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32918400" cy="438912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8" autoAdjust="0"/>
    <p:restoredTop sz="50000" autoAdjust="0"/>
  </p:normalViewPr>
  <p:slideViewPr>
    <p:cSldViewPr snapToGrid="0" snapToObjects="1">
      <p:cViewPr>
        <p:scale>
          <a:sx n="33" d="100"/>
          <a:sy n="33" d="100"/>
        </p:scale>
        <p:origin x="-856" y="144"/>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ebekahbetar:Documents:Fabich:Growth%20Curves%20Rocking%20and%20Rolling:Mixture%20of%20Sugars%20(and%20gluc%20seed-lacto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B </a:t>
            </a:r>
            <a:r>
              <a:rPr lang="en-US" dirty="0"/>
              <a:t>Group</a:t>
            </a:r>
          </a:p>
        </c:rich>
      </c:tx>
      <c:layout>
        <c:manualLayout>
          <c:xMode val="edge"/>
          <c:yMode val="edge"/>
          <c:x val="0.212895494965"/>
          <c:y val="0.0058871113924804"/>
        </c:manualLayout>
      </c:layout>
      <c:overlay val="1"/>
    </c:title>
    <c:autoTitleDeleted val="0"/>
    <c:plotArea>
      <c:layout/>
      <c:barChart>
        <c:barDir val="col"/>
        <c:grouping val="clustered"/>
        <c:varyColors val="0"/>
        <c:ser>
          <c:idx val="0"/>
          <c:order val="0"/>
          <c:tx>
            <c:v>Fitness Adv. ∆qseC Mutant</c:v>
          </c:tx>
          <c:spPr>
            <a:solidFill>
              <a:srgbClr val="65CE1E"/>
            </a:solidFill>
            <a:ln>
              <a:solidFill>
                <a:srgbClr val="65CE1E"/>
              </a:solidFill>
            </a:ln>
            <a:effectLst/>
          </c:spPr>
          <c:invertIfNegative val="0"/>
          <c:cat>
            <c:strRef>
              <c:f>'Fitness '!$C$47:$I$47</c:f>
              <c:strCache>
                <c:ptCount val="7"/>
                <c:pt idx="0">
                  <c:v>5hr</c:v>
                </c:pt>
                <c:pt idx="1">
                  <c:v>D1</c:v>
                </c:pt>
                <c:pt idx="2">
                  <c:v>D3</c:v>
                </c:pt>
                <c:pt idx="3">
                  <c:v>D5</c:v>
                </c:pt>
                <c:pt idx="4">
                  <c:v>D7</c:v>
                </c:pt>
                <c:pt idx="5">
                  <c:v>D9</c:v>
                </c:pt>
                <c:pt idx="6">
                  <c:v>D11</c:v>
                </c:pt>
              </c:strCache>
            </c:strRef>
          </c:cat>
          <c:val>
            <c:numRef>
              <c:f>'Fitness '!$C$48:$I$48</c:f>
              <c:numCache>
                <c:formatCode>General</c:formatCode>
                <c:ptCount val="7"/>
                <c:pt idx="0">
                  <c:v>0.00722782901868605</c:v>
                </c:pt>
                <c:pt idx="1">
                  <c:v>0.0136799375973878</c:v>
                </c:pt>
                <c:pt idx="2">
                  <c:v>0.014648126226006</c:v>
                </c:pt>
                <c:pt idx="3">
                  <c:v>0.0167114392097673</c:v>
                </c:pt>
                <c:pt idx="4">
                  <c:v>0.0197109790195062</c:v>
                </c:pt>
                <c:pt idx="5">
                  <c:v>0.0230511672486986</c:v>
                </c:pt>
                <c:pt idx="6">
                  <c:v>0.0250732248602012</c:v>
                </c:pt>
              </c:numCache>
            </c:numRef>
          </c:val>
        </c:ser>
        <c:dLbls>
          <c:showLegendKey val="0"/>
          <c:showVal val="0"/>
          <c:showCatName val="0"/>
          <c:showSerName val="0"/>
          <c:showPercent val="0"/>
          <c:showBubbleSize val="0"/>
        </c:dLbls>
        <c:gapWidth val="150"/>
        <c:axId val="2124513296"/>
        <c:axId val="2124959056"/>
      </c:barChart>
      <c:catAx>
        <c:axId val="2124513296"/>
        <c:scaling>
          <c:orientation val="minMax"/>
        </c:scaling>
        <c:delete val="0"/>
        <c:axPos val="b"/>
        <c:numFmt formatCode="General" sourceLinked="0"/>
        <c:majorTickMark val="out"/>
        <c:minorTickMark val="none"/>
        <c:tickLblPos val="nextTo"/>
        <c:crossAx val="2124959056"/>
        <c:crosses val="autoZero"/>
        <c:auto val="1"/>
        <c:lblAlgn val="ctr"/>
        <c:lblOffset val="100"/>
        <c:noMultiLvlLbl val="0"/>
      </c:catAx>
      <c:valAx>
        <c:axId val="2124959056"/>
        <c:scaling>
          <c:orientation val="minMax"/>
        </c:scaling>
        <c:delete val="0"/>
        <c:axPos val="l"/>
        <c:numFmt formatCode="General" sourceLinked="1"/>
        <c:majorTickMark val="out"/>
        <c:minorTickMark val="none"/>
        <c:tickLblPos val="nextTo"/>
        <c:crossAx val="21245132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A </a:t>
            </a:r>
            <a:r>
              <a:rPr lang="en-US" dirty="0"/>
              <a:t>Group</a:t>
            </a:r>
          </a:p>
        </c:rich>
      </c:tx>
      <c:layout>
        <c:manualLayout>
          <c:xMode val="edge"/>
          <c:yMode val="edge"/>
          <c:x val="0.333631392534178"/>
          <c:y val="0.0262078765134385"/>
        </c:manualLayout>
      </c:layout>
      <c:overlay val="1"/>
    </c:title>
    <c:autoTitleDeleted val="0"/>
    <c:plotArea>
      <c:layout>
        <c:manualLayout>
          <c:layoutTarget val="inner"/>
          <c:xMode val="edge"/>
          <c:yMode val="edge"/>
          <c:x val="0.281070382677329"/>
          <c:y val="0.0273853322560148"/>
          <c:w val="0.696034862248419"/>
          <c:h val="0.876653753039297"/>
        </c:manualLayout>
      </c:layout>
      <c:barChart>
        <c:barDir val="col"/>
        <c:grouping val="clustered"/>
        <c:varyColors val="0"/>
        <c:ser>
          <c:idx val="0"/>
          <c:order val="0"/>
          <c:spPr>
            <a:solidFill>
              <a:srgbClr val="65CE1E"/>
            </a:solidFill>
            <a:ln>
              <a:solidFill>
                <a:srgbClr val="65CE1E"/>
              </a:solidFill>
            </a:ln>
            <a:effectLst/>
          </c:spPr>
          <c:invertIfNegative val="0"/>
          <c:cat>
            <c:strRef>
              <c:f>Fitness!$C$45:$I$45</c:f>
              <c:strCache>
                <c:ptCount val="7"/>
                <c:pt idx="0">
                  <c:v>5hr</c:v>
                </c:pt>
                <c:pt idx="1">
                  <c:v>D1</c:v>
                </c:pt>
                <c:pt idx="2">
                  <c:v>D3</c:v>
                </c:pt>
                <c:pt idx="3">
                  <c:v>D5</c:v>
                </c:pt>
                <c:pt idx="4">
                  <c:v>D7</c:v>
                </c:pt>
                <c:pt idx="5">
                  <c:v>D9</c:v>
                </c:pt>
                <c:pt idx="6">
                  <c:v>D11</c:v>
                </c:pt>
              </c:strCache>
            </c:strRef>
          </c:cat>
          <c:val>
            <c:numRef>
              <c:f>Fitness!$C$46:$I$46</c:f>
              <c:numCache>
                <c:formatCode>General</c:formatCode>
                <c:ptCount val="7"/>
                <c:pt idx="0">
                  <c:v>-0.0011051428332723</c:v>
                </c:pt>
                <c:pt idx="1">
                  <c:v>0.00102792037733451</c:v>
                </c:pt>
                <c:pt idx="2">
                  <c:v>0.00548434346094213</c:v>
                </c:pt>
                <c:pt idx="3">
                  <c:v>0.00753167248696128</c:v>
                </c:pt>
                <c:pt idx="4">
                  <c:v>0.0108214333780509</c:v>
                </c:pt>
                <c:pt idx="5">
                  <c:v>0.0114801327413377</c:v>
                </c:pt>
                <c:pt idx="6">
                  <c:v>0.012163774263451</c:v>
                </c:pt>
              </c:numCache>
            </c:numRef>
          </c:val>
        </c:ser>
        <c:dLbls>
          <c:showLegendKey val="0"/>
          <c:showVal val="0"/>
          <c:showCatName val="0"/>
          <c:showSerName val="0"/>
          <c:showPercent val="0"/>
          <c:showBubbleSize val="0"/>
        </c:dLbls>
        <c:gapWidth val="150"/>
        <c:axId val="2124442080"/>
        <c:axId val="2112343152"/>
      </c:barChart>
      <c:catAx>
        <c:axId val="2124442080"/>
        <c:scaling>
          <c:orientation val="minMax"/>
        </c:scaling>
        <c:delete val="0"/>
        <c:axPos val="b"/>
        <c:numFmt formatCode="General" sourceLinked="0"/>
        <c:majorTickMark val="out"/>
        <c:minorTickMark val="none"/>
        <c:tickLblPos val="nextTo"/>
        <c:crossAx val="2112343152"/>
        <c:crosses val="autoZero"/>
        <c:auto val="1"/>
        <c:lblAlgn val="ctr"/>
        <c:lblOffset val="100"/>
        <c:noMultiLvlLbl val="0"/>
      </c:catAx>
      <c:valAx>
        <c:axId val="2112343152"/>
        <c:scaling>
          <c:orientation val="minMax"/>
          <c:max val="0.03"/>
        </c:scaling>
        <c:delete val="0"/>
        <c:axPos val="l"/>
        <c:numFmt formatCode="General" sourceLinked="1"/>
        <c:majorTickMark val="out"/>
        <c:minorTickMark val="none"/>
        <c:tickLblPos val="nextTo"/>
        <c:crossAx val="2124442080"/>
        <c:crosses val="autoZero"/>
        <c:crossBetween val="between"/>
      </c:valAx>
      <c:spPr>
        <a:effectLst/>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layout>
        <c:manualLayout>
          <c:xMode val="edge"/>
          <c:yMode val="edge"/>
          <c:x val="0.0797258382743006"/>
          <c:y val="0.0"/>
        </c:manualLayout>
      </c:layout>
      <c:overlay val="0"/>
    </c:title>
    <c:autoTitleDeleted val="0"/>
    <c:plotArea>
      <c:layout>
        <c:manualLayout>
          <c:layoutTarget val="inner"/>
          <c:xMode val="edge"/>
          <c:yMode val="edge"/>
          <c:x val="0.0664530989556925"/>
          <c:y val="0.0875263609169245"/>
          <c:w val="0.805351964887551"/>
          <c:h val="0.864090417391638"/>
        </c:manualLayout>
      </c:layout>
      <c:scatterChart>
        <c:scatterStyle val="smoothMarker"/>
        <c:varyColors val="0"/>
        <c:ser>
          <c:idx val="0"/>
          <c:order val="0"/>
          <c:tx>
            <c:strRef>
              <c:f>Diauxie!$C$44</c:f>
              <c:strCache>
                <c:ptCount val="1"/>
                <c:pt idx="0">
                  <c:v>WT Avg</c:v>
                </c:pt>
              </c:strCache>
            </c:strRef>
          </c:tx>
          <c:errBars>
            <c:errDir val="y"/>
            <c:errBarType val="both"/>
            <c:errValType val="cust"/>
            <c:noEndCap val="0"/>
            <c:pl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plus>
            <c:min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Diauxie!$C$45:$C$83</c:f>
              <c:numCache>
                <c:formatCode>General</c:formatCode>
                <c:ptCount val="39"/>
                <c:pt idx="0">
                  <c:v>0.0416666666666667</c:v>
                </c:pt>
                <c:pt idx="1">
                  <c:v>0.055</c:v>
                </c:pt>
                <c:pt idx="2">
                  <c:v>0.0633333333333333</c:v>
                </c:pt>
                <c:pt idx="3">
                  <c:v>0.0966666666666666</c:v>
                </c:pt>
                <c:pt idx="4">
                  <c:v>0.123333333333333</c:v>
                </c:pt>
                <c:pt idx="5">
                  <c:v>0.142</c:v>
                </c:pt>
                <c:pt idx="6">
                  <c:v>0.173333333333333</c:v>
                </c:pt>
                <c:pt idx="7">
                  <c:v>0.196666666666667</c:v>
                </c:pt>
                <c:pt idx="8">
                  <c:v>0.218333333333333</c:v>
                </c:pt>
                <c:pt idx="9">
                  <c:v>0.236666666666667</c:v>
                </c:pt>
                <c:pt idx="10">
                  <c:v>0.263333333333333</c:v>
                </c:pt>
                <c:pt idx="11">
                  <c:v>0.29</c:v>
                </c:pt>
                <c:pt idx="12">
                  <c:v>0.316666666666667</c:v>
                </c:pt>
                <c:pt idx="13">
                  <c:v>0.351666666666667</c:v>
                </c:pt>
                <c:pt idx="14">
                  <c:v>0.373333333333333</c:v>
                </c:pt>
                <c:pt idx="15">
                  <c:v>0.403333333333333</c:v>
                </c:pt>
                <c:pt idx="16">
                  <c:v>0.455</c:v>
                </c:pt>
                <c:pt idx="17">
                  <c:v>0.493333333333333</c:v>
                </c:pt>
                <c:pt idx="18">
                  <c:v>0.525</c:v>
                </c:pt>
                <c:pt idx="19">
                  <c:v>0.56</c:v>
                </c:pt>
                <c:pt idx="20">
                  <c:v>0.605</c:v>
                </c:pt>
                <c:pt idx="21">
                  <c:v>0.615</c:v>
                </c:pt>
                <c:pt idx="22">
                  <c:v>0.626666666666666</c:v>
                </c:pt>
                <c:pt idx="23">
                  <c:v>0.625</c:v>
                </c:pt>
                <c:pt idx="24">
                  <c:v>0.635</c:v>
                </c:pt>
                <c:pt idx="25">
                  <c:v>0.66</c:v>
                </c:pt>
                <c:pt idx="26">
                  <c:v>0.675</c:v>
                </c:pt>
                <c:pt idx="27">
                  <c:v>0.688333333333333</c:v>
                </c:pt>
                <c:pt idx="28">
                  <c:v>0.741666666666667</c:v>
                </c:pt>
                <c:pt idx="29">
                  <c:v>0.788333333333333</c:v>
                </c:pt>
              </c:numCache>
            </c:numRef>
          </c:yVal>
          <c:smooth val="1"/>
        </c:ser>
        <c:ser>
          <c:idx val="1"/>
          <c:order val="1"/>
          <c:tx>
            <c:strRef>
              <c:f>Diauxie!$D$44</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plus>
            <c:min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Diauxie!$D$45:$D$83</c:f>
              <c:numCache>
                <c:formatCode>General</c:formatCode>
                <c:ptCount val="39"/>
                <c:pt idx="0">
                  <c:v>0.07</c:v>
                </c:pt>
                <c:pt idx="1">
                  <c:v>0.0783333333333333</c:v>
                </c:pt>
                <c:pt idx="2">
                  <c:v>0.108333333333333</c:v>
                </c:pt>
                <c:pt idx="3">
                  <c:v>0.173333333333333</c:v>
                </c:pt>
                <c:pt idx="4">
                  <c:v>0.256666666666667</c:v>
                </c:pt>
                <c:pt idx="5">
                  <c:v>0.315</c:v>
                </c:pt>
                <c:pt idx="6">
                  <c:v>0.395</c:v>
                </c:pt>
                <c:pt idx="7">
                  <c:v>0.448333333333333</c:v>
                </c:pt>
                <c:pt idx="8">
                  <c:v>0.526666666666667</c:v>
                </c:pt>
                <c:pt idx="9">
                  <c:v>0.585</c:v>
                </c:pt>
                <c:pt idx="10">
                  <c:v>0.638333333333333</c:v>
                </c:pt>
                <c:pt idx="11">
                  <c:v>0.685</c:v>
                </c:pt>
                <c:pt idx="12">
                  <c:v>0.723333333333333</c:v>
                </c:pt>
                <c:pt idx="13">
                  <c:v>0.775</c:v>
                </c:pt>
                <c:pt idx="14">
                  <c:v>0.806666666666667</c:v>
                </c:pt>
                <c:pt idx="15">
                  <c:v>0.856666666666667</c:v>
                </c:pt>
                <c:pt idx="16">
                  <c:v>0.913333333333333</c:v>
                </c:pt>
                <c:pt idx="17">
                  <c:v>0.985</c:v>
                </c:pt>
                <c:pt idx="18">
                  <c:v>1.035</c:v>
                </c:pt>
                <c:pt idx="19">
                  <c:v>1.088333333333333</c:v>
                </c:pt>
                <c:pt idx="20">
                  <c:v>1.181666666666667</c:v>
                </c:pt>
                <c:pt idx="21">
                  <c:v>1.228</c:v>
                </c:pt>
                <c:pt idx="22">
                  <c:v>1.275</c:v>
                </c:pt>
                <c:pt idx="23">
                  <c:v>1.33</c:v>
                </c:pt>
                <c:pt idx="24">
                  <c:v>1.375</c:v>
                </c:pt>
                <c:pt idx="25">
                  <c:v>1.43</c:v>
                </c:pt>
                <c:pt idx="26">
                  <c:v>1.475</c:v>
                </c:pt>
                <c:pt idx="27">
                  <c:v>1.48</c:v>
                </c:pt>
                <c:pt idx="28">
                  <c:v>1.5</c:v>
                </c:pt>
                <c:pt idx="29">
                  <c:v>1.52</c:v>
                </c:pt>
                <c:pt idx="30">
                  <c:v>1.55</c:v>
                </c:pt>
              </c:numCache>
            </c:numRef>
          </c:yVal>
          <c:smooth val="1"/>
        </c:ser>
        <c:dLbls>
          <c:showLegendKey val="0"/>
          <c:showVal val="0"/>
          <c:showCatName val="0"/>
          <c:showSerName val="0"/>
          <c:showPercent val="0"/>
          <c:showBubbleSize val="0"/>
        </c:dLbls>
        <c:axId val="2095206224"/>
        <c:axId val="2095209968"/>
      </c:scatterChart>
      <c:valAx>
        <c:axId val="2095206224"/>
        <c:scaling>
          <c:orientation val="minMax"/>
        </c:scaling>
        <c:delete val="0"/>
        <c:axPos val="b"/>
        <c:title>
          <c:tx>
            <c:rich>
              <a:bodyPr/>
              <a:lstStyle/>
              <a:p>
                <a:pPr>
                  <a:defRPr/>
                </a:pPr>
                <a:r>
                  <a:rPr lang="en-US" dirty="0"/>
                  <a:t>Time in Hours</a:t>
                </a:r>
              </a:p>
            </c:rich>
          </c:tx>
          <c:layout/>
          <c:overlay val="0"/>
        </c:title>
        <c:numFmt formatCode="General" sourceLinked="1"/>
        <c:majorTickMark val="out"/>
        <c:minorTickMark val="none"/>
        <c:tickLblPos val="nextTo"/>
        <c:crossAx val="2095209968"/>
        <c:crosses val="autoZero"/>
        <c:crossBetween val="midCat"/>
      </c:valAx>
      <c:valAx>
        <c:axId val="2095209968"/>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overlay val="0"/>
        </c:title>
        <c:numFmt formatCode="General" sourceLinked="1"/>
        <c:majorTickMark val="out"/>
        <c:minorTickMark val="none"/>
        <c:tickLblPos val="nextTo"/>
        <c:crossAx val="209520622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a:t>
            </a:r>
            <a:r>
              <a:rPr lang="en-US" dirty="0" smtClean="0"/>
              <a:t>% </a:t>
            </a:r>
            <a:r>
              <a:rPr lang="en-US" baseline="0" dirty="0" smtClean="0"/>
              <a:t>Glucose</a:t>
            </a:r>
            <a:r>
              <a:rPr lang="en-US" dirty="0" smtClean="0"/>
              <a:t> </a:t>
            </a:r>
            <a:endParaRPr lang="en-US" dirty="0"/>
          </a:p>
        </c:rich>
      </c:tx>
      <c:layout/>
      <c:overlay val="0"/>
    </c:title>
    <c:autoTitleDeleted val="0"/>
    <c:plotArea>
      <c:layout/>
      <c:barChart>
        <c:barDir val="col"/>
        <c:grouping val="clustered"/>
        <c:varyColors val="0"/>
        <c:ser>
          <c:idx val="0"/>
          <c:order val="0"/>
          <c:spPr>
            <a:solidFill>
              <a:srgbClr val="65CE1E"/>
            </a:solidFill>
          </c:spPr>
          <c:invertIfNegative val="0"/>
          <c:dPt>
            <c:idx val="0"/>
            <c:invertIfNegative val="0"/>
            <c:bubble3D val="0"/>
            <c:spPr>
              <a:solidFill>
                <a:srgbClr val="00B4FF"/>
              </a:solidFill>
            </c:spPr>
          </c:dPt>
          <c:errBars>
            <c:errBarType val="both"/>
            <c:errValType val="cust"/>
            <c:noEndCap val="0"/>
            <c:plus>
              <c:numRef>
                <c:f>('Growth Curves- Gluc-Lac-Mal'!$D$35,'Growth Curves- Gluc-Lac-Mal'!$E$35)</c:f>
                <c:numCache>
                  <c:formatCode>General</c:formatCode>
                  <c:ptCount val="2"/>
                  <c:pt idx="0">
                    <c:v>0.0647319007171664</c:v>
                  </c:pt>
                  <c:pt idx="1">
                    <c:v>0.0497828049939234</c:v>
                  </c:pt>
                </c:numCache>
              </c:numRef>
            </c:plus>
            <c:minus>
              <c:numRef>
                <c:f>('Growth Curves- Gluc-Lac-Mal'!$D$35,'Growth Curves- Gluc-Lac-Mal'!$E$35)</c:f>
                <c:numCache>
                  <c:formatCode>General</c:formatCode>
                  <c:ptCount val="2"/>
                  <c:pt idx="0">
                    <c:v>0.0647319007171664</c:v>
                  </c:pt>
                  <c:pt idx="1">
                    <c:v>0.0497828049939234</c:v>
                  </c:pt>
                </c:numCache>
              </c:numRef>
            </c:minus>
          </c:errBars>
          <c:val>
            <c:numRef>
              <c:f>('Growth Curves- Gluc-Lac-Mal'!$D$36,'Growth Curves- Gluc-Lac-Mal'!$E$36)</c:f>
              <c:numCache>
                <c:formatCode>General</c:formatCode>
                <c:ptCount val="2"/>
                <c:pt idx="0">
                  <c:v>0.549630743202673</c:v>
                </c:pt>
                <c:pt idx="1">
                  <c:v>0.752365463823594</c:v>
                </c:pt>
              </c:numCache>
            </c:numRef>
          </c:val>
        </c:ser>
        <c:dLbls>
          <c:showLegendKey val="0"/>
          <c:showVal val="0"/>
          <c:showCatName val="0"/>
          <c:showSerName val="0"/>
          <c:showPercent val="0"/>
          <c:showBubbleSize val="0"/>
        </c:dLbls>
        <c:gapWidth val="150"/>
        <c:axId val="2095171184"/>
        <c:axId val="2095176800"/>
      </c:barChart>
      <c:catAx>
        <c:axId val="2095171184"/>
        <c:scaling>
          <c:orientation val="minMax"/>
        </c:scaling>
        <c:delete val="1"/>
        <c:axPos val="b"/>
        <c:title>
          <c:tx>
            <c:rich>
              <a:bodyPr/>
              <a:lstStyle/>
              <a:p>
                <a:pPr>
                  <a:defRPr/>
                </a:pPr>
                <a:r>
                  <a:rPr lang="en-US" dirty="0"/>
                  <a:t>MG1655</a:t>
                </a:r>
                <a:r>
                  <a:rPr lang="en-US" baseline="0" dirty="0"/>
                  <a:t> </a:t>
                </a:r>
                <a:r>
                  <a:rPr lang="en-US" baseline="0" dirty="0" smtClean="0"/>
                  <a:t>                                </a:t>
                </a:r>
                <a:r>
                  <a:rPr lang="en-US" baseline="0" dirty="0"/>
                  <a:t>MG1655∆</a:t>
                </a:r>
                <a:r>
                  <a:rPr lang="en-US" i="1" baseline="0" dirty="0" smtClean="0"/>
                  <a:t>qseC</a:t>
                </a:r>
                <a:endParaRPr lang="en-US" i="1" dirty="0"/>
              </a:p>
            </c:rich>
          </c:tx>
          <c:layout>
            <c:manualLayout>
              <c:xMode val="edge"/>
              <c:yMode val="edge"/>
              <c:x val="0.244726132330819"/>
              <c:y val="0.884642461775182"/>
            </c:manualLayout>
          </c:layout>
          <c:overlay val="0"/>
        </c:title>
        <c:majorTickMark val="out"/>
        <c:minorTickMark val="none"/>
        <c:tickLblPos val="nextTo"/>
        <c:crossAx val="2095176800"/>
        <c:crosses val="autoZero"/>
        <c:auto val="0"/>
        <c:lblAlgn val="ctr"/>
        <c:lblOffset val="100"/>
        <c:noMultiLvlLbl val="0"/>
      </c:catAx>
      <c:valAx>
        <c:axId val="2095176800"/>
        <c:scaling>
          <c:orientation val="minMax"/>
        </c:scaling>
        <c:delete val="0"/>
        <c:axPos val="l"/>
        <c:majorGridlines/>
        <c:numFmt formatCode="General" sourceLinked="1"/>
        <c:majorTickMark val="out"/>
        <c:minorTickMark val="none"/>
        <c:tickLblPos val="nextTo"/>
        <c:crossAx val="209517118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layout/>
      <c:overlay val="0"/>
    </c:title>
    <c:autoTitleDeleted val="0"/>
    <c:plotArea>
      <c:layout/>
      <c:barChart>
        <c:barDir val="col"/>
        <c:grouping val="clustered"/>
        <c:varyColors val="0"/>
        <c:ser>
          <c:idx val="0"/>
          <c:order val="0"/>
          <c:spPr>
            <a:solidFill>
              <a:srgbClr val="00B4FF"/>
            </a:solidFill>
          </c:spPr>
          <c:invertIfNegative val="0"/>
          <c:dPt>
            <c:idx val="1"/>
            <c:invertIfNegative val="0"/>
            <c:bubble3D val="0"/>
            <c:spPr>
              <a:solidFill>
                <a:srgbClr val="65CE1E"/>
              </a:solidFill>
              <a:ln>
                <a:solidFill>
                  <a:srgbClr val="65CE1E"/>
                </a:solidFill>
              </a:ln>
            </c:spPr>
          </c:dPt>
          <c:errBars>
            <c:errBarType val="both"/>
            <c:errValType val="cust"/>
            <c:noEndCap val="0"/>
            <c:plus>
              <c:numRef>
                <c:f>('Growth Curves- Gluc-Lac-Mal'!$AG$42,'Growth Curves- Gluc-Lac-Mal'!$AH$42)</c:f>
                <c:numCache>
                  <c:formatCode>General</c:formatCode>
                  <c:ptCount val="2"/>
                  <c:pt idx="0">
                    <c:v>0.0462123169308346</c:v>
                  </c:pt>
                  <c:pt idx="1">
                    <c:v>0.0118198318051357</c:v>
                  </c:pt>
                </c:numCache>
              </c:numRef>
            </c:plus>
            <c:minus>
              <c:numRef>
                <c:f>('Growth Curves- Gluc-Lac-Mal'!$AG$42,'Growth Curves- Gluc-Lac-Mal'!$AH$42)</c:f>
                <c:numCache>
                  <c:formatCode>General</c:formatCode>
                  <c:ptCount val="2"/>
                  <c:pt idx="0">
                    <c:v>0.0462123169308346</c:v>
                  </c:pt>
                  <c:pt idx="1">
                    <c:v>0.0118198318051357</c:v>
                  </c:pt>
                </c:numCache>
              </c:numRef>
            </c:minus>
          </c:errBars>
          <c:val>
            <c:numRef>
              <c:f>('Growth Curves- Gluc-Lac-Mal'!$AG$44,'Growth Curves- Gluc-Lac-Mal'!$AH$44)</c:f>
              <c:numCache>
                <c:formatCode>General</c:formatCode>
                <c:ptCount val="2"/>
                <c:pt idx="0">
                  <c:v>0.571379</c:v>
                </c:pt>
                <c:pt idx="1">
                  <c:v>0.69715833</c:v>
                </c:pt>
              </c:numCache>
            </c:numRef>
          </c:val>
        </c:ser>
        <c:dLbls>
          <c:showLegendKey val="0"/>
          <c:showVal val="0"/>
          <c:showCatName val="0"/>
          <c:showSerName val="0"/>
          <c:showPercent val="0"/>
          <c:showBubbleSize val="0"/>
        </c:dLbls>
        <c:gapWidth val="150"/>
        <c:axId val="2095364864"/>
        <c:axId val="2095126080"/>
      </c:barChart>
      <c:catAx>
        <c:axId val="2095364864"/>
        <c:scaling>
          <c:orientation val="minMax"/>
        </c:scaling>
        <c:delete val="1"/>
        <c:axPos val="b"/>
        <c:title>
          <c:tx>
            <c:rich>
              <a:bodyPr/>
              <a:lstStyle/>
              <a:p>
                <a:pPr>
                  <a:defRPr/>
                </a:pPr>
                <a:r>
                  <a:rPr lang="en-US" dirty="0" smtClean="0"/>
                  <a:t>MG1655</a:t>
                </a:r>
                <a:r>
                  <a:rPr lang="en-US" baseline="0" dirty="0" smtClean="0"/>
                  <a:t>                                 MG1655∆</a:t>
                </a:r>
                <a:r>
                  <a:rPr lang="en-US" i="1" baseline="0" dirty="0" smtClean="0"/>
                  <a:t>qseC</a:t>
                </a:r>
                <a:endParaRPr lang="en-US" i="1" dirty="0"/>
              </a:p>
            </c:rich>
          </c:tx>
          <c:layout>
            <c:manualLayout>
              <c:xMode val="edge"/>
              <c:yMode val="edge"/>
              <c:x val="0.224625296675051"/>
              <c:y val="0.889776959853365"/>
            </c:manualLayout>
          </c:layout>
          <c:overlay val="0"/>
        </c:title>
        <c:majorTickMark val="out"/>
        <c:minorTickMark val="none"/>
        <c:tickLblPos val="nextTo"/>
        <c:crossAx val="2095126080"/>
        <c:crosses val="autoZero"/>
        <c:auto val="0"/>
        <c:lblAlgn val="ctr"/>
        <c:lblOffset val="100"/>
        <c:noMultiLvlLbl val="0"/>
      </c:catAx>
      <c:valAx>
        <c:axId val="2095126080"/>
        <c:scaling>
          <c:orientation val="minMax"/>
        </c:scaling>
        <c:delete val="0"/>
        <c:axPos val="l"/>
        <c:majorGridlines/>
        <c:numFmt formatCode="General" sourceLinked="1"/>
        <c:majorTickMark val="out"/>
        <c:minorTickMark val="none"/>
        <c:tickLblPos val="nextTo"/>
        <c:crossAx val="209536486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MG1655 µ on 0.2% Sugar Mixture</a:t>
            </a:r>
            <a:endParaRPr lang="en-US" sz="1400" dirty="0"/>
          </a:p>
        </c:rich>
      </c:tx>
      <c:layout>
        <c:manualLayout>
          <c:xMode val="edge"/>
          <c:yMode val="edge"/>
          <c:x val="0.196815482316685"/>
          <c:y val="0.00453441632823076"/>
        </c:manualLayout>
      </c:layout>
      <c:overlay val="0"/>
    </c:title>
    <c:autoTitleDeleted val="0"/>
    <c:plotArea>
      <c:layout/>
      <c:barChart>
        <c:barDir val="col"/>
        <c:grouping val="clustered"/>
        <c:varyColors val="0"/>
        <c:ser>
          <c:idx val="0"/>
          <c:order val="0"/>
          <c:spPr>
            <a:solidFill>
              <a:srgbClr val="65CE1E"/>
            </a:solidFill>
            <a:ln>
              <a:solidFill>
                <a:srgbClr val="65CE1E"/>
              </a:solidFill>
            </a:ln>
          </c:spPr>
          <c:invertIfNegative val="0"/>
          <c:dPt>
            <c:idx val="0"/>
            <c:invertIfNegative val="0"/>
            <c:bubble3D val="0"/>
            <c:spPr>
              <a:solidFill>
                <a:srgbClr val="00B4FF"/>
              </a:solidFill>
              <a:ln>
                <a:solidFill>
                  <a:srgbClr val="00B4FF"/>
                </a:solidFill>
              </a:ln>
            </c:spPr>
          </c:dPt>
          <c:errBars>
            <c:errBarType val="both"/>
            <c:errValType val="cust"/>
            <c:noEndCap val="0"/>
            <c:plus>
              <c:numRef>
                <c:f>(Sheet1!$R$37,Sheet1!$S$37)</c:f>
                <c:numCache>
                  <c:formatCode>General</c:formatCode>
                  <c:ptCount val="2"/>
                  <c:pt idx="0">
                    <c:v>0.0126497291378002</c:v>
                  </c:pt>
                  <c:pt idx="1">
                    <c:v>0.00622368674794239</c:v>
                  </c:pt>
                </c:numCache>
              </c:numRef>
            </c:plus>
            <c:minus>
              <c:numRef>
                <c:f>(Sheet1!$R$37,Sheet1!$S$37)</c:f>
                <c:numCache>
                  <c:formatCode>General</c:formatCode>
                  <c:ptCount val="2"/>
                  <c:pt idx="0">
                    <c:v>0.0126497291378002</c:v>
                  </c:pt>
                  <c:pt idx="1">
                    <c:v>0.00622368674794239</c:v>
                  </c:pt>
                </c:numCache>
              </c:numRef>
            </c:minus>
          </c:errBars>
          <c:cat>
            <c:strRef>
              <c:f>Sheet1!$R$38:$S$38</c:f>
              <c:strCache>
                <c:ptCount val="2"/>
                <c:pt idx="0">
                  <c:v>MG1655 wt</c:v>
                </c:pt>
                <c:pt idx="1">
                  <c:v>MG1655∆qseC</c:v>
                </c:pt>
              </c:strCache>
            </c:strRef>
          </c:cat>
          <c:val>
            <c:numRef>
              <c:f>Sheet1!$R$39:$S$39</c:f>
              <c:numCache>
                <c:formatCode>General</c:formatCode>
                <c:ptCount val="2"/>
                <c:pt idx="0">
                  <c:v>0.526295</c:v>
                </c:pt>
                <c:pt idx="1">
                  <c:v>0.689175</c:v>
                </c:pt>
              </c:numCache>
            </c:numRef>
          </c:val>
        </c:ser>
        <c:dLbls>
          <c:showLegendKey val="0"/>
          <c:showVal val="0"/>
          <c:showCatName val="0"/>
          <c:showSerName val="0"/>
          <c:showPercent val="0"/>
          <c:showBubbleSize val="0"/>
        </c:dLbls>
        <c:gapWidth val="150"/>
        <c:axId val="2086671232"/>
        <c:axId val="2095120128"/>
      </c:barChart>
      <c:catAx>
        <c:axId val="2086671232"/>
        <c:scaling>
          <c:orientation val="minMax"/>
        </c:scaling>
        <c:delete val="1"/>
        <c:axPos val="b"/>
        <c:numFmt formatCode="General" sourceLinked="0"/>
        <c:majorTickMark val="out"/>
        <c:minorTickMark val="none"/>
        <c:tickLblPos val="nextTo"/>
        <c:crossAx val="2095120128"/>
        <c:crosses val="autoZero"/>
        <c:auto val="1"/>
        <c:lblAlgn val="ctr"/>
        <c:lblOffset val="100"/>
        <c:noMultiLvlLbl val="0"/>
      </c:catAx>
      <c:valAx>
        <c:axId val="2095120128"/>
        <c:scaling>
          <c:orientation val="minMax"/>
        </c:scaling>
        <c:delete val="0"/>
        <c:axPos val="l"/>
        <c:majorGridlines/>
        <c:numFmt formatCode="General" sourceLinked="1"/>
        <c:majorTickMark val="out"/>
        <c:minorTickMark val="none"/>
        <c:tickLblPos val="nextTo"/>
        <c:crossAx val="2086671232"/>
        <c:crosses val="autoZero"/>
        <c:crossBetween val="between"/>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10/20/17</a:t>
            </a:fld>
            <a:endParaRPr lang="en-US"/>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61"/>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4"/>
            <a:ext cx="23042880" cy="11216640"/>
          </a:xfrm>
        </p:spPr>
        <p:txBody>
          <a:bodyPr/>
          <a:lstStyle>
            <a:lvl1pPr marL="0" indent="0" algn="ctr">
              <a:buNone/>
              <a:defRPr>
                <a:solidFill>
                  <a:schemeClr val="tx1">
                    <a:tint val="75000"/>
                  </a:schemeClr>
                </a:solidFill>
              </a:defRPr>
            </a:lvl1pPr>
            <a:lvl2pPr marL="2763866" indent="0" algn="ctr">
              <a:buNone/>
              <a:defRPr>
                <a:solidFill>
                  <a:schemeClr val="tx1">
                    <a:tint val="75000"/>
                  </a:schemeClr>
                </a:solidFill>
              </a:defRPr>
            </a:lvl2pPr>
            <a:lvl3pPr marL="5527728" indent="0" algn="ctr">
              <a:buNone/>
              <a:defRPr>
                <a:solidFill>
                  <a:schemeClr val="tx1">
                    <a:tint val="75000"/>
                  </a:schemeClr>
                </a:solidFill>
              </a:defRPr>
            </a:lvl3pPr>
            <a:lvl4pPr marL="8291594" indent="0" algn="ctr">
              <a:buNone/>
              <a:defRPr>
                <a:solidFill>
                  <a:schemeClr val="tx1">
                    <a:tint val="75000"/>
                  </a:schemeClr>
                </a:solidFill>
              </a:defRPr>
            </a:lvl4pPr>
            <a:lvl5pPr marL="11055454" indent="0" algn="ctr">
              <a:buNone/>
              <a:defRPr>
                <a:solidFill>
                  <a:schemeClr val="tx1">
                    <a:tint val="75000"/>
                  </a:schemeClr>
                </a:solidFill>
              </a:defRPr>
            </a:lvl5pPr>
            <a:lvl6pPr marL="13819321" indent="0" algn="ctr">
              <a:buNone/>
              <a:defRPr>
                <a:solidFill>
                  <a:schemeClr val="tx1">
                    <a:tint val="75000"/>
                  </a:schemeClr>
                </a:solidFill>
              </a:defRPr>
            </a:lvl6pPr>
            <a:lvl7pPr marL="16583187" indent="0" algn="ctr">
              <a:buNone/>
              <a:defRPr>
                <a:solidFill>
                  <a:schemeClr val="tx1">
                    <a:tint val="75000"/>
                  </a:schemeClr>
                </a:solidFill>
              </a:defRPr>
            </a:lvl7pPr>
            <a:lvl8pPr marL="19347047" indent="0" algn="ctr">
              <a:buNone/>
              <a:defRPr>
                <a:solidFill>
                  <a:schemeClr val="tx1">
                    <a:tint val="75000"/>
                  </a:schemeClr>
                </a:solidFill>
              </a:defRPr>
            </a:lvl8pPr>
            <a:lvl9pPr marL="221109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701"/>
            <a:ext cx="7406640" cy="37449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701"/>
            <a:ext cx="21671280" cy="374497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6"/>
            <a:ext cx="27980640" cy="8717281"/>
          </a:xfrm>
        </p:spPr>
        <p:txBody>
          <a:bodyPr anchor="t"/>
          <a:lstStyle>
            <a:lvl1pPr algn="l">
              <a:defRPr sz="24399"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75"/>
            <a:ext cx="27980640" cy="9601200"/>
          </a:xfrm>
        </p:spPr>
        <p:txBody>
          <a:bodyPr anchor="b"/>
          <a:lstStyle>
            <a:lvl1pPr marL="0" indent="0">
              <a:buNone/>
              <a:defRPr sz="12133">
                <a:solidFill>
                  <a:schemeClr val="tx1">
                    <a:tint val="75000"/>
                  </a:schemeClr>
                </a:solidFill>
              </a:defRPr>
            </a:lvl1pPr>
            <a:lvl2pPr marL="2763866" indent="0">
              <a:buNone/>
              <a:defRPr sz="10933">
                <a:solidFill>
                  <a:schemeClr val="tx1">
                    <a:tint val="75000"/>
                  </a:schemeClr>
                </a:solidFill>
              </a:defRPr>
            </a:lvl2pPr>
            <a:lvl3pPr marL="5527728" indent="0">
              <a:buNone/>
              <a:defRPr sz="9600">
                <a:solidFill>
                  <a:schemeClr val="tx1">
                    <a:tint val="75000"/>
                  </a:schemeClr>
                </a:solidFill>
              </a:defRPr>
            </a:lvl3pPr>
            <a:lvl4pPr marL="8291594" indent="0">
              <a:buNone/>
              <a:defRPr sz="8400">
                <a:solidFill>
                  <a:schemeClr val="tx1">
                    <a:tint val="75000"/>
                  </a:schemeClr>
                </a:solidFill>
              </a:defRPr>
            </a:lvl4pPr>
            <a:lvl5pPr marL="11055454" indent="0">
              <a:buNone/>
              <a:defRPr sz="8400">
                <a:solidFill>
                  <a:schemeClr val="tx1">
                    <a:tint val="75000"/>
                  </a:schemeClr>
                </a:solidFill>
              </a:defRPr>
            </a:lvl5pPr>
            <a:lvl6pPr marL="13819321" indent="0">
              <a:buNone/>
              <a:defRPr sz="8400">
                <a:solidFill>
                  <a:schemeClr val="tx1">
                    <a:tint val="75000"/>
                  </a:schemeClr>
                </a:solidFill>
              </a:defRPr>
            </a:lvl6pPr>
            <a:lvl7pPr marL="16583187" indent="0">
              <a:buNone/>
              <a:defRPr sz="8400">
                <a:solidFill>
                  <a:schemeClr val="tx1">
                    <a:tint val="75000"/>
                  </a:schemeClr>
                </a:solidFill>
              </a:defRPr>
            </a:lvl7pPr>
            <a:lvl8pPr marL="19347047" indent="0">
              <a:buNone/>
              <a:defRPr sz="8400">
                <a:solidFill>
                  <a:schemeClr val="tx1">
                    <a:tint val="75000"/>
                  </a:schemeClr>
                </a:solidFill>
              </a:defRPr>
            </a:lvl8pPr>
            <a:lvl9pPr marL="22110915" indent="0">
              <a:buNone/>
              <a:defRPr sz="8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4" y="9824726"/>
            <a:ext cx="14544677"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smtClean="0"/>
              <a:t>Click to edit Master text styles</a:t>
            </a:r>
          </a:p>
        </p:txBody>
      </p:sp>
      <p:sp>
        <p:nvSpPr>
          <p:cNvPr id="4" name="Content Placeholder 3"/>
          <p:cNvSpPr>
            <a:spLocks noGrp="1"/>
          </p:cNvSpPr>
          <p:nvPr>
            <p:ph sz="half" idx="2"/>
          </p:nvPr>
        </p:nvSpPr>
        <p:spPr>
          <a:xfrm>
            <a:off x="1645924" y="13919204"/>
            <a:ext cx="14544677"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6" y="9824726"/>
            <a:ext cx="14550390"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smtClean="0"/>
              <a:t>Click to edit Master text styles</a:t>
            </a:r>
          </a:p>
        </p:txBody>
      </p:sp>
      <p:sp>
        <p:nvSpPr>
          <p:cNvPr id="6" name="Content Placeholder 5"/>
          <p:cNvSpPr>
            <a:spLocks noGrp="1"/>
          </p:cNvSpPr>
          <p:nvPr>
            <p:ph sz="quarter" idx="4"/>
          </p:nvPr>
        </p:nvSpPr>
        <p:spPr>
          <a:xfrm>
            <a:off x="16722096" y="13919204"/>
            <a:ext cx="14550390"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3D97CC-475F-BE49-B579-6BFEF977A37E}" type="datetimeFigureOut">
              <a:rPr lang="en-US" smtClean="0"/>
              <a:t>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1747520"/>
            <a:ext cx="10829927" cy="7437120"/>
          </a:xfrm>
        </p:spPr>
        <p:txBody>
          <a:bodyPr anchor="b"/>
          <a:lstStyle>
            <a:lvl1pPr algn="l">
              <a:defRPr sz="12133" b="1"/>
            </a:lvl1pPr>
          </a:lstStyle>
          <a:p>
            <a:r>
              <a:rPr lang="en-US" smtClean="0"/>
              <a:t>Click to edit Master title style</a:t>
            </a:r>
            <a:endParaRPr lang="en-US"/>
          </a:p>
        </p:txBody>
      </p:sp>
      <p:sp>
        <p:nvSpPr>
          <p:cNvPr id="3" name="Content Placeholder 2"/>
          <p:cNvSpPr>
            <a:spLocks noGrp="1"/>
          </p:cNvSpPr>
          <p:nvPr>
            <p:ph idx="1"/>
          </p:nvPr>
        </p:nvSpPr>
        <p:spPr>
          <a:xfrm>
            <a:off x="12870180" y="1747538"/>
            <a:ext cx="18402300" cy="37459924"/>
          </a:xfrm>
        </p:spPr>
        <p:txBody>
          <a:bodyPr/>
          <a:lstStyle>
            <a:lvl1pPr>
              <a:defRPr sz="19333"/>
            </a:lvl1pPr>
            <a:lvl2pPr>
              <a:defRPr sz="17066"/>
            </a:lvl2pPr>
            <a:lvl3pPr>
              <a:defRPr sz="14533"/>
            </a:lvl3pPr>
            <a:lvl4pPr>
              <a:defRPr sz="12133"/>
            </a:lvl4pPr>
            <a:lvl5pPr>
              <a:defRPr sz="12133"/>
            </a:lvl5pPr>
            <a:lvl6pPr>
              <a:defRPr sz="12133"/>
            </a:lvl6pPr>
            <a:lvl7pPr>
              <a:defRPr sz="12133"/>
            </a:lvl7pPr>
            <a:lvl8pPr>
              <a:defRPr sz="12133"/>
            </a:lvl8pPr>
            <a:lvl9pPr>
              <a:defRPr sz="1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9" y="9184651"/>
            <a:ext cx="10829927" cy="30022804"/>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4"/>
          </a:xfrm>
        </p:spPr>
        <p:txBody>
          <a:bodyPr anchor="b"/>
          <a:lstStyle>
            <a:lvl1pPr algn="l">
              <a:defRPr sz="12133"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1"/>
            <a:ext cx="19751040" cy="26334720"/>
          </a:xfrm>
        </p:spPr>
        <p:txBody>
          <a:bodyPr/>
          <a:lstStyle>
            <a:lvl1pPr marL="0" indent="0">
              <a:buNone/>
              <a:defRPr sz="19333"/>
            </a:lvl1pPr>
            <a:lvl2pPr marL="2763866" indent="0">
              <a:buNone/>
              <a:defRPr sz="17066"/>
            </a:lvl2pPr>
            <a:lvl3pPr marL="5527728" indent="0">
              <a:buNone/>
              <a:defRPr sz="14533"/>
            </a:lvl3pPr>
            <a:lvl4pPr marL="8291594" indent="0">
              <a:buNone/>
              <a:defRPr sz="12133"/>
            </a:lvl4pPr>
            <a:lvl5pPr marL="11055454" indent="0">
              <a:buNone/>
              <a:defRPr sz="12133"/>
            </a:lvl5pPr>
            <a:lvl6pPr marL="13819321" indent="0">
              <a:buNone/>
              <a:defRPr sz="12133"/>
            </a:lvl6pPr>
            <a:lvl7pPr marL="16583187" indent="0">
              <a:buNone/>
              <a:defRPr sz="12133"/>
            </a:lvl7pPr>
            <a:lvl8pPr marL="19347047" indent="0">
              <a:buNone/>
              <a:defRPr sz="12133"/>
            </a:lvl8pPr>
            <a:lvl9pPr marL="22110915" indent="0">
              <a:buNone/>
              <a:defRPr sz="12133"/>
            </a:lvl9pPr>
          </a:lstStyle>
          <a:p>
            <a:endParaRPr lang="en-US"/>
          </a:p>
        </p:txBody>
      </p:sp>
      <p:sp>
        <p:nvSpPr>
          <p:cNvPr id="4" name="Text Placeholder 3"/>
          <p:cNvSpPr>
            <a:spLocks noGrp="1"/>
          </p:cNvSpPr>
          <p:nvPr>
            <p:ph type="body" sz="half" idx="2"/>
          </p:nvPr>
        </p:nvSpPr>
        <p:spPr>
          <a:xfrm>
            <a:off x="6452237" y="34350970"/>
            <a:ext cx="19751040" cy="5151116"/>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14591" tIns="207295" rIns="414591" bIns="20729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94"/>
            <a:ext cx="29626560" cy="28966163"/>
          </a:xfrm>
          <a:prstGeom prst="rect">
            <a:avLst/>
          </a:prstGeom>
        </p:spPr>
        <p:txBody>
          <a:bodyPr vert="horz" lIns="414591" tIns="207295" rIns="414591" bIns="20729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4"/>
            <a:ext cx="7680960" cy="2336801"/>
          </a:xfrm>
          <a:prstGeom prst="rect">
            <a:avLst/>
          </a:prstGeom>
        </p:spPr>
        <p:txBody>
          <a:bodyPr vert="horz" lIns="414591" tIns="207295" rIns="414591" bIns="207295" rtlCol="0" anchor="ctr"/>
          <a:lstStyle>
            <a:lvl1pPr algn="l">
              <a:defRPr sz="7333">
                <a:solidFill>
                  <a:schemeClr val="tx1">
                    <a:tint val="75000"/>
                  </a:schemeClr>
                </a:solidFill>
              </a:defRPr>
            </a:lvl1pPr>
          </a:lstStyle>
          <a:p>
            <a:fld id="{163D97CC-475F-BE49-B579-6BFEF977A37E}" type="datetimeFigureOut">
              <a:rPr lang="en-US" smtClean="0"/>
              <a:t>10/20/17</a:t>
            </a:fld>
            <a:endParaRPr lang="en-US"/>
          </a:p>
        </p:txBody>
      </p:sp>
      <p:sp>
        <p:nvSpPr>
          <p:cNvPr id="5" name="Footer Placeholder 4"/>
          <p:cNvSpPr>
            <a:spLocks noGrp="1"/>
          </p:cNvSpPr>
          <p:nvPr>
            <p:ph type="ftr" sz="quarter" idx="3"/>
          </p:nvPr>
        </p:nvSpPr>
        <p:spPr>
          <a:xfrm>
            <a:off x="11247120" y="40680644"/>
            <a:ext cx="10424160" cy="2336801"/>
          </a:xfrm>
          <a:prstGeom prst="rect">
            <a:avLst/>
          </a:prstGeom>
        </p:spPr>
        <p:txBody>
          <a:bodyPr vert="horz" lIns="414591" tIns="207295" rIns="414591" bIns="207295" rtlCol="0" anchor="ctr"/>
          <a:lstStyle>
            <a:lvl1pPr algn="ctr">
              <a:defRPr sz="7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4"/>
            <a:ext cx="7680960" cy="2336801"/>
          </a:xfrm>
          <a:prstGeom prst="rect">
            <a:avLst/>
          </a:prstGeom>
        </p:spPr>
        <p:txBody>
          <a:bodyPr vert="horz" lIns="414591" tIns="207295" rIns="414591" bIns="207295" rtlCol="0" anchor="ctr"/>
          <a:lstStyle>
            <a:lvl1pPr algn="r">
              <a:defRPr sz="7333">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63866" rtl="0" eaLnBrk="1" latinLnBrk="0" hangingPunct="1">
        <a:spcBef>
          <a:spcPct val="0"/>
        </a:spcBef>
        <a:buNone/>
        <a:defRPr sz="26666" kern="1200">
          <a:solidFill>
            <a:schemeClr val="tx1"/>
          </a:solidFill>
          <a:latin typeface="+mj-lt"/>
          <a:ea typeface="+mj-ea"/>
          <a:cs typeface="+mj-cs"/>
        </a:defRPr>
      </a:lvl1pPr>
    </p:titleStyle>
    <p:bodyStyle>
      <a:lvl1pPr marL="2072896" indent="-2072896" algn="l" defTabSz="2763866" rtl="0" eaLnBrk="1" latinLnBrk="0" hangingPunct="1">
        <a:spcBef>
          <a:spcPct val="20000"/>
        </a:spcBef>
        <a:buFont typeface="Arial"/>
        <a:buChar char="•"/>
        <a:defRPr sz="19333" kern="1200">
          <a:solidFill>
            <a:schemeClr val="tx1"/>
          </a:solidFill>
          <a:latin typeface="+mn-lt"/>
          <a:ea typeface="+mn-ea"/>
          <a:cs typeface="+mn-cs"/>
        </a:defRPr>
      </a:lvl1pPr>
      <a:lvl2pPr marL="4491276" indent="-1727415" algn="l" defTabSz="2763866" rtl="0" eaLnBrk="1" latinLnBrk="0" hangingPunct="1">
        <a:spcBef>
          <a:spcPct val="20000"/>
        </a:spcBef>
        <a:buFont typeface="Arial"/>
        <a:buChar char="–"/>
        <a:defRPr sz="17066" kern="1200">
          <a:solidFill>
            <a:schemeClr val="tx1"/>
          </a:solidFill>
          <a:latin typeface="+mn-lt"/>
          <a:ea typeface="+mn-ea"/>
          <a:cs typeface="+mn-cs"/>
        </a:defRPr>
      </a:lvl2pPr>
      <a:lvl3pPr marL="6909658" indent="-1381929" algn="l" defTabSz="2763866" rtl="0" eaLnBrk="1" latinLnBrk="0" hangingPunct="1">
        <a:spcBef>
          <a:spcPct val="20000"/>
        </a:spcBef>
        <a:buFont typeface="Arial"/>
        <a:buChar char="•"/>
        <a:defRPr sz="14533" kern="1200">
          <a:solidFill>
            <a:schemeClr val="tx1"/>
          </a:solidFill>
          <a:latin typeface="+mn-lt"/>
          <a:ea typeface="+mn-ea"/>
          <a:cs typeface="+mn-cs"/>
        </a:defRPr>
      </a:lvl3pPr>
      <a:lvl4pPr marL="9673523" indent="-1381929" algn="l" defTabSz="2763866" rtl="0" eaLnBrk="1" latinLnBrk="0" hangingPunct="1">
        <a:spcBef>
          <a:spcPct val="20000"/>
        </a:spcBef>
        <a:buFont typeface="Arial"/>
        <a:buChar char="–"/>
        <a:defRPr sz="12133" kern="1200">
          <a:solidFill>
            <a:schemeClr val="tx1"/>
          </a:solidFill>
          <a:latin typeface="+mn-lt"/>
          <a:ea typeface="+mn-ea"/>
          <a:cs typeface="+mn-cs"/>
        </a:defRPr>
      </a:lvl4pPr>
      <a:lvl5pPr marL="12437389" indent="-1381929" algn="l" defTabSz="2763866" rtl="0" eaLnBrk="1" latinLnBrk="0" hangingPunct="1">
        <a:spcBef>
          <a:spcPct val="20000"/>
        </a:spcBef>
        <a:buFont typeface="Arial"/>
        <a:buChar char="»"/>
        <a:defRPr sz="12133" kern="1200">
          <a:solidFill>
            <a:schemeClr val="tx1"/>
          </a:solidFill>
          <a:latin typeface="+mn-lt"/>
          <a:ea typeface="+mn-ea"/>
          <a:cs typeface="+mn-cs"/>
        </a:defRPr>
      </a:lvl5pPr>
      <a:lvl6pPr marL="15201252" indent="-1381929" algn="l" defTabSz="2763866" rtl="0" eaLnBrk="1" latinLnBrk="0" hangingPunct="1">
        <a:spcBef>
          <a:spcPct val="20000"/>
        </a:spcBef>
        <a:buFont typeface="Arial"/>
        <a:buChar char="•"/>
        <a:defRPr sz="12133" kern="1200">
          <a:solidFill>
            <a:schemeClr val="tx1"/>
          </a:solidFill>
          <a:latin typeface="+mn-lt"/>
          <a:ea typeface="+mn-ea"/>
          <a:cs typeface="+mn-cs"/>
        </a:defRPr>
      </a:lvl6pPr>
      <a:lvl7pPr marL="17965118" indent="-1381929" algn="l" defTabSz="2763866" rtl="0" eaLnBrk="1" latinLnBrk="0" hangingPunct="1">
        <a:spcBef>
          <a:spcPct val="20000"/>
        </a:spcBef>
        <a:buFont typeface="Arial"/>
        <a:buChar char="•"/>
        <a:defRPr sz="12133" kern="1200">
          <a:solidFill>
            <a:schemeClr val="tx1"/>
          </a:solidFill>
          <a:latin typeface="+mn-lt"/>
          <a:ea typeface="+mn-ea"/>
          <a:cs typeface="+mn-cs"/>
        </a:defRPr>
      </a:lvl7pPr>
      <a:lvl8pPr marL="20728978" indent="-1381929" algn="l" defTabSz="2763866" rtl="0" eaLnBrk="1" latinLnBrk="0" hangingPunct="1">
        <a:spcBef>
          <a:spcPct val="20000"/>
        </a:spcBef>
        <a:buFont typeface="Arial"/>
        <a:buChar char="•"/>
        <a:defRPr sz="12133" kern="1200">
          <a:solidFill>
            <a:schemeClr val="tx1"/>
          </a:solidFill>
          <a:latin typeface="+mn-lt"/>
          <a:ea typeface="+mn-ea"/>
          <a:cs typeface="+mn-cs"/>
        </a:defRPr>
      </a:lvl8pPr>
      <a:lvl9pPr marL="23492843" indent="-1381929" algn="l" defTabSz="2763866" rtl="0" eaLnBrk="1" latinLnBrk="0" hangingPunct="1">
        <a:spcBef>
          <a:spcPct val="20000"/>
        </a:spcBef>
        <a:buFont typeface="Arial"/>
        <a:buChar char="•"/>
        <a:defRPr sz="12133" kern="1200">
          <a:solidFill>
            <a:schemeClr val="tx1"/>
          </a:solidFill>
          <a:latin typeface="+mn-lt"/>
          <a:ea typeface="+mn-ea"/>
          <a:cs typeface="+mn-cs"/>
        </a:defRPr>
      </a:lvl9pPr>
    </p:bodyStyle>
    <p:otherStyle>
      <a:defPPr>
        <a:defRPr lang="en-US"/>
      </a:defPPr>
      <a:lvl1pPr marL="0" algn="l" defTabSz="2763866" rtl="0" eaLnBrk="1" latinLnBrk="0" hangingPunct="1">
        <a:defRPr sz="10933" kern="1200">
          <a:solidFill>
            <a:schemeClr val="tx1"/>
          </a:solidFill>
          <a:latin typeface="+mn-lt"/>
          <a:ea typeface="+mn-ea"/>
          <a:cs typeface="+mn-cs"/>
        </a:defRPr>
      </a:lvl1pPr>
      <a:lvl2pPr marL="2763866" algn="l" defTabSz="2763866" rtl="0" eaLnBrk="1" latinLnBrk="0" hangingPunct="1">
        <a:defRPr sz="10933" kern="1200">
          <a:solidFill>
            <a:schemeClr val="tx1"/>
          </a:solidFill>
          <a:latin typeface="+mn-lt"/>
          <a:ea typeface="+mn-ea"/>
          <a:cs typeface="+mn-cs"/>
        </a:defRPr>
      </a:lvl2pPr>
      <a:lvl3pPr marL="5527728" algn="l" defTabSz="2763866" rtl="0" eaLnBrk="1" latinLnBrk="0" hangingPunct="1">
        <a:defRPr sz="10933" kern="1200">
          <a:solidFill>
            <a:schemeClr val="tx1"/>
          </a:solidFill>
          <a:latin typeface="+mn-lt"/>
          <a:ea typeface="+mn-ea"/>
          <a:cs typeface="+mn-cs"/>
        </a:defRPr>
      </a:lvl3pPr>
      <a:lvl4pPr marL="8291594" algn="l" defTabSz="2763866" rtl="0" eaLnBrk="1" latinLnBrk="0" hangingPunct="1">
        <a:defRPr sz="10933" kern="1200">
          <a:solidFill>
            <a:schemeClr val="tx1"/>
          </a:solidFill>
          <a:latin typeface="+mn-lt"/>
          <a:ea typeface="+mn-ea"/>
          <a:cs typeface="+mn-cs"/>
        </a:defRPr>
      </a:lvl4pPr>
      <a:lvl5pPr marL="11055454" algn="l" defTabSz="2763866" rtl="0" eaLnBrk="1" latinLnBrk="0" hangingPunct="1">
        <a:defRPr sz="10933" kern="1200">
          <a:solidFill>
            <a:schemeClr val="tx1"/>
          </a:solidFill>
          <a:latin typeface="+mn-lt"/>
          <a:ea typeface="+mn-ea"/>
          <a:cs typeface="+mn-cs"/>
        </a:defRPr>
      </a:lvl5pPr>
      <a:lvl6pPr marL="13819321" algn="l" defTabSz="2763866" rtl="0" eaLnBrk="1" latinLnBrk="0" hangingPunct="1">
        <a:defRPr sz="10933" kern="1200">
          <a:solidFill>
            <a:schemeClr val="tx1"/>
          </a:solidFill>
          <a:latin typeface="+mn-lt"/>
          <a:ea typeface="+mn-ea"/>
          <a:cs typeface="+mn-cs"/>
        </a:defRPr>
      </a:lvl6pPr>
      <a:lvl7pPr marL="16583187" algn="l" defTabSz="2763866" rtl="0" eaLnBrk="1" latinLnBrk="0" hangingPunct="1">
        <a:defRPr sz="10933" kern="1200">
          <a:solidFill>
            <a:schemeClr val="tx1"/>
          </a:solidFill>
          <a:latin typeface="+mn-lt"/>
          <a:ea typeface="+mn-ea"/>
          <a:cs typeface="+mn-cs"/>
        </a:defRPr>
      </a:lvl7pPr>
      <a:lvl8pPr marL="19347047" algn="l" defTabSz="2763866" rtl="0" eaLnBrk="1" latinLnBrk="0" hangingPunct="1">
        <a:defRPr sz="10933" kern="1200">
          <a:solidFill>
            <a:schemeClr val="tx1"/>
          </a:solidFill>
          <a:latin typeface="+mn-lt"/>
          <a:ea typeface="+mn-ea"/>
          <a:cs typeface="+mn-cs"/>
        </a:defRPr>
      </a:lvl8pPr>
      <a:lvl9pPr marL="22110915" algn="l" defTabSz="2763866" rtl="0" eaLnBrk="1" latinLnBrk="0" hangingPunct="1">
        <a:defRPr sz="10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chart" Target="../charts/chart6.xml"/><Relationship Id="rId12" Type="http://schemas.openxmlformats.org/officeDocument/2006/relationships/image" Target="../media/image5.png"/><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chart" Target="../charts/chart4.xml"/><Relationship Id="rId10"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8503215" y="3471071"/>
            <a:ext cx="16002000" cy="3963924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48" name="TextBox 47"/>
          <p:cNvSpPr txBox="1"/>
          <p:nvPr/>
        </p:nvSpPr>
        <p:spPr>
          <a:xfrm>
            <a:off x="25235399" y="32846025"/>
            <a:ext cx="6858000" cy="7406640"/>
          </a:xfrm>
          <a:prstGeom prst="rect">
            <a:avLst/>
          </a:prstGeom>
          <a:solidFill>
            <a:schemeClr val="bg1"/>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2000" dirty="0">
              <a:latin typeface="Times New Roman"/>
              <a:cs typeface="Times New Roman"/>
            </a:endParaRPr>
          </a:p>
          <a:p>
            <a:r>
              <a:rPr lang="en-US" sz="2000" dirty="0" err="1"/>
              <a:t>Allinson</a:t>
            </a:r>
            <a:r>
              <a:rPr lang="en-US" sz="2000" dirty="0"/>
              <a:t>, C., &amp; Hayes, J. (1996). The Cognitive Style Index. </a:t>
            </a:r>
            <a:r>
              <a:rPr lang="en-US" sz="2000" i="1" dirty="0"/>
              <a:t>Journal of Management</a:t>
            </a:r>
            <a:endParaRPr lang="en-US" sz="2000" dirty="0"/>
          </a:p>
          <a:p>
            <a:r>
              <a:rPr lang="en-US" sz="2000" i="1" dirty="0"/>
              <a:t>     Studies</a:t>
            </a:r>
            <a:r>
              <a:rPr lang="en-US" sz="2000" dirty="0"/>
              <a:t>,</a:t>
            </a:r>
            <a:r>
              <a:rPr lang="en-US" sz="2000" i="1" dirty="0"/>
              <a:t> 33</a:t>
            </a:r>
            <a:r>
              <a:rPr lang="en-US" sz="2000" dirty="0"/>
              <a:t>(1), 119–135.</a:t>
            </a:r>
          </a:p>
          <a:p>
            <a:r>
              <a:rPr lang="en-US" sz="2000" dirty="0" err="1"/>
              <a:t>Allport</a:t>
            </a:r>
            <a:r>
              <a:rPr lang="en-US" sz="2000" dirty="0"/>
              <a:t>, G. W. (1937). </a:t>
            </a:r>
            <a:r>
              <a:rPr lang="en-US" sz="2000" i="1" dirty="0"/>
              <a:t>Personality: A psychological interpretation</a:t>
            </a:r>
            <a:r>
              <a:rPr lang="en-US" sz="2000" dirty="0"/>
              <a:t>. New York: Holt &amp;       </a:t>
            </a:r>
          </a:p>
          <a:p>
            <a:r>
              <a:rPr lang="en-US" sz="2000" dirty="0"/>
              <a:t>     Co.</a:t>
            </a:r>
          </a:p>
          <a:p>
            <a:r>
              <a:rPr lang="en-US" sz="2000" dirty="0" err="1"/>
              <a:t>Battalio</a:t>
            </a:r>
            <a:r>
              <a:rPr lang="en-US" sz="2000" dirty="0"/>
              <a:t>, J. (2009). Success in distance education: Do learning styles and multiple </a:t>
            </a:r>
          </a:p>
          <a:p>
            <a:r>
              <a:rPr lang="en-US" sz="2000" dirty="0"/>
              <a:t>     formats matter? </a:t>
            </a:r>
            <a:r>
              <a:rPr lang="en-US" sz="2000" i="1" dirty="0"/>
              <a:t>American Journal of Distance Education, 23</a:t>
            </a:r>
            <a:r>
              <a:rPr lang="en-US" sz="2000" dirty="0"/>
              <a:t>(2), 71-87. </a:t>
            </a:r>
          </a:p>
          <a:p>
            <a:r>
              <a:rPr lang="en-US" sz="2000" dirty="0" err="1"/>
              <a:t>Beaumaster</a:t>
            </a:r>
            <a:r>
              <a:rPr lang="en-US" sz="2000" dirty="0"/>
              <a:t>, S., &amp; Long, J. A. (2002). Pedagogy, technology and learning styles— </a:t>
            </a:r>
          </a:p>
          <a:p>
            <a:r>
              <a:rPr lang="en-US" sz="2000" dirty="0"/>
              <a:t>     their effect on the online learner. </a:t>
            </a:r>
            <a:r>
              <a:rPr lang="en-US" sz="2000" i="1" dirty="0"/>
              <a:t>Proceedings from National Conference on Alternative      </a:t>
            </a:r>
          </a:p>
          <a:p>
            <a:r>
              <a:rPr lang="en-US" sz="2000" i="1" dirty="0"/>
              <a:t>      and External Degree Programs for Adults ’02</a:t>
            </a:r>
            <a:r>
              <a:rPr lang="en-US" sz="2000" dirty="0"/>
              <a:t>, </a:t>
            </a:r>
            <a:r>
              <a:rPr lang="en-US" sz="2000" i="1" dirty="0"/>
              <a:t>Pittsburg, </a:t>
            </a:r>
            <a:r>
              <a:rPr lang="en-US" sz="2000" i="1" dirty="0">
                <a:solidFill>
                  <a:schemeClr val="bg1"/>
                </a:solidFill>
              </a:rPr>
              <a:t>PA,</a:t>
            </a:r>
            <a:r>
              <a:rPr lang="en-US" sz="2000" dirty="0">
                <a:solidFill>
                  <a:schemeClr val="bg1"/>
                </a:solidFill>
              </a:rPr>
              <a:t> 80-97.  Retrieved from </a:t>
            </a:r>
          </a:p>
          <a:p>
            <a:r>
              <a:rPr lang="en-US" sz="2000" dirty="0">
                <a:solidFill>
                  <a:schemeClr val="bg1"/>
                </a:solidFill>
              </a:rPr>
              <a:t>      http://ahea.org/files/pro2002beaumaster.pdf</a:t>
            </a:r>
          </a:p>
          <a:p>
            <a:endParaRPr lang="en-US" sz="1500" dirty="0">
              <a:latin typeface="Times New Roman"/>
              <a:cs typeface="Times New Roman"/>
            </a:endParaRPr>
          </a:p>
        </p:txBody>
      </p:sp>
      <p:sp>
        <p:nvSpPr>
          <p:cNvPr id="49" name="TextBox 48"/>
          <p:cNvSpPr txBox="1"/>
          <p:nvPr/>
        </p:nvSpPr>
        <p:spPr>
          <a:xfrm>
            <a:off x="861617" y="925188"/>
            <a:ext cx="31199328" cy="2045222"/>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defPPr>
              <a:defRPr lang="en-US"/>
            </a:defPPr>
            <a:lvl1pPr marL="0" algn="l" defTabSz="2072951" rtl="0" eaLnBrk="1" latinLnBrk="0" hangingPunct="1">
              <a:defRPr sz="8200" kern="1200">
                <a:solidFill>
                  <a:schemeClr val="dk1"/>
                </a:solidFill>
                <a:latin typeface="+mn-lt"/>
                <a:ea typeface="+mn-ea"/>
                <a:cs typeface="+mn-cs"/>
              </a:defRPr>
            </a:lvl1pPr>
            <a:lvl2pPr marL="2072951" algn="l" defTabSz="2072951" rtl="0" eaLnBrk="1" latinLnBrk="0" hangingPunct="1">
              <a:defRPr sz="8200" kern="1200">
                <a:solidFill>
                  <a:schemeClr val="dk1"/>
                </a:solidFill>
                <a:latin typeface="+mn-lt"/>
                <a:ea typeface="+mn-ea"/>
                <a:cs typeface="+mn-cs"/>
              </a:defRPr>
            </a:lvl2pPr>
            <a:lvl3pPr marL="4145900" algn="l" defTabSz="2072951" rtl="0" eaLnBrk="1" latinLnBrk="0" hangingPunct="1">
              <a:defRPr sz="8200" kern="1200">
                <a:solidFill>
                  <a:schemeClr val="dk1"/>
                </a:solidFill>
                <a:latin typeface="+mn-lt"/>
                <a:ea typeface="+mn-ea"/>
                <a:cs typeface="+mn-cs"/>
              </a:defRPr>
            </a:lvl3pPr>
            <a:lvl4pPr marL="6218851" algn="l" defTabSz="2072951" rtl="0" eaLnBrk="1" latinLnBrk="0" hangingPunct="1">
              <a:defRPr sz="8200" kern="1200">
                <a:solidFill>
                  <a:schemeClr val="dk1"/>
                </a:solidFill>
                <a:latin typeface="+mn-lt"/>
                <a:ea typeface="+mn-ea"/>
                <a:cs typeface="+mn-cs"/>
              </a:defRPr>
            </a:lvl4pPr>
            <a:lvl5pPr marL="8291798" algn="l" defTabSz="2072951" rtl="0" eaLnBrk="1" latinLnBrk="0" hangingPunct="1">
              <a:defRPr sz="8200" kern="1200">
                <a:solidFill>
                  <a:schemeClr val="dk1"/>
                </a:solidFill>
                <a:latin typeface="+mn-lt"/>
                <a:ea typeface="+mn-ea"/>
                <a:cs typeface="+mn-cs"/>
              </a:defRPr>
            </a:lvl5pPr>
            <a:lvl6pPr marL="10364750" algn="l" defTabSz="2072951" rtl="0" eaLnBrk="1" latinLnBrk="0" hangingPunct="1">
              <a:defRPr sz="8200" kern="1200">
                <a:solidFill>
                  <a:schemeClr val="dk1"/>
                </a:solidFill>
                <a:latin typeface="+mn-lt"/>
                <a:ea typeface="+mn-ea"/>
                <a:cs typeface="+mn-cs"/>
              </a:defRPr>
            </a:lvl6pPr>
            <a:lvl7pPr marL="12437701" algn="l" defTabSz="2072951" rtl="0" eaLnBrk="1" latinLnBrk="0" hangingPunct="1">
              <a:defRPr sz="8200" kern="1200">
                <a:solidFill>
                  <a:schemeClr val="dk1"/>
                </a:solidFill>
                <a:latin typeface="+mn-lt"/>
                <a:ea typeface="+mn-ea"/>
                <a:cs typeface="+mn-cs"/>
              </a:defRPr>
            </a:lvl7pPr>
            <a:lvl8pPr marL="14510648" algn="l" defTabSz="2072951" rtl="0" eaLnBrk="1" latinLnBrk="0" hangingPunct="1">
              <a:defRPr sz="8200" kern="1200">
                <a:solidFill>
                  <a:schemeClr val="dk1"/>
                </a:solidFill>
                <a:latin typeface="+mn-lt"/>
                <a:ea typeface="+mn-ea"/>
                <a:cs typeface="+mn-cs"/>
              </a:defRPr>
            </a:lvl8pPr>
            <a:lvl9pPr marL="16583601" algn="l" defTabSz="2072951" rtl="0" eaLnBrk="1" latinLnBrk="0" hangingPunct="1">
              <a:defRPr sz="8200" kern="1200">
                <a:solidFill>
                  <a:schemeClr val="dk1"/>
                </a:solidFill>
                <a:latin typeface="+mn-lt"/>
                <a:ea typeface="+mn-ea"/>
                <a:cs typeface="+mn-cs"/>
              </a:defRPr>
            </a:lvl9pPr>
          </a:lstStyle>
          <a:p>
            <a:pPr algn="ctr"/>
            <a:r>
              <a:rPr lang="en-US" sz="6900" b="1" dirty="0">
                <a:latin typeface="Times New Roman"/>
                <a:cs typeface="Times New Roman"/>
              </a:rPr>
              <a:t>Title of Research Project</a:t>
            </a:r>
          </a:p>
          <a:p>
            <a:pPr algn="ctr"/>
            <a:r>
              <a:rPr lang="en-US" sz="4350" b="1" dirty="0">
                <a:latin typeface="Times New Roman"/>
                <a:cs typeface="Times New Roman"/>
              </a:rPr>
              <a:t>Name of Student(s)</a:t>
            </a: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260" y="1452485"/>
            <a:ext cx="3630168" cy="1033272"/>
          </a:xfrm>
          <a:prstGeom prst="rect">
            <a:avLst/>
          </a:prstGeom>
        </p:spPr>
      </p:pic>
      <p:sp>
        <p:nvSpPr>
          <p:cNvPr id="51" name="TextBox 50"/>
          <p:cNvSpPr txBox="1"/>
          <p:nvPr/>
        </p:nvSpPr>
        <p:spPr>
          <a:xfrm>
            <a:off x="861616" y="3466728"/>
            <a:ext cx="6858000" cy="82296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Abstract and/or Background</a:t>
            </a:r>
            <a:endParaRPr lang="en-US" sz="4500" dirty="0">
              <a:solidFill>
                <a:schemeClr val="bg1"/>
              </a:solidFill>
              <a:latin typeface="Times New Roman"/>
              <a:cs typeface="Times New Roman"/>
            </a:endParaRPr>
          </a:p>
        </p:txBody>
      </p:sp>
      <p:sp>
        <p:nvSpPr>
          <p:cNvPr id="52" name="TextBox 51"/>
          <p:cNvSpPr txBox="1"/>
          <p:nvPr/>
        </p:nvSpPr>
        <p:spPr>
          <a:xfrm>
            <a:off x="861618" y="16756861"/>
            <a:ext cx="6868272" cy="1197864"/>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Introduction and/or Research Question</a:t>
            </a:r>
            <a:endParaRPr lang="en-US" sz="4500" dirty="0">
              <a:solidFill>
                <a:schemeClr val="bg1"/>
              </a:solidFill>
              <a:latin typeface="Times New Roman"/>
              <a:cs typeface="Times New Roman"/>
            </a:endParaRPr>
          </a:p>
        </p:txBody>
      </p:sp>
      <p:sp>
        <p:nvSpPr>
          <p:cNvPr id="53" name="TextBox 52"/>
          <p:cNvSpPr txBox="1"/>
          <p:nvPr/>
        </p:nvSpPr>
        <p:spPr>
          <a:xfrm>
            <a:off x="861616" y="30494630"/>
            <a:ext cx="6858000"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Methods</a:t>
            </a:r>
            <a:endParaRPr lang="en-US" sz="4500" dirty="0">
              <a:solidFill>
                <a:schemeClr val="bg1"/>
              </a:solidFill>
              <a:latin typeface="Times New Roman"/>
              <a:cs typeface="Times New Roman"/>
            </a:endParaRPr>
          </a:p>
        </p:txBody>
      </p:sp>
      <p:sp>
        <p:nvSpPr>
          <p:cNvPr id="88" name="TextBox 87"/>
          <p:cNvSpPr txBox="1"/>
          <p:nvPr/>
        </p:nvSpPr>
        <p:spPr>
          <a:xfrm>
            <a:off x="25235399" y="21724959"/>
            <a:ext cx="6858000" cy="9345858"/>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500" dirty="0">
              <a:solidFill>
                <a:schemeClr val="bg1"/>
              </a:solidFill>
              <a:latin typeface="Times New Roman"/>
              <a:cs typeface="Times New Roman"/>
            </a:endParaRPr>
          </a:p>
          <a:p>
            <a:pPr marL="385763" indent="-385763">
              <a:lnSpc>
                <a:spcPct val="140000"/>
              </a:lnSpc>
              <a:buAutoNum type="arabicPeriod"/>
            </a:pPr>
            <a:endParaRPr lang="en-US" sz="1350" dirty="0">
              <a:solidFill>
                <a:prstClr val="black"/>
              </a:solidFill>
              <a:latin typeface="Times New Roman"/>
              <a:cs typeface="Times New Roman"/>
            </a:endParaRPr>
          </a:p>
        </p:txBody>
      </p:sp>
      <p:sp>
        <p:nvSpPr>
          <p:cNvPr id="55" name="TextBox 54"/>
          <p:cNvSpPr txBox="1"/>
          <p:nvPr/>
        </p:nvSpPr>
        <p:spPr>
          <a:xfrm>
            <a:off x="25235399" y="31648161"/>
            <a:ext cx="6858000" cy="1197864"/>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References and/or Acknowledgments</a:t>
            </a:r>
            <a:endParaRPr lang="en-US" sz="4500" dirty="0">
              <a:solidFill>
                <a:schemeClr val="bg1"/>
              </a:solidFill>
              <a:latin typeface="Times New Roman"/>
              <a:cs typeface="Times New Roman"/>
            </a:endParaRPr>
          </a:p>
        </p:txBody>
      </p:sp>
      <p:grpSp>
        <p:nvGrpSpPr>
          <p:cNvPr id="56" name="Group 55"/>
          <p:cNvGrpSpPr/>
          <p:nvPr/>
        </p:nvGrpSpPr>
        <p:grpSpPr>
          <a:xfrm>
            <a:off x="25249114" y="3478653"/>
            <a:ext cx="6885432" cy="17001425"/>
            <a:chOff x="33284495" y="3917074"/>
            <a:chExt cx="10294118" cy="15595104"/>
          </a:xfrm>
        </p:grpSpPr>
        <p:sp>
          <p:nvSpPr>
            <p:cNvPr id="85" name="TextBox 84"/>
            <p:cNvSpPr txBox="1"/>
            <p:nvPr/>
          </p:nvSpPr>
          <p:spPr>
            <a:xfrm>
              <a:off x="33290616" y="4553611"/>
              <a:ext cx="10253105" cy="14958567"/>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a:p>
              <a:pPr algn="just"/>
              <a:endParaRPr lang="en-US" sz="1350" dirty="0">
                <a:latin typeface="Garamond"/>
                <a:cs typeface="Garamond"/>
              </a:endParaRPr>
            </a:p>
          </p:txBody>
        </p:sp>
        <p:sp>
          <p:nvSpPr>
            <p:cNvPr id="86" name="TextBox 85"/>
            <p:cNvSpPr txBox="1"/>
            <p:nvPr/>
          </p:nvSpPr>
          <p:spPr>
            <a:xfrm>
              <a:off x="33284495" y="3917074"/>
              <a:ext cx="10294118" cy="67101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Results and/or Conclusion</a:t>
              </a:r>
              <a:endParaRPr lang="en-US" sz="4500" dirty="0">
                <a:solidFill>
                  <a:schemeClr val="bg1"/>
                </a:solidFill>
                <a:latin typeface="Times New Roman"/>
                <a:cs typeface="Times New Roman"/>
              </a:endParaRPr>
            </a:p>
          </p:txBody>
        </p:sp>
        <p:sp>
          <p:nvSpPr>
            <p:cNvPr id="87" name="Rectangle 86"/>
            <p:cNvSpPr/>
            <p:nvPr/>
          </p:nvSpPr>
          <p:spPr>
            <a:xfrm>
              <a:off x="34159901" y="5248805"/>
              <a:ext cx="8886025" cy="12365525"/>
            </a:xfrm>
            <a:prstGeom prst="rect">
              <a:avLst/>
            </a:prstGeom>
            <a:ln>
              <a:noFill/>
            </a:ln>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b="1" dirty="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latin typeface="Times New Roman"/>
                  <a:cs typeface="Times New Roman"/>
                </a:rPr>
                <a:t>There was a significant competitive advantage during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central carbon metabolism also is heavily influenced (Fig. 2 and Fig. 3).  Since </a:t>
              </a:r>
              <a:r>
                <a:rPr lang="en-US" sz="2000" dirty="0" err="1">
                  <a:latin typeface="Times New Roman"/>
                  <a:cs typeface="Times New Roman"/>
                </a:rPr>
                <a:t>QseC</a:t>
              </a:r>
              <a:r>
                <a:rPr lang="en-US" sz="2000" dirty="0">
                  <a:latin typeface="Times New Roman"/>
                  <a:cs typeface="Times New Roman"/>
                </a:rPr>
                <a:t> is involved in the regulation of the </a:t>
              </a:r>
              <a:r>
                <a:rPr lang="en-US" sz="2000" i="1" dirty="0" err="1">
                  <a:latin typeface="Times New Roman"/>
                  <a:cs typeface="Times New Roman"/>
                </a:rPr>
                <a:t>flhDC</a:t>
              </a:r>
              <a:r>
                <a:rPr lang="en-US" sz="2000" dirty="0">
                  <a:latin typeface="Times New Roman"/>
                  <a:cs typeface="Times New Roman"/>
                </a:rPr>
                <a:t> region, we assumed that MG1655 ∆</a:t>
              </a:r>
              <a:r>
                <a:rPr lang="en-US" sz="2000" i="1" dirty="0" err="1">
                  <a:latin typeface="Times New Roman"/>
                  <a:cs typeface="Times New Roman"/>
                </a:rPr>
                <a:t>qseC</a:t>
              </a:r>
              <a:r>
                <a:rPr lang="en-US" sz="2000" dirty="0">
                  <a:latin typeface="Times New Roman"/>
                  <a:cs typeface="Times New Roman"/>
                </a:rPr>
                <a:t> would respond similarly to the intestine-adapted strain; we expected there would be a decrease in growth rate for </a:t>
              </a:r>
              <a:r>
                <a:rPr lang="en-US" sz="2000" dirty="0" err="1">
                  <a:latin typeface="Times New Roman"/>
                  <a:cs typeface="Times New Roman"/>
                </a:rPr>
                <a:t>catabolite</a:t>
              </a:r>
              <a:r>
                <a:rPr lang="en-US" sz="2000" dirty="0">
                  <a:latin typeface="Times New Roman"/>
                  <a:cs typeface="Times New Roman"/>
                </a:rPr>
                <a:t> repressing sugars and an increase in growth rate on non-</a:t>
              </a:r>
              <a:r>
                <a:rPr lang="en-US" sz="2000" dirty="0" err="1">
                  <a:latin typeface="Times New Roman"/>
                  <a:cs typeface="Times New Roman"/>
                </a:rPr>
                <a:t>catabolite</a:t>
              </a:r>
              <a:r>
                <a:rPr lang="en-US" sz="2000" dirty="0">
                  <a:latin typeface="Times New Roman"/>
                  <a:cs typeface="Times New Roman"/>
                </a:rPr>
                <a:t> repressing sugars (Fig. 4).  However, MG1655 ∆</a:t>
              </a:r>
              <a:r>
                <a:rPr lang="en-US" sz="2000" i="1" dirty="0" err="1">
                  <a:latin typeface="Times New Roman"/>
                  <a:cs typeface="Times New Roman"/>
                </a:rPr>
                <a:t>qseC</a:t>
              </a:r>
              <a:r>
                <a:rPr lang="en-US" sz="2000" dirty="0">
                  <a:latin typeface="Times New Roman"/>
                  <a:cs typeface="Times New Roman"/>
                </a:rPr>
                <a:t> grows faster than the wild-type on both </a:t>
              </a:r>
              <a:r>
                <a:rPr lang="en-US" sz="2000" dirty="0" err="1">
                  <a:latin typeface="Times New Roman"/>
                  <a:cs typeface="Times New Roman"/>
                </a:rPr>
                <a:t>catabolite</a:t>
              </a:r>
              <a:r>
                <a:rPr lang="en-US" sz="2000" dirty="0">
                  <a:latin typeface="Times New Roman"/>
                  <a:cs typeface="Times New Roman"/>
                </a:rPr>
                <a:t> repressing and non-</a:t>
              </a:r>
              <a:r>
                <a:rPr lang="en-US" sz="2000" dirty="0" err="1">
                  <a:latin typeface="Times New Roman"/>
                  <a:cs typeface="Times New Roman"/>
                </a:rPr>
                <a:t>catabolite</a:t>
              </a:r>
              <a:r>
                <a:rPr lang="en-US" sz="2000" dirty="0">
                  <a:latin typeface="Times New Roman"/>
                  <a:cs typeface="Times New Roman"/>
                </a:rPr>
                <a:t> repressing sugars (Fig. 5 and Table 1).  Not only is the growth rate decreased, there is a significant change to the typical </a:t>
              </a:r>
              <a:r>
                <a:rPr lang="en-US" sz="2000" dirty="0" err="1">
                  <a:latin typeface="Times New Roman"/>
                  <a:cs typeface="Times New Roman"/>
                </a:rPr>
                <a:t>diauxic</a:t>
              </a:r>
              <a:r>
                <a:rPr lang="en-US" sz="2000" dirty="0">
                  <a:latin typeface="Times New Roman"/>
                  <a:cs typeface="Times New Roman"/>
                </a:rPr>
                <a:t> transition from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(Fig. 6).  Without </a:t>
              </a:r>
              <a:r>
                <a:rPr lang="en-US" sz="2000" dirty="0" err="1">
                  <a:latin typeface="Times New Roman"/>
                  <a:cs typeface="Times New Roman"/>
                </a:rPr>
                <a:t>QseC</a:t>
              </a:r>
              <a:r>
                <a:rPr lang="en-US" sz="2000" dirty="0">
                  <a:latin typeface="Times New Roman"/>
                  <a:cs typeface="Times New Roman"/>
                </a:rPr>
                <a:t>, the strain skips the </a:t>
              </a:r>
              <a:r>
                <a:rPr lang="en-US" sz="2000" dirty="0" err="1">
                  <a:latin typeface="Times New Roman"/>
                  <a:cs typeface="Times New Roman"/>
                </a:rPr>
                <a:t>diauxie</a:t>
              </a:r>
              <a:r>
                <a:rPr lang="en-US" sz="2000" dirty="0">
                  <a:latin typeface="Times New Roman"/>
                  <a:cs typeface="Times New Roman"/>
                </a:rPr>
                <a:t> that typically occurs. </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000" b="1" dirty="0">
                  <a:solidFill>
                    <a:schemeClr val="bg1"/>
                  </a:solidFill>
                  <a:latin typeface="Times New Roman"/>
                  <a:cs typeface="Times New Roman"/>
                </a:rPr>
                <a:t>Conclusions</a:t>
              </a:r>
              <a:endParaRPr lang="en-US" sz="2000" dirty="0">
                <a:solidFill>
                  <a:schemeClr val="bg1"/>
                </a:solidFill>
                <a:latin typeface="Times New Roman"/>
                <a:cs typeface="Times New Roman"/>
              </a:endParaRPr>
            </a:p>
            <a:p>
              <a:r>
                <a:rPr lang="en-US" sz="2000" dirty="0">
                  <a:latin typeface="Times New Roman"/>
                  <a:cs typeface="Times New Roman"/>
                </a:rPr>
                <a:t>We have shown that it might not be wise to target quorum sensing for antimicrobials since MG1655 ∆</a:t>
              </a:r>
              <a:r>
                <a:rPr lang="en-US" sz="2000" i="1" dirty="0" err="1">
                  <a:latin typeface="Times New Roman"/>
                  <a:cs typeface="Times New Roman"/>
                </a:rPr>
                <a:t>qseC</a:t>
              </a:r>
              <a:r>
                <a:rPr lang="en-US" sz="2000" dirty="0">
                  <a:latin typeface="Times New Roman"/>
                  <a:cs typeface="Times New Roman"/>
                </a:rPr>
                <a:t> has a significant fitness advantage within the murine intestine (</a:t>
              </a:r>
              <a:r>
                <a:rPr lang="en-US" sz="2000" i="1" dirty="0">
                  <a:latin typeface="Times New Roman"/>
                  <a:cs typeface="Times New Roman"/>
                </a:rPr>
                <a:t>6</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is also utilizes both </a:t>
              </a:r>
              <a:r>
                <a:rPr lang="en-US" sz="2000" dirty="0" err="1">
                  <a:latin typeface="Times New Roman"/>
                  <a:cs typeface="Times New Roman"/>
                </a:rPr>
                <a:t>catabolite</a:t>
              </a:r>
              <a:r>
                <a:rPr lang="en-US" sz="2000" dirty="0">
                  <a:latin typeface="Times New Roman"/>
                  <a:cs typeface="Times New Roman"/>
                </a:rPr>
                <a:t> and non-</a:t>
              </a:r>
              <a:r>
                <a:rPr lang="en-US" sz="2000" dirty="0" err="1">
                  <a:latin typeface="Times New Roman"/>
                  <a:cs typeface="Times New Roman"/>
                </a:rPr>
                <a:t>catabolite</a:t>
              </a:r>
              <a:r>
                <a:rPr lang="en-US" sz="2000" dirty="0">
                  <a:latin typeface="Times New Roman"/>
                  <a:cs typeface="Times New Roman"/>
                </a:rPr>
                <a:t> repressing sugars better than the wild-type, including the ability to skip the traditional lag that is defined as </a:t>
              </a:r>
              <a:r>
                <a:rPr lang="en-US" sz="2000" dirty="0" err="1">
                  <a:latin typeface="Times New Roman"/>
                  <a:cs typeface="Times New Roman"/>
                </a:rPr>
                <a:t>catabolite</a:t>
              </a:r>
              <a:r>
                <a:rPr lang="en-US" sz="2000" dirty="0">
                  <a:latin typeface="Times New Roman"/>
                  <a:cs typeface="Times New Roman"/>
                </a:rPr>
                <a:t> repression (</a:t>
              </a:r>
              <a:r>
                <a:rPr lang="en-US" sz="2000" i="1" dirty="0">
                  <a:latin typeface="Times New Roman"/>
                  <a:cs typeface="Times New Roman"/>
                </a:rPr>
                <a:t>5</a:t>
              </a:r>
              <a:r>
                <a:rPr lang="en-US" sz="2000" dirty="0">
                  <a:latin typeface="Times New Roman"/>
                  <a:cs typeface="Times New Roman"/>
                </a:rPr>
                <a:t>).  We show that bacterial communication through QS limits colonization and is involved with directing which carbohydrates are metabolized based on bacterial populations.  There is now a need to redefine the traditional lag that occurs between the utilization of glucose and lactose based on </a:t>
              </a:r>
              <a:r>
                <a:rPr lang="en-US" sz="2000" dirty="0" err="1">
                  <a:latin typeface="Times New Roman"/>
                  <a:cs typeface="Times New Roman"/>
                </a:rPr>
                <a:t>catabolite</a:t>
              </a:r>
              <a:r>
                <a:rPr lang="en-US" sz="2000" dirty="0">
                  <a:latin typeface="Times New Roman"/>
                  <a:cs typeface="Times New Roman"/>
                </a:rPr>
                <a:t> repression.  The generation time decrease found with MG1655 ∆</a:t>
              </a:r>
              <a:r>
                <a:rPr lang="en-US" sz="2000" i="1" dirty="0" err="1">
                  <a:latin typeface="Times New Roman"/>
                  <a:cs typeface="Times New Roman"/>
                </a:rPr>
                <a:t>qseC</a:t>
              </a:r>
              <a:r>
                <a:rPr lang="en-US" sz="2000" dirty="0">
                  <a:latin typeface="Times New Roman"/>
                  <a:cs typeface="Times New Roman"/>
                </a:rPr>
                <a:t> demonstrates the connection between carbon metabolism, QS, and colonization.  Understanding the mechanisms behind QS will lead to greater understanding of how both commensals and pathogens interact within the intestinal </a:t>
              </a:r>
              <a:r>
                <a:rPr lang="en-US" sz="2000" dirty="0" err="1">
                  <a:latin typeface="Times New Roman"/>
                  <a:cs typeface="Times New Roman"/>
                </a:rPr>
                <a:t>microbiome</a:t>
              </a:r>
              <a:r>
                <a:rPr lang="en-US" sz="2000" dirty="0">
                  <a:latin typeface="Times New Roman"/>
                  <a:cs typeface="Times New Roman"/>
                </a:rPr>
                <a:t>.</a:t>
              </a:r>
            </a:p>
            <a:p>
              <a:endParaRPr lang="en-US" sz="1500" dirty="0">
                <a:solidFill>
                  <a:schemeClr val="bg1"/>
                </a:solidFill>
                <a:latin typeface="Times New Roman"/>
                <a:cs typeface="Times New Roman"/>
              </a:endParaRPr>
            </a:p>
            <a:p>
              <a:endParaRPr lang="en-US" sz="1500" dirty="0">
                <a:solidFill>
                  <a:schemeClr val="bg1"/>
                </a:solidFill>
                <a:latin typeface="Times New Roman"/>
                <a:cs typeface="Times New Roman"/>
              </a:endParaRPr>
            </a:p>
          </p:txBody>
        </p:sp>
      </p:grpSp>
      <p:sp>
        <p:nvSpPr>
          <p:cNvPr id="58" name="Rectangle 57"/>
          <p:cNvSpPr/>
          <p:nvPr/>
        </p:nvSpPr>
        <p:spPr>
          <a:xfrm>
            <a:off x="22678809" y="20272330"/>
            <a:ext cx="3942572" cy="207749"/>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defTabSz="342900"/>
            <a:r>
              <a:rPr lang="en-US" sz="750" dirty="0">
                <a:solidFill>
                  <a:prstClr val="black"/>
                </a:solidFill>
                <a:latin typeface="Times New Roman"/>
                <a:cs typeface="Times New Roman"/>
              </a:rPr>
              <a:t>4        4.5        5         5.5        6        6.5         7</a:t>
            </a:r>
          </a:p>
        </p:txBody>
      </p:sp>
      <p:sp>
        <p:nvSpPr>
          <p:cNvPr id="59" name="TextBox 58"/>
          <p:cNvSpPr txBox="1"/>
          <p:nvPr/>
        </p:nvSpPr>
        <p:spPr>
          <a:xfrm>
            <a:off x="861617" y="4219882"/>
            <a:ext cx="6858000" cy="1188720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0" name="TextBox 59"/>
          <p:cNvSpPr txBox="1"/>
          <p:nvPr/>
        </p:nvSpPr>
        <p:spPr>
          <a:xfrm>
            <a:off x="861617" y="17954725"/>
            <a:ext cx="6856977" cy="11888605"/>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1" name="TextBox 60"/>
          <p:cNvSpPr txBox="1"/>
          <p:nvPr/>
        </p:nvSpPr>
        <p:spPr>
          <a:xfrm>
            <a:off x="861618" y="31226149"/>
            <a:ext cx="6858000" cy="1188720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1500" dirty="0">
              <a:latin typeface="Times New Roman" charset="0"/>
              <a:ea typeface="Times New Roman" charset="0"/>
              <a:cs typeface="Times New Roman" charset="0"/>
            </a:endParaRPr>
          </a:p>
        </p:txBody>
      </p:sp>
      <p:sp>
        <p:nvSpPr>
          <p:cNvPr id="62" name="TextBox 61"/>
          <p:cNvSpPr txBox="1"/>
          <p:nvPr/>
        </p:nvSpPr>
        <p:spPr>
          <a:xfrm>
            <a:off x="25706315" y="22497637"/>
            <a:ext cx="5943600" cy="5693866"/>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385763" indent="-385763">
              <a:lnSpc>
                <a:spcPct val="140000"/>
              </a:lnSpc>
              <a:buFontTx/>
              <a:buAutoNum type="arabicPeriod"/>
            </a:pPr>
            <a:r>
              <a:rPr lang="en-US" sz="2000" dirty="0">
                <a:latin typeface="Times New Roman"/>
                <a:cs typeface="Times New Roman"/>
              </a:rPr>
              <a:t>Determine bacterial growth based on </a:t>
            </a:r>
            <a:r>
              <a:rPr lang="en-US" sz="2000" dirty="0" err="1">
                <a:latin typeface="Times New Roman"/>
                <a:cs typeface="Times New Roman"/>
              </a:rPr>
              <a:t>QseC</a:t>
            </a:r>
            <a:r>
              <a:rPr lang="en-US" sz="2000" dirty="0">
                <a:latin typeface="Times New Roman"/>
                <a:cs typeface="Times New Roman"/>
              </a:rPr>
              <a:t> receptor agonists and antagonists.</a:t>
            </a:r>
          </a:p>
          <a:p>
            <a:pPr marL="385763" indent="-385763">
              <a:lnSpc>
                <a:spcPct val="140000"/>
              </a:lnSpc>
              <a:buAutoNum type="arabicPeriod"/>
            </a:pPr>
            <a:r>
              <a:rPr lang="en-US" sz="2000" dirty="0">
                <a:latin typeface="Times New Roman"/>
                <a:cs typeface="Times New Roman"/>
              </a:rPr>
              <a:t>Determining how the host sympathetic and parasympathetic response influences the bacterial adrenergic receptors. </a:t>
            </a:r>
          </a:p>
          <a:p>
            <a:pPr marL="385763" indent="-385763">
              <a:lnSpc>
                <a:spcPct val="140000"/>
              </a:lnSpc>
              <a:buAutoNum type="arabicPeriod"/>
            </a:pPr>
            <a:r>
              <a:rPr lang="en-US" sz="2000" dirty="0">
                <a:latin typeface="Times New Roman"/>
                <a:cs typeface="Times New Roman"/>
              </a:rPr>
              <a:t>Distinguish the direct targets of </a:t>
            </a:r>
            <a:r>
              <a:rPr lang="en-US" sz="2000" dirty="0" err="1">
                <a:latin typeface="Times New Roman"/>
                <a:cs typeface="Times New Roman"/>
              </a:rPr>
              <a:t>QseBC</a:t>
            </a:r>
            <a:r>
              <a:rPr lang="en-US" sz="2000" dirty="0">
                <a:latin typeface="Times New Roman"/>
                <a:cs typeface="Times New Roman"/>
              </a:rPr>
              <a:t> as opposed to the genetic regulation through </a:t>
            </a:r>
            <a:r>
              <a:rPr lang="en-US" sz="2000" dirty="0" err="1">
                <a:latin typeface="Times New Roman"/>
                <a:cs typeface="Times New Roman"/>
              </a:rPr>
              <a:t>FlhDC</a:t>
            </a:r>
            <a:r>
              <a:rPr lang="en-US" sz="2000" dirty="0">
                <a:latin typeface="Times New Roman"/>
                <a:cs typeface="Times New Roman"/>
              </a:rPr>
              <a:t>.</a:t>
            </a:r>
          </a:p>
          <a:p>
            <a:pPr marL="385763" indent="-385763">
              <a:lnSpc>
                <a:spcPct val="140000"/>
              </a:lnSpc>
              <a:buAutoNum type="arabicPeriod"/>
            </a:pPr>
            <a:r>
              <a:rPr lang="en-US" sz="2000" dirty="0">
                <a:latin typeface="Times New Roman"/>
                <a:cs typeface="Times New Roman"/>
              </a:rPr>
              <a:t>Find the mechanism at which the strain </a:t>
            </a:r>
            <a:r>
              <a:rPr lang="en-US" sz="2000" i="1" dirty="0">
                <a:latin typeface="Times New Roman"/>
                <a:cs typeface="Times New Roman"/>
              </a:rPr>
              <a:t>E. coli </a:t>
            </a:r>
            <a:r>
              <a:rPr lang="en-US" sz="2000" dirty="0">
                <a:latin typeface="Times New Roman"/>
                <a:cs typeface="Times New Roman"/>
              </a:rPr>
              <a:t>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skips over the lag phase and skips over </a:t>
            </a:r>
            <a:r>
              <a:rPr lang="en-US" sz="2000" dirty="0" err="1">
                <a:latin typeface="Times New Roman"/>
                <a:cs typeface="Times New Roman"/>
              </a:rPr>
              <a:t>catabolite</a:t>
            </a:r>
            <a:r>
              <a:rPr lang="en-US" sz="2000" dirty="0">
                <a:latin typeface="Times New Roman"/>
                <a:cs typeface="Times New Roman"/>
              </a:rPr>
              <a:t> repression.</a:t>
            </a:r>
          </a:p>
          <a:p>
            <a:pPr marL="385763" indent="-385763">
              <a:lnSpc>
                <a:spcPct val="140000"/>
              </a:lnSpc>
              <a:buAutoNum type="arabicPeriod"/>
            </a:pPr>
            <a:r>
              <a:rPr lang="en-US" sz="2000" dirty="0">
                <a:latin typeface="Times New Roman"/>
                <a:cs typeface="Times New Roman"/>
              </a:rPr>
              <a:t>Work with other strains that are predominant within the intestine to determine the changes in carbon </a:t>
            </a:r>
            <a:r>
              <a:rPr lang="en-US" sz="2000" dirty="0">
                <a:solidFill>
                  <a:schemeClr val="bg1"/>
                </a:solidFill>
                <a:latin typeface="Times New Roman"/>
                <a:cs typeface="Times New Roman"/>
              </a:rPr>
              <a:t>metabolism based on Quorum sensing. </a:t>
            </a:r>
          </a:p>
        </p:txBody>
      </p:sp>
      <p:sp>
        <p:nvSpPr>
          <p:cNvPr id="63" name="TextBox 62"/>
          <p:cNvSpPr txBox="1"/>
          <p:nvPr/>
        </p:nvSpPr>
        <p:spPr>
          <a:xfrm>
            <a:off x="1482543" y="4372134"/>
            <a:ext cx="5943600" cy="10387459"/>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1400" b="1" dirty="0"/>
          </a:p>
          <a:p>
            <a:r>
              <a:rPr lang="en-US" sz="2000" b="1" dirty="0" smtClean="0">
                <a:latin typeface="Times New Roman"/>
                <a:cs typeface="Times New Roman"/>
              </a:rPr>
              <a:t>Background</a:t>
            </a:r>
            <a:r>
              <a:rPr lang="en-US" sz="2000" dirty="0" smtClean="0">
                <a:latin typeface="Times New Roman"/>
                <a:cs typeface="Times New Roman"/>
              </a:rPr>
              <a:t>: </a:t>
            </a:r>
            <a:r>
              <a:rPr lang="en-US" sz="2000" dirty="0">
                <a:latin typeface="Times New Roman"/>
                <a:cs typeface="Times New Roman"/>
              </a:rPr>
              <a:t>The phenomenon of how bacteria communicate is called quorum sensing (QS), where the receptor </a:t>
            </a:r>
            <a:r>
              <a:rPr lang="en-US" sz="2000" dirty="0" err="1">
                <a:latin typeface="Times New Roman"/>
                <a:cs typeface="Times New Roman"/>
              </a:rPr>
              <a:t>QseC</a:t>
            </a:r>
            <a:r>
              <a:rPr lang="en-US" sz="2000" dirty="0">
                <a:latin typeface="Times New Roman"/>
                <a:cs typeface="Times New Roman"/>
              </a:rPr>
              <a:t> causes down-stream genetic regulation from the response of </a:t>
            </a:r>
            <a:r>
              <a:rPr lang="en-US" sz="2000" dirty="0" err="1">
                <a:latin typeface="Times New Roman"/>
                <a:cs typeface="Times New Roman"/>
              </a:rPr>
              <a:t>autoinducers</a:t>
            </a:r>
            <a:r>
              <a:rPr lang="en-US" sz="2000" dirty="0">
                <a:latin typeface="Times New Roman"/>
                <a:cs typeface="Times New Roman"/>
              </a:rPr>
              <a:t> released from bacteria, or even in response to epinephrine and norepinephrine.  Previous research shows the connection of QS with motility, and pathogenicity.  We have shown a connection between the receptor kinase </a:t>
            </a:r>
            <a:r>
              <a:rPr lang="en-US" sz="2000" dirty="0" err="1">
                <a:latin typeface="Times New Roman"/>
                <a:cs typeface="Times New Roman"/>
              </a:rPr>
              <a:t>QseC</a:t>
            </a:r>
            <a:r>
              <a:rPr lang="en-US" sz="2000" dirty="0">
                <a:latin typeface="Times New Roman"/>
                <a:cs typeface="Times New Roman"/>
              </a:rPr>
              <a:t> and competitive fitness through nutrient utilization.  </a:t>
            </a:r>
            <a:r>
              <a:rPr lang="en-US" sz="2000" b="1" dirty="0">
                <a:latin typeface="Times New Roman"/>
                <a:cs typeface="Times New Roman"/>
              </a:rPr>
              <a:t>Methods</a:t>
            </a:r>
            <a:r>
              <a:rPr lang="en-US" sz="2000" dirty="0">
                <a:latin typeface="Times New Roman"/>
                <a:cs typeface="Times New Roman"/>
              </a:rPr>
              <a:t>: Since no one had previously measured how QS affects bacterial physiology of </a:t>
            </a:r>
            <a:r>
              <a:rPr lang="en-US" sz="2000" i="1" dirty="0">
                <a:latin typeface="Times New Roman"/>
                <a:cs typeface="Times New Roman"/>
              </a:rPr>
              <a:t>E. coli</a:t>
            </a:r>
            <a:r>
              <a:rPr lang="en-US" sz="2000" dirty="0">
                <a:latin typeface="Times New Roman"/>
                <a:cs typeface="Times New Roman"/>
              </a:rPr>
              <a:t>, we measured competitive colonization within the murine model and the growth rates on individual carbon sources of the strain </a:t>
            </a:r>
            <a:r>
              <a:rPr lang="en-US" sz="2000" i="1" dirty="0">
                <a:latin typeface="Times New Roman"/>
                <a:cs typeface="Times New Roman"/>
              </a:rPr>
              <a:t>E. coli</a:t>
            </a:r>
            <a:r>
              <a:rPr lang="en-US" sz="2000" dirty="0">
                <a:latin typeface="Times New Roman"/>
                <a:cs typeface="Times New Roman"/>
              </a:rPr>
              <a:t> MG1655∆</a:t>
            </a:r>
            <a:r>
              <a:rPr lang="en-US" sz="2000" i="1" dirty="0">
                <a:latin typeface="Times New Roman"/>
                <a:cs typeface="Times New Roman"/>
              </a:rPr>
              <a:t>qseC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a:t>
            </a:r>
            <a:r>
              <a:rPr lang="en-US" sz="2000" b="1" dirty="0">
                <a:latin typeface="Times New Roman"/>
                <a:cs typeface="Times New Roman"/>
              </a:rPr>
              <a:t>Results:</a:t>
            </a:r>
            <a:r>
              <a:rPr lang="en-US" sz="2000" dirty="0">
                <a:latin typeface="Times New Roman"/>
                <a:cs typeface="Times New Roman"/>
              </a:rPr>
              <a:t> There was a significant competitive advantage for colonization without the sensory kinase </a:t>
            </a:r>
            <a:r>
              <a:rPr lang="en-US" sz="2000" dirty="0" err="1">
                <a:latin typeface="Times New Roman"/>
                <a:cs typeface="Times New Roman"/>
              </a:rPr>
              <a:t>QseC</a:t>
            </a:r>
            <a:r>
              <a:rPr lang="en-US" sz="2000" dirty="0">
                <a:latin typeface="Times New Roman"/>
                <a:cs typeface="Times New Roman"/>
              </a:rPr>
              <a:t>.  We found that QS is not limited to the induction of virulence and motility as shown in previous studies, but that downstream central carbon metabolism is heavily influenced.  Specifically, MG1655 ∆</a:t>
            </a:r>
            <a:r>
              <a:rPr lang="en-US" sz="2000" i="1" dirty="0" err="1">
                <a:latin typeface="Times New Roman"/>
                <a:cs typeface="Times New Roman"/>
              </a:rPr>
              <a:t>qseC</a:t>
            </a:r>
            <a:r>
              <a:rPr lang="en-US" sz="2000" dirty="0">
                <a:latin typeface="Times New Roman"/>
                <a:cs typeface="Times New Roman"/>
              </a:rPr>
              <a:t> has a quicker growth rate than the wild type on both </a:t>
            </a:r>
            <a:r>
              <a:rPr lang="en-US" sz="2000" dirty="0" err="1">
                <a:latin typeface="Times New Roman"/>
                <a:cs typeface="Times New Roman"/>
              </a:rPr>
              <a:t>catabolite</a:t>
            </a:r>
            <a:r>
              <a:rPr lang="en-US" sz="2000" dirty="0">
                <a:latin typeface="Times New Roman"/>
                <a:cs typeface="Times New Roman"/>
              </a:rPr>
              <a:t>-repressing and non-</a:t>
            </a:r>
            <a:r>
              <a:rPr lang="en-US" sz="2000" dirty="0" err="1">
                <a:latin typeface="Times New Roman"/>
                <a:cs typeface="Times New Roman"/>
              </a:rPr>
              <a:t>catabolite</a:t>
            </a:r>
            <a:r>
              <a:rPr lang="en-US" sz="2000" dirty="0">
                <a:latin typeface="Times New Roman"/>
                <a:cs typeface="Times New Roman"/>
              </a:rPr>
              <a:t> repressing sugars. </a:t>
            </a:r>
            <a:r>
              <a:rPr lang="en-US" sz="2000" b="1" dirty="0">
                <a:latin typeface="Times New Roman"/>
                <a:cs typeface="Times New Roman"/>
              </a:rPr>
              <a:t>Conclusions:</a:t>
            </a:r>
            <a:r>
              <a:rPr lang="en-US" sz="2000" dirty="0">
                <a:latin typeface="Times New Roman"/>
                <a:cs typeface="Times New Roman"/>
              </a:rPr>
              <a:t> Our results suggest that it might not be wise to target quorum sensing for antimicrobials because it could potentially promote the growth of the undesired pathogens.  The generation time decrease found with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demonstrates the connection between carbon metabolism, QS, intestinal adaptation, and colonization.  Understanding the mechanisms behind QS, will also lead to greater understanding of how both commensals and pathogens interact within the intestinal microbiome. </a:t>
            </a:r>
          </a:p>
          <a:p>
            <a:endParaRPr lang="en-US" sz="1500" dirty="0">
              <a:latin typeface="Times New Roman" charset="0"/>
              <a:ea typeface="Times New Roman" charset="0"/>
              <a:cs typeface="Times New Roman" charset="0"/>
            </a:endParaRPr>
          </a:p>
        </p:txBody>
      </p:sp>
      <p:sp>
        <p:nvSpPr>
          <p:cNvPr id="64" name="TextBox 63"/>
          <p:cNvSpPr txBox="1"/>
          <p:nvPr/>
        </p:nvSpPr>
        <p:spPr>
          <a:xfrm>
            <a:off x="1482543" y="18540157"/>
            <a:ext cx="5789881" cy="11403122"/>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dirty="0">
                <a:latin typeface="Times New Roman"/>
                <a:cs typeface="Times New Roman"/>
              </a:rPr>
              <a:t>For bacteria to colonize and persist within the intestine, they need to overcome a lag phase by utilizing available nutrients or attaching to intestinal epithelium to overcome this lag phase (</a:t>
            </a:r>
            <a:r>
              <a:rPr lang="en-US" sz="2000" i="1" dirty="0">
                <a:latin typeface="Times New Roman"/>
                <a:cs typeface="Times New Roman"/>
              </a:rPr>
              <a:t>1</a:t>
            </a:r>
            <a:r>
              <a:rPr lang="en-US" sz="2000" dirty="0">
                <a:latin typeface="Times New Roman"/>
                <a:cs typeface="Times New Roman"/>
              </a:rPr>
              <a:t>).  </a:t>
            </a:r>
            <a:r>
              <a:rPr lang="en-US" sz="2000" i="1" dirty="0">
                <a:latin typeface="Times New Roman"/>
                <a:cs typeface="Times New Roman"/>
              </a:rPr>
              <a:t>In vitro </a:t>
            </a:r>
            <a:r>
              <a:rPr lang="en-US" sz="2000" dirty="0">
                <a:latin typeface="Times New Roman"/>
                <a:cs typeface="Times New Roman"/>
              </a:rPr>
              <a:t>lag is tied to the idea of </a:t>
            </a:r>
            <a:r>
              <a:rPr lang="en-US" sz="2000" dirty="0" err="1">
                <a:latin typeface="Times New Roman"/>
                <a:cs typeface="Times New Roman"/>
              </a:rPr>
              <a:t>catabolite</a:t>
            </a:r>
            <a:r>
              <a:rPr lang="en-US" sz="2000" dirty="0">
                <a:latin typeface="Times New Roman"/>
                <a:cs typeface="Times New Roman"/>
              </a:rPr>
              <a:t> repression, where there is a pause in growth based on the need to recover enzymatically from the utilization of a </a:t>
            </a:r>
            <a:r>
              <a:rPr lang="en-US" sz="2000" dirty="0" err="1">
                <a:latin typeface="Times New Roman"/>
                <a:cs typeface="Times New Roman"/>
              </a:rPr>
              <a:t>catabolite</a:t>
            </a:r>
            <a:r>
              <a:rPr lang="en-US" sz="2000" dirty="0">
                <a:latin typeface="Times New Roman"/>
                <a:cs typeface="Times New Roman"/>
              </a:rPr>
              <a:t> repressing sugar to a non-</a:t>
            </a:r>
            <a:r>
              <a:rPr lang="en-US" sz="2000" dirty="0" err="1">
                <a:latin typeface="Times New Roman"/>
                <a:cs typeface="Times New Roman"/>
              </a:rPr>
              <a:t>catabolite</a:t>
            </a:r>
            <a:r>
              <a:rPr lang="en-US" sz="2000" dirty="0">
                <a:latin typeface="Times New Roman"/>
                <a:cs typeface="Times New Roman"/>
              </a:rPr>
              <a:t> repressing sugar.  The relationship between carbon catabolism and colonization within the intestinal microbiome is just beginning to unfold.</a:t>
            </a:r>
          </a:p>
          <a:p>
            <a:r>
              <a:rPr lang="en-US" sz="2000" dirty="0">
                <a:latin typeface="Times New Roman"/>
                <a:cs typeface="Times New Roman"/>
              </a:rPr>
              <a:t>Quorum sensing (QS) is the phenomenon of how bacteria communicate.  The adrenergic receptor kinase </a:t>
            </a:r>
            <a:r>
              <a:rPr lang="en-US" sz="2000" dirty="0" err="1">
                <a:latin typeface="Times New Roman"/>
                <a:cs typeface="Times New Roman"/>
              </a:rPr>
              <a:t>QseC</a:t>
            </a:r>
            <a:r>
              <a:rPr lang="en-US" sz="2000" dirty="0">
                <a:latin typeface="Times New Roman"/>
                <a:cs typeface="Times New Roman"/>
              </a:rPr>
              <a:t> regulates genes in response to </a:t>
            </a:r>
            <a:r>
              <a:rPr lang="en-US" sz="2000" dirty="0" err="1">
                <a:latin typeface="Times New Roman"/>
                <a:cs typeface="Times New Roman"/>
              </a:rPr>
              <a:t>autoinducers</a:t>
            </a:r>
            <a:r>
              <a:rPr lang="en-US" sz="2000" dirty="0">
                <a:latin typeface="Times New Roman"/>
                <a:cs typeface="Times New Roman"/>
              </a:rPr>
              <a:t> released from bacteria as well as responding to epinephrine and norepinephrine (Fig. 1).  The </a:t>
            </a:r>
            <a:r>
              <a:rPr lang="en-US" sz="2000" dirty="0" err="1">
                <a:latin typeface="Times New Roman"/>
                <a:cs typeface="Times New Roman"/>
              </a:rPr>
              <a:t>QseBC</a:t>
            </a:r>
            <a:r>
              <a:rPr lang="en-US" sz="2000" dirty="0">
                <a:latin typeface="Times New Roman"/>
                <a:cs typeface="Times New Roman"/>
              </a:rPr>
              <a:t> pathway is based on both cell-cell signaling and an adrenergic response effecting bacterial gene expression.  Previous studies using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 QS have correlated microbial communication with both pathogenic response and motility (via </a:t>
            </a:r>
            <a:r>
              <a:rPr lang="en-US" sz="2000" i="1" dirty="0" err="1">
                <a:latin typeface="Times New Roman"/>
                <a:cs typeface="Times New Roman"/>
              </a:rPr>
              <a:t>flhDC</a:t>
            </a:r>
            <a:r>
              <a:rPr lang="en-US" sz="2000" dirty="0">
                <a:latin typeface="Times New Roman"/>
                <a:cs typeface="Times New Roman"/>
              </a:rPr>
              <a:t>) (</a:t>
            </a:r>
            <a:r>
              <a:rPr lang="en-US" sz="2000" i="1" dirty="0">
                <a:latin typeface="Times New Roman"/>
                <a:cs typeface="Times New Roman"/>
              </a:rPr>
              <a:t>2</a:t>
            </a:r>
            <a:r>
              <a:rPr lang="en-US" sz="2000" dirty="0">
                <a:latin typeface="Times New Roman"/>
                <a:cs typeface="Times New Roman"/>
              </a:rPr>
              <a:t>, </a:t>
            </a:r>
            <a:r>
              <a:rPr lang="en-US" sz="2000" i="1" dirty="0">
                <a:latin typeface="Times New Roman"/>
                <a:cs typeface="Times New Roman"/>
              </a:rPr>
              <a:t>3</a:t>
            </a:r>
            <a:r>
              <a:rPr lang="en-US" sz="2000" dirty="0">
                <a:latin typeface="Times New Roman"/>
                <a:cs typeface="Times New Roman"/>
              </a:rPr>
              <a:t>).  Non-pathogenic </a:t>
            </a:r>
            <a:r>
              <a:rPr lang="en-US" sz="2000" i="1" dirty="0">
                <a:latin typeface="Times New Roman"/>
                <a:cs typeface="Times New Roman"/>
              </a:rPr>
              <a:t>E. coli </a:t>
            </a:r>
            <a:r>
              <a:rPr lang="en-US" sz="2000" dirty="0">
                <a:latin typeface="Times New Roman"/>
                <a:cs typeface="Times New Roman"/>
              </a:rPr>
              <a:t>MG1655 (MG1655) was used in this study to understand the impact of QS apart from pathogenicity since the previous studies of </a:t>
            </a:r>
            <a:r>
              <a:rPr lang="en-US" sz="2000" dirty="0" err="1">
                <a:latin typeface="Times New Roman"/>
                <a:cs typeface="Times New Roman"/>
              </a:rPr>
              <a:t>QseBC</a:t>
            </a:r>
            <a:r>
              <a:rPr lang="en-US" sz="2000" dirty="0">
                <a:latin typeface="Times New Roman"/>
                <a:cs typeface="Times New Roman"/>
              </a:rPr>
              <a:t> were performed using a pathogen (</a:t>
            </a:r>
            <a:r>
              <a:rPr lang="en-US" sz="2000" dirty="0" err="1">
                <a:latin typeface="Times New Roman"/>
                <a:cs typeface="Times New Roman"/>
              </a:rPr>
              <a:t>enterohemorrhagic</a:t>
            </a:r>
            <a:r>
              <a:rPr lang="en-US" sz="2000" dirty="0">
                <a:latin typeface="Times New Roman"/>
                <a:cs typeface="Times New Roman"/>
              </a:rPr>
              <a:t> </a:t>
            </a:r>
            <a:r>
              <a:rPr lang="en-US" sz="2000" i="1" dirty="0">
                <a:latin typeface="Times New Roman"/>
                <a:cs typeface="Times New Roman"/>
              </a:rPr>
              <a:t>E. coli</a:t>
            </a:r>
            <a:r>
              <a:rPr lang="en-US" sz="2000" dirty="0">
                <a:latin typeface="Times New Roman"/>
                <a:cs typeface="Times New Roman"/>
              </a:rPr>
              <a:t>)</a:t>
            </a:r>
            <a:r>
              <a:rPr lang="en-US" sz="2000" i="1" dirty="0">
                <a:latin typeface="Times New Roman"/>
                <a:cs typeface="Times New Roman"/>
              </a:rPr>
              <a:t> </a:t>
            </a:r>
            <a:r>
              <a:rPr lang="en-US" sz="2000" dirty="0">
                <a:latin typeface="Times New Roman"/>
                <a:cs typeface="Times New Roman"/>
              </a:rPr>
              <a:t>(</a:t>
            </a:r>
            <a:r>
              <a:rPr lang="en-US" sz="2000" i="1" dirty="0">
                <a:latin typeface="Times New Roman"/>
                <a:cs typeface="Times New Roman"/>
              </a:rPr>
              <a:t>2</a:t>
            </a:r>
            <a:r>
              <a:rPr lang="en-US" sz="2000" dirty="0">
                <a:latin typeface="Times New Roman"/>
                <a:cs typeface="Times New Roman"/>
              </a:rPr>
              <a:t>).  What does </a:t>
            </a:r>
            <a:r>
              <a:rPr lang="en-US" sz="2000" dirty="0" err="1">
                <a:latin typeface="Times New Roman"/>
                <a:cs typeface="Times New Roman"/>
              </a:rPr>
              <a:t>QseBC</a:t>
            </a:r>
            <a:r>
              <a:rPr lang="en-US" sz="2000" dirty="0">
                <a:latin typeface="Times New Roman"/>
                <a:cs typeface="Times New Roman"/>
              </a:rPr>
              <a:t> regulate in other members of the intestinal microbiota to promote general health?</a:t>
            </a:r>
          </a:p>
          <a:p>
            <a:r>
              <a:rPr lang="en-US" sz="2000" dirty="0">
                <a:solidFill>
                  <a:schemeClr val="bg1"/>
                </a:solidFill>
                <a:latin typeface="Times New Roman"/>
                <a:cs typeface="Times New Roman"/>
              </a:rPr>
              <a:t>We chose to distinguish between the impact of QS on the ability to colonize apart from its regulation of pathogenicity.  Instead of using EHEC, we used commensal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in this study since it has the regulatory QS system and motility without pathogenesis factors.  Furthermore, we know how </a:t>
            </a:r>
            <a:r>
              <a:rPr lang="en-US" sz="2000" i="1" dirty="0">
                <a:solidFill>
                  <a:schemeClr val="bg1"/>
                </a:solidFill>
                <a:latin typeface="Times New Roman"/>
                <a:cs typeface="Times New Roman"/>
              </a:rPr>
              <a:t>E. coli </a:t>
            </a:r>
            <a:r>
              <a:rPr lang="en-US" sz="2000" dirty="0">
                <a:solidFill>
                  <a:schemeClr val="bg1"/>
                </a:solidFill>
                <a:latin typeface="Times New Roman"/>
                <a:cs typeface="Times New Roman"/>
              </a:rPr>
              <a:t>adapts to the intestine with regard to motility.  </a:t>
            </a:r>
          </a:p>
          <a:p>
            <a:endParaRPr lang="en-US" sz="1500" dirty="0">
              <a:latin typeface="Times New Roman" charset="0"/>
              <a:ea typeface="Times New Roman" charset="0"/>
              <a:cs typeface="Times New Roman" charset="0"/>
            </a:endParaRPr>
          </a:p>
        </p:txBody>
      </p:sp>
      <p:sp>
        <p:nvSpPr>
          <p:cNvPr id="65" name="TextBox 64"/>
          <p:cNvSpPr txBox="1"/>
          <p:nvPr/>
        </p:nvSpPr>
        <p:spPr>
          <a:xfrm>
            <a:off x="1328824" y="31765796"/>
            <a:ext cx="5943600" cy="5247590"/>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dirty="0">
                <a:latin typeface="Times New Roman"/>
                <a:cs typeface="Times New Roman"/>
              </a:rPr>
              <a:t>We measured competitive colonization within the murine model and the growth rates on individual carbon sources of the strain </a:t>
            </a:r>
            <a:r>
              <a:rPr lang="en-US" sz="2000" i="1" dirty="0">
                <a:latin typeface="Times New Roman"/>
                <a:cs typeface="Times New Roman"/>
              </a:rPr>
              <a:t>E. coli</a:t>
            </a:r>
            <a:r>
              <a:rPr lang="en-US" sz="2000" dirty="0">
                <a:latin typeface="Times New Roman"/>
                <a:cs typeface="Times New Roman"/>
              </a:rPr>
              <a:t> MG1655 (MG1655) and </a:t>
            </a:r>
            <a:r>
              <a:rPr lang="en-US" sz="2000" i="1" dirty="0">
                <a:latin typeface="Times New Roman"/>
                <a:cs typeface="Times New Roman"/>
              </a:rPr>
              <a:t>E. coli</a:t>
            </a:r>
            <a:r>
              <a:rPr lang="en-US" sz="2000" dirty="0">
                <a:latin typeface="Times New Roman"/>
                <a:cs typeface="Times New Roman"/>
              </a:rPr>
              <a:t> MG1655 ∆</a:t>
            </a:r>
            <a:r>
              <a:rPr lang="en-US" sz="2000" i="1" dirty="0" err="1">
                <a:latin typeface="Times New Roman"/>
                <a:cs typeface="Times New Roman"/>
              </a:rPr>
              <a:t>qseC</a:t>
            </a:r>
            <a:r>
              <a:rPr lang="en-US" sz="2000" i="1" dirty="0">
                <a:latin typeface="Times New Roman"/>
                <a:cs typeface="Times New Roman"/>
              </a:rPr>
              <a:t> </a:t>
            </a:r>
            <a:r>
              <a:rPr lang="en-US" sz="2000" dirty="0">
                <a:latin typeface="Times New Roman"/>
                <a:cs typeface="Times New Roman"/>
              </a:rPr>
              <a:t>(MG1655 ∆</a:t>
            </a:r>
            <a:r>
              <a:rPr lang="en-US" sz="2000" i="1" dirty="0" err="1">
                <a:latin typeface="Times New Roman"/>
                <a:cs typeface="Times New Roman"/>
              </a:rPr>
              <a:t>qseC</a:t>
            </a:r>
            <a:r>
              <a:rPr lang="en-US" sz="2000" dirty="0">
                <a:latin typeface="Times New Roman"/>
                <a:cs typeface="Times New Roman"/>
              </a:rPr>
              <a:t>).  Single carbon sources were measured using MOPS minimal media as defined by </a:t>
            </a:r>
            <a:r>
              <a:rPr lang="en-US" sz="2000" dirty="0" err="1">
                <a:latin typeface="Times New Roman"/>
                <a:cs typeface="Times New Roman"/>
              </a:rPr>
              <a:t>Neidhardt</a:t>
            </a:r>
            <a:r>
              <a:rPr lang="en-US" sz="2000" dirty="0">
                <a:latin typeface="Times New Roman"/>
                <a:cs typeface="Times New Roman"/>
              </a:rPr>
              <a:t>, with the final concentration of the sugars being 0.2% (</a:t>
            </a:r>
            <a:r>
              <a:rPr lang="en-US" sz="2000" i="1" dirty="0">
                <a:latin typeface="Times New Roman"/>
                <a:cs typeface="Times New Roman"/>
              </a:rPr>
              <a:t>4</a:t>
            </a:r>
            <a:r>
              <a:rPr lang="en-US" sz="2000" dirty="0">
                <a:latin typeface="Times New Roman"/>
                <a:cs typeface="Times New Roman"/>
              </a:rPr>
              <a:t>).  Measurements were taken at an optical density (OD) at 600 nm.  The sugars tested were </a:t>
            </a:r>
            <a:r>
              <a:rPr lang="en-US" sz="2000" dirty="0" err="1">
                <a:latin typeface="Times New Roman"/>
                <a:cs typeface="Times New Roman"/>
              </a:rPr>
              <a:t>galactose</a:t>
            </a:r>
            <a:r>
              <a:rPr lang="en-US" sz="2000" dirty="0">
                <a:latin typeface="Times New Roman"/>
                <a:cs typeface="Times New Roman"/>
              </a:rPr>
              <a:t>, glucose, gluconate, lactose, </a:t>
            </a:r>
            <a:r>
              <a:rPr lang="en-US" sz="2000" dirty="0" err="1">
                <a:latin typeface="Times New Roman"/>
                <a:cs typeface="Times New Roman"/>
              </a:rPr>
              <a:t>fucose</a:t>
            </a:r>
            <a:r>
              <a:rPr lang="en-US" sz="2000" dirty="0">
                <a:latin typeface="Times New Roman"/>
                <a:cs typeface="Times New Roman"/>
              </a:rPr>
              <a:t>, fructose, maltose, and arabinose.  All the sugars tested were then combined together to determine if there was an overall growth advantage on the combination of sugars.  The traditional </a:t>
            </a:r>
            <a:r>
              <a:rPr lang="en-US" sz="2000" dirty="0" err="1">
                <a:latin typeface="Times New Roman"/>
                <a:cs typeface="Times New Roman"/>
              </a:rPr>
              <a:t>diauxic</a:t>
            </a:r>
            <a:r>
              <a:rPr lang="en-US" sz="2000" dirty="0">
                <a:latin typeface="Times New Roman"/>
                <a:cs typeface="Times New Roman"/>
              </a:rPr>
              <a:t> lag was studied using both strains on 0.05% glucose and 0.15% lactose (</a:t>
            </a:r>
            <a:r>
              <a:rPr lang="en-US" sz="2000" i="1" dirty="0">
                <a:latin typeface="Times New Roman"/>
                <a:cs typeface="Times New Roman"/>
              </a:rPr>
              <a:t>5</a:t>
            </a:r>
            <a:r>
              <a:rPr lang="en-US" sz="2000" dirty="0">
                <a:latin typeface="Times New Roman"/>
                <a:cs typeface="Times New Roman"/>
              </a:rPr>
              <a:t>).  Measurements were taken every 15 minutes to determine the growth of MG1655 and MG1655 ∆</a:t>
            </a:r>
            <a:r>
              <a:rPr lang="en-US" sz="2000" i="1" dirty="0" err="1">
                <a:latin typeface="Times New Roman"/>
                <a:cs typeface="Times New Roman"/>
              </a:rPr>
              <a:t>qseC</a:t>
            </a:r>
            <a:r>
              <a:rPr lang="en-US" sz="2000" dirty="0">
                <a:latin typeface="Times New Roman"/>
                <a:cs typeface="Times New Roman"/>
              </a:rPr>
              <a:t>.</a:t>
            </a:r>
          </a:p>
          <a:p>
            <a:endParaRPr lang="en-US" sz="1500" dirty="0">
              <a:latin typeface="Times New Roman" charset="0"/>
              <a:ea typeface="Times New Roman" charset="0"/>
              <a:cs typeface="Times New Roman" charset="0"/>
            </a:endParaRPr>
          </a:p>
        </p:txBody>
      </p:sp>
      <p:pic>
        <p:nvPicPr>
          <p:cNvPr id="66" name="table"/>
          <p:cNvPicPr>
            <a:picLocks noChangeAspect="1"/>
          </p:cNvPicPr>
          <p:nvPr/>
        </p:nvPicPr>
        <p:blipFill>
          <a:blip r:embed="rId3"/>
          <a:stretch>
            <a:fillRect/>
          </a:stretch>
        </p:blipFill>
        <p:spPr>
          <a:xfrm>
            <a:off x="9309486" y="9587105"/>
            <a:ext cx="12354556" cy="5582650"/>
          </a:xfrm>
          <a:prstGeom prst="rect">
            <a:avLst/>
          </a:prstGeom>
        </p:spPr>
      </p:pic>
      <p:graphicFrame>
        <p:nvGraphicFramePr>
          <p:cNvPr id="67" name="Chart 66"/>
          <p:cNvGraphicFramePr>
            <a:graphicFrameLocks/>
          </p:cNvGraphicFramePr>
          <p:nvPr>
            <p:extLst>
              <p:ext uri="{D42A27DB-BD31-4B8C-83A1-F6EECF244321}">
                <p14:modId xmlns:p14="http://schemas.microsoft.com/office/powerpoint/2010/main" val="1013083750"/>
              </p:ext>
            </p:extLst>
          </p:nvPr>
        </p:nvGraphicFramePr>
        <p:xfrm>
          <a:off x="19961157" y="7078108"/>
          <a:ext cx="3405771" cy="22602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8" name="Chart 67"/>
          <p:cNvGraphicFramePr>
            <a:graphicFrameLocks/>
          </p:cNvGraphicFramePr>
          <p:nvPr>
            <p:extLst>
              <p:ext uri="{D42A27DB-BD31-4B8C-83A1-F6EECF244321}">
                <p14:modId xmlns:p14="http://schemas.microsoft.com/office/powerpoint/2010/main" val="744891972"/>
              </p:ext>
            </p:extLst>
          </p:nvPr>
        </p:nvGraphicFramePr>
        <p:xfrm>
          <a:off x="19143922" y="3652468"/>
          <a:ext cx="4188206" cy="33921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9" name="Chart 68"/>
          <p:cNvGraphicFramePr>
            <a:graphicFrameLocks/>
          </p:cNvGraphicFramePr>
          <p:nvPr>
            <p:extLst>
              <p:ext uri="{D42A27DB-BD31-4B8C-83A1-F6EECF244321}">
                <p14:modId xmlns:p14="http://schemas.microsoft.com/office/powerpoint/2010/main" val="1237206618"/>
              </p:ext>
            </p:extLst>
          </p:nvPr>
        </p:nvGraphicFramePr>
        <p:xfrm>
          <a:off x="8682261" y="15420086"/>
          <a:ext cx="9663931" cy="6582086"/>
        </p:xfrm>
        <a:graphic>
          <a:graphicData uri="http://schemas.openxmlformats.org/drawingml/2006/chart">
            <c:chart xmlns:c="http://schemas.openxmlformats.org/drawingml/2006/chart" xmlns:r="http://schemas.openxmlformats.org/officeDocument/2006/relationships" r:id="rId6"/>
          </a:graphicData>
        </a:graphic>
      </p:graphicFrame>
      <p:pic>
        <p:nvPicPr>
          <p:cNvPr id="70" name="Picture 69"/>
          <p:cNvPicPr/>
          <p:nvPr/>
        </p:nvPicPr>
        <p:blipFill>
          <a:blip r:embed="rId7">
            <a:extLst>
              <a:ext uri="{28A0092B-C50C-407E-A947-70E740481C1C}">
                <a14:useLocalDpi xmlns:a14="http://schemas.microsoft.com/office/drawing/2010/main" val="0"/>
              </a:ext>
            </a:extLst>
          </a:blip>
          <a:srcRect/>
          <a:stretch>
            <a:fillRect/>
          </a:stretch>
        </p:blipFill>
        <p:spPr bwMode="auto">
          <a:xfrm>
            <a:off x="19576983" y="16756861"/>
            <a:ext cx="4239462" cy="4045582"/>
          </a:xfrm>
          <a:prstGeom prst="rect">
            <a:avLst/>
          </a:prstGeom>
          <a:noFill/>
          <a:ln>
            <a:noFill/>
          </a:ln>
        </p:spPr>
      </p:pic>
      <p:pic>
        <p:nvPicPr>
          <p:cNvPr id="71" name="Content Placeholder 3" descr="Diauxic Lag- 0.5 increments .png"/>
          <p:cNvPicPr>
            <a:picLocks noChangeAspect="1"/>
          </p:cNvPicPr>
          <p:nvPr/>
        </p:nvPicPr>
        <p:blipFill>
          <a:blip r:embed="rId8">
            <a:extLst>
              <a:ext uri="{28A0092B-C50C-407E-A947-70E740481C1C}">
                <a14:useLocalDpi xmlns:a14="http://schemas.microsoft.com/office/drawing/2010/main" val="0"/>
              </a:ext>
            </a:extLst>
          </a:blip>
          <a:srcRect t="6621" b="6621"/>
          <a:stretch>
            <a:fillRect/>
          </a:stretch>
        </p:blipFill>
        <p:spPr>
          <a:xfrm>
            <a:off x="11818257" y="23813725"/>
            <a:ext cx="9737588" cy="4685886"/>
          </a:xfrm>
          <a:prstGeom prst="rect">
            <a:avLst/>
          </a:prstGeom>
        </p:spPr>
      </p:pic>
      <p:sp>
        <p:nvSpPr>
          <p:cNvPr id="72" name="Rectangle 71"/>
          <p:cNvSpPr/>
          <p:nvPr/>
        </p:nvSpPr>
        <p:spPr>
          <a:xfrm>
            <a:off x="13203663" y="22875719"/>
            <a:ext cx="6966776" cy="646331"/>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lgn="ctr" defTabSz="457200"/>
            <a:r>
              <a:rPr lang="en-US" sz="1800" b="1" dirty="0">
                <a:solidFill>
                  <a:prstClr val="black"/>
                </a:solidFill>
                <a:latin typeface="Times New Roman"/>
                <a:cs typeface="Times New Roman"/>
              </a:rPr>
              <a:t>Glucose and Lactose </a:t>
            </a:r>
            <a:r>
              <a:rPr lang="en-US" sz="1800" b="1" dirty="0" err="1" smtClean="0">
                <a:solidFill>
                  <a:prstClr val="black"/>
                </a:solidFill>
                <a:latin typeface="Times New Roman"/>
                <a:cs typeface="Times New Roman"/>
              </a:rPr>
              <a:t>Diauxie</a:t>
            </a:r>
            <a:r>
              <a:rPr lang="en-US" sz="1800" b="1" dirty="0" smtClean="0">
                <a:solidFill>
                  <a:prstClr val="black"/>
                </a:solidFill>
                <a:latin typeface="Times New Roman"/>
                <a:cs typeface="Times New Roman"/>
              </a:rPr>
              <a:t> with </a:t>
            </a:r>
            <a:r>
              <a:rPr lang="en-US" sz="1800" b="1" dirty="0">
                <a:solidFill>
                  <a:prstClr val="black"/>
                </a:solidFill>
                <a:latin typeface="Times New Roman"/>
                <a:cs typeface="Times New Roman"/>
              </a:rPr>
              <a:t>MG1655 and MG1655∆</a:t>
            </a:r>
            <a:r>
              <a:rPr lang="en-US" sz="1800" b="1" i="1" dirty="0">
                <a:solidFill>
                  <a:prstClr val="black"/>
                </a:solidFill>
                <a:latin typeface="Times New Roman"/>
                <a:cs typeface="Times New Roman"/>
              </a:rPr>
              <a:t>qseC</a:t>
            </a:r>
            <a:r>
              <a:rPr lang="en-US" sz="1800" b="1" dirty="0">
                <a:solidFill>
                  <a:prstClr val="black"/>
                </a:solidFill>
                <a:latin typeface="Times New Roman"/>
                <a:cs typeface="Times New Roman"/>
              </a:rPr>
              <a:t> </a:t>
            </a:r>
          </a:p>
          <a:p>
            <a:pPr lvl="0" algn="ctr" defTabSz="457200"/>
            <a:r>
              <a:rPr lang="en-US" sz="1800" b="1" dirty="0">
                <a:solidFill>
                  <a:prstClr val="black"/>
                </a:solidFill>
                <a:latin typeface="Times New Roman"/>
                <a:cs typeface="Times New Roman"/>
              </a:rPr>
              <a:t>Optical Density at 600nm from 0.2-1.0</a:t>
            </a:r>
          </a:p>
        </p:txBody>
      </p:sp>
      <p:graphicFrame>
        <p:nvGraphicFramePr>
          <p:cNvPr id="73" name="Chart 72"/>
          <p:cNvGraphicFramePr>
            <a:graphicFrameLocks/>
          </p:cNvGraphicFramePr>
          <p:nvPr>
            <p:extLst>
              <p:ext uri="{D42A27DB-BD31-4B8C-83A1-F6EECF244321}">
                <p14:modId xmlns:p14="http://schemas.microsoft.com/office/powerpoint/2010/main" val="420349692"/>
              </p:ext>
            </p:extLst>
          </p:nvPr>
        </p:nvGraphicFramePr>
        <p:xfrm>
          <a:off x="9477921" y="28691645"/>
          <a:ext cx="4089897" cy="26368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4" name="Chart 73"/>
          <p:cNvGraphicFramePr>
            <a:graphicFrameLocks/>
          </p:cNvGraphicFramePr>
          <p:nvPr>
            <p:extLst>
              <p:ext uri="{D42A27DB-BD31-4B8C-83A1-F6EECF244321}">
                <p14:modId xmlns:p14="http://schemas.microsoft.com/office/powerpoint/2010/main" val="1743558461"/>
              </p:ext>
            </p:extLst>
          </p:nvPr>
        </p:nvGraphicFramePr>
        <p:xfrm>
          <a:off x="14725783" y="28658114"/>
          <a:ext cx="3609589" cy="2703863"/>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75" name="Chart 74"/>
          <p:cNvGraphicFramePr>
            <a:graphicFrameLocks/>
          </p:cNvGraphicFramePr>
          <p:nvPr>
            <p:extLst>
              <p:ext uri="{D42A27DB-BD31-4B8C-83A1-F6EECF244321}">
                <p14:modId xmlns:p14="http://schemas.microsoft.com/office/powerpoint/2010/main" val="1572690712"/>
              </p:ext>
            </p:extLst>
          </p:nvPr>
        </p:nvGraphicFramePr>
        <p:xfrm>
          <a:off x="19722539" y="28691645"/>
          <a:ext cx="3609589" cy="2530700"/>
        </p:xfrm>
        <a:graphic>
          <a:graphicData uri="http://schemas.openxmlformats.org/drawingml/2006/chart">
            <c:chart xmlns:c="http://schemas.openxmlformats.org/drawingml/2006/chart" xmlns:r="http://schemas.openxmlformats.org/officeDocument/2006/relationships" r:id="rId11"/>
          </a:graphicData>
        </a:graphic>
      </p:graphicFrame>
      <p:sp>
        <p:nvSpPr>
          <p:cNvPr id="76" name="TextBox 75"/>
          <p:cNvSpPr txBox="1"/>
          <p:nvPr/>
        </p:nvSpPr>
        <p:spPr>
          <a:xfrm>
            <a:off x="10861348" y="31552897"/>
            <a:ext cx="12470780" cy="800219"/>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1800" b="1" dirty="0">
                <a:solidFill>
                  <a:prstClr val="black"/>
                </a:solidFill>
                <a:latin typeface="Times New Roman"/>
                <a:cs typeface="Times New Roman"/>
              </a:rPr>
              <a:t>Figure 5. </a:t>
            </a:r>
            <a:r>
              <a:rPr lang="en-US" sz="1800" b="1" dirty="0" smtClean="0">
                <a:solidFill>
                  <a:prstClr val="black"/>
                </a:solidFill>
                <a:latin typeface="Times New Roman"/>
                <a:cs typeface="Times New Roman"/>
              </a:rPr>
              <a:t>MG1655 ∆</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has an increased growth rate on both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and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sugars.</a:t>
            </a:r>
            <a:r>
              <a:rPr lang="en-US" sz="1800" dirty="0" smtClean="0">
                <a:solidFill>
                  <a:prstClr val="black"/>
                </a:solidFill>
                <a:latin typeface="Times New Roman"/>
                <a:cs typeface="Times New Roman"/>
              </a:rPr>
              <a:t> </a:t>
            </a:r>
            <a:r>
              <a:rPr lang="en-US" sz="1400" dirty="0" smtClean="0">
                <a:solidFill>
                  <a:prstClr val="black"/>
                </a:solidFill>
                <a:latin typeface="Times New Roman"/>
                <a:cs typeface="Times New Roman"/>
              </a:rPr>
              <a:t>There is an increased rate of growth based on 0.2% sugars and MOPs minimal media as defined by </a:t>
            </a:r>
            <a:r>
              <a:rPr lang="en-US" sz="1400" dirty="0" err="1" smtClean="0">
                <a:solidFill>
                  <a:prstClr val="black"/>
                </a:solidFill>
                <a:latin typeface="Times New Roman"/>
                <a:cs typeface="Times New Roman"/>
              </a:rPr>
              <a:t>Neidhart</a:t>
            </a:r>
            <a:r>
              <a:rPr lang="en-US" sz="1400" dirty="0">
                <a:solidFill>
                  <a:prstClr val="black"/>
                </a:solidFill>
                <a:latin typeface="Times New Roman"/>
                <a:cs typeface="Times New Roman"/>
              </a:rPr>
              <a:t> </a:t>
            </a:r>
            <a:r>
              <a:rPr lang="en-US" sz="1400" dirty="0" smtClean="0">
                <a:solidFill>
                  <a:prstClr val="black"/>
                </a:solidFill>
                <a:latin typeface="Times New Roman"/>
                <a:cs typeface="Times New Roman"/>
              </a:rPr>
              <a:t>(1974). Shown is the increase on glucose (A), lactose (B) and the combination of sugars that were individually tested and listed in Table 1 with still a final concentration of 0.2% in the sugar mixture (C). </a:t>
            </a:r>
            <a:endParaRPr lang="en-US" sz="1400" dirty="0"/>
          </a:p>
        </p:txBody>
      </p:sp>
      <p:pic>
        <p:nvPicPr>
          <p:cNvPr id="77" name="Picture 76"/>
          <p:cNvPicPr/>
          <p:nvPr/>
        </p:nvPicPr>
        <p:blipFill rotWithShape="1">
          <a:blip r:embed="rId12">
            <a:extLst>
              <a:ext uri="{28A0092B-C50C-407E-A947-70E740481C1C}">
                <a14:useLocalDpi xmlns:a14="http://schemas.microsoft.com/office/drawing/2010/main" val="0"/>
              </a:ext>
            </a:extLst>
          </a:blip>
          <a:srcRect r="50872" b="-450"/>
          <a:stretch/>
        </p:blipFill>
        <p:spPr bwMode="auto">
          <a:xfrm>
            <a:off x="9594125" y="4600176"/>
            <a:ext cx="3132096" cy="2609235"/>
          </a:xfrm>
          <a:prstGeom prst="rect">
            <a:avLst/>
          </a:prstGeom>
          <a:noFill/>
          <a:ln>
            <a:noFill/>
          </a:ln>
          <a:extLst>
            <a:ext uri="{53640926-AAD7-44d8-BBD7-CCE9431645EC}">
              <a14:shadowObscured xmlns:a14="http://schemas.microsoft.com/office/drawing/2010/main" xmlns="" xmlns:lc="http://schemas.openxmlformats.org/drawingml/2006/lockedCanvas"/>
            </a:ext>
          </a:extLst>
        </p:spPr>
      </p:pic>
      <p:pic>
        <p:nvPicPr>
          <p:cNvPr id="78" name="Picture 77"/>
          <p:cNvPicPr/>
          <p:nvPr/>
        </p:nvPicPr>
        <p:blipFill rotWithShape="1">
          <a:blip r:embed="rId13">
            <a:extLst>
              <a:ext uri="{28A0092B-C50C-407E-A947-70E740481C1C}">
                <a14:useLocalDpi xmlns:a14="http://schemas.microsoft.com/office/drawing/2010/main" val="0"/>
              </a:ext>
            </a:extLst>
          </a:blip>
          <a:srcRect l="49655" b="3802"/>
          <a:stretch/>
        </p:blipFill>
        <p:spPr bwMode="auto">
          <a:xfrm>
            <a:off x="13066166" y="4960539"/>
            <a:ext cx="2712590" cy="2366269"/>
          </a:xfrm>
          <a:prstGeom prst="rect">
            <a:avLst/>
          </a:prstGeom>
          <a:noFill/>
          <a:ln>
            <a:noFill/>
          </a:ln>
          <a:extLst>
            <a:ext uri="{53640926-AAD7-44d8-BBD7-CCE9431645EC}">
              <a14:shadowObscured xmlns:a14="http://schemas.microsoft.com/office/drawing/2010/main" xmlns="" xmlns:lc="http://schemas.openxmlformats.org/drawingml/2006/lockedCanvas"/>
            </a:ext>
          </a:extLst>
        </p:spPr>
      </p:pic>
      <p:sp>
        <p:nvSpPr>
          <p:cNvPr id="79" name="Rectangle 78"/>
          <p:cNvSpPr/>
          <p:nvPr/>
        </p:nvSpPr>
        <p:spPr>
          <a:xfrm>
            <a:off x="9405257" y="7680063"/>
            <a:ext cx="7954707" cy="800219"/>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1. </a:t>
            </a:r>
            <a:r>
              <a:rPr lang="en-US" sz="1800" b="1" dirty="0" err="1" smtClean="0">
                <a:solidFill>
                  <a:prstClr val="black"/>
                </a:solidFill>
                <a:latin typeface="Times New Roman"/>
                <a:cs typeface="Times New Roman"/>
              </a:rPr>
              <a:t>QseC</a:t>
            </a:r>
            <a:r>
              <a:rPr lang="en-US" sz="1800" b="1" dirty="0" smtClean="0">
                <a:solidFill>
                  <a:prstClr val="black"/>
                </a:solidFill>
                <a:latin typeface="Times New Roman"/>
                <a:cs typeface="Times New Roman"/>
              </a:rPr>
              <a:t> the adrenergic receptor kinase</a:t>
            </a:r>
          </a:p>
          <a:p>
            <a:pPr lvl="0" algn="just"/>
            <a:r>
              <a:rPr lang="en-US" sz="1400" dirty="0" smtClean="0">
                <a:solidFill>
                  <a:prstClr val="black"/>
                </a:solidFill>
                <a:latin typeface="Times New Roman"/>
                <a:cs typeface="Times New Roman"/>
              </a:rPr>
              <a:t>Activation of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is followed by the phosphorylation of the response regulator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(A).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is known to regulate pathogenicity as well as the motility master regulator </a:t>
            </a:r>
            <a:r>
              <a:rPr lang="en-US" sz="1400"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(B). </a:t>
            </a:r>
            <a:endParaRPr lang="en-US" sz="1400" dirty="0">
              <a:solidFill>
                <a:prstClr val="black"/>
              </a:solidFill>
              <a:latin typeface="Times New Roman"/>
              <a:cs typeface="Times New Roman"/>
            </a:endParaRPr>
          </a:p>
        </p:txBody>
      </p:sp>
      <p:sp>
        <p:nvSpPr>
          <p:cNvPr id="80" name="Rectangle 79"/>
          <p:cNvSpPr/>
          <p:nvPr/>
        </p:nvSpPr>
        <p:spPr>
          <a:xfrm>
            <a:off x="10861348" y="39610943"/>
            <a:ext cx="7693719" cy="2369880"/>
          </a:xfrm>
          <a:prstGeom prst="rect">
            <a:avLst/>
          </a:prstGeom>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lvl="0"/>
            <a:r>
              <a:rPr lang="en-US" sz="1800" b="1" dirty="0" smtClean="0">
                <a:solidFill>
                  <a:prstClr val="black"/>
                </a:solidFill>
                <a:latin typeface="Times New Roman"/>
                <a:cs typeface="Times New Roman"/>
              </a:rPr>
              <a:t>Figure 6. MG1655∆</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skipping over the traditional lag based on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repression. </a:t>
            </a:r>
            <a:r>
              <a:rPr lang="en-US" sz="1400" dirty="0" smtClean="0">
                <a:solidFill>
                  <a:prstClr val="black"/>
                </a:solidFill>
                <a:latin typeface="Times New Roman"/>
                <a:cs typeface="Times New Roman"/>
              </a:rPr>
              <a:t>The typical “</a:t>
            </a:r>
            <a:r>
              <a:rPr lang="en-US" sz="1400" dirty="0" err="1" smtClean="0">
                <a:solidFill>
                  <a:prstClr val="black"/>
                </a:solidFill>
                <a:latin typeface="Times New Roman"/>
                <a:cs typeface="Times New Roman"/>
              </a:rPr>
              <a:t>diauxie</a:t>
            </a:r>
            <a:r>
              <a:rPr lang="en-US" sz="1400" dirty="0" smtClean="0">
                <a:solidFill>
                  <a:prstClr val="black"/>
                </a:solidFill>
                <a:latin typeface="Times New Roman"/>
                <a:cs typeface="Times New Roman"/>
              </a:rPr>
              <a:t>” that is described by </a:t>
            </a:r>
            <a:r>
              <a:rPr lang="en-US" sz="1400" dirty="0" err="1" smtClean="0">
                <a:solidFill>
                  <a:prstClr val="black"/>
                </a:solidFill>
                <a:latin typeface="Times New Roman"/>
                <a:cs typeface="Times New Roman"/>
              </a:rPr>
              <a:t>Ulman</a:t>
            </a:r>
            <a:r>
              <a:rPr lang="en-US" sz="1400" dirty="0" smtClean="0">
                <a:solidFill>
                  <a:prstClr val="black"/>
                </a:solidFill>
                <a:latin typeface="Times New Roman"/>
                <a:cs typeface="Times New Roman"/>
              </a:rPr>
              <a:t> and Monod, where there is a pause between the utilization of glucose and  the utilization of lactose is shown with MG1655. However, without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the lag is skipped over and logarithmic growth is continued without the prominent break around the optical density of 0.6 nm.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is represented by the green lines and MG1655 is represented by the blue lines. The standard deviations of the collected optical densities are shown (A), as well as the averages defined by the darkened line (B,C,D) with emphasis of the optical density of 0.2-1.0 (B). Part C and D are the graphs of MG1655 and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respectively, from O.D. 0.5 to 0.68. This shows the exaggerated lag that typically occurs with the wild type based on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repression, while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does not undergo the same lag. </a:t>
            </a:r>
            <a:endParaRPr lang="en-US" sz="1400" dirty="0">
              <a:solidFill>
                <a:prstClr val="black"/>
              </a:solidFill>
            </a:endParaRPr>
          </a:p>
        </p:txBody>
      </p:sp>
      <p:pic>
        <p:nvPicPr>
          <p:cNvPr id="81" name="Content Placeholder 3" descr="Screen Shot 2015-05-13 at 1.57.02 PM.png"/>
          <p:cNvPicPr>
            <a:picLocks noChangeAspect="1"/>
          </p:cNvPicPr>
          <p:nvPr/>
        </p:nvPicPr>
        <p:blipFill rotWithShape="1">
          <a:blip r:embed="rId14">
            <a:extLst>
              <a:ext uri="{28A0092B-C50C-407E-A947-70E740481C1C}">
                <a14:useLocalDpi xmlns:a14="http://schemas.microsoft.com/office/drawing/2010/main" val="0"/>
              </a:ext>
            </a:extLst>
          </a:blip>
          <a:srcRect l="922" t="-2" r="-380" b="1730"/>
          <a:stretch/>
        </p:blipFill>
        <p:spPr>
          <a:xfrm>
            <a:off x="10761009" y="34551327"/>
            <a:ext cx="6597902" cy="4867582"/>
          </a:xfrm>
          <a:prstGeom prst="rect">
            <a:avLst/>
          </a:prstGeom>
        </p:spPr>
      </p:pic>
      <p:pic>
        <p:nvPicPr>
          <p:cNvPr id="82" name="Content Placeholder 3" descr="Screen Shot 2015-05-13 at 1.57.14 PM.png"/>
          <p:cNvPicPr>
            <a:picLocks noChangeAspect="1"/>
          </p:cNvPicPr>
          <p:nvPr/>
        </p:nvPicPr>
        <p:blipFill rotWithShape="1">
          <a:blip r:embed="rId15">
            <a:extLst>
              <a:ext uri="{28A0092B-C50C-407E-A947-70E740481C1C}">
                <a14:useLocalDpi xmlns:a14="http://schemas.microsoft.com/office/drawing/2010/main" val="0"/>
              </a:ext>
            </a:extLst>
          </a:blip>
          <a:srcRect l="135" r="16098"/>
          <a:stretch/>
        </p:blipFill>
        <p:spPr>
          <a:xfrm>
            <a:off x="17318409" y="34584857"/>
            <a:ext cx="5433625" cy="4775755"/>
          </a:xfrm>
          <a:prstGeom prst="rect">
            <a:avLst/>
          </a:prstGeom>
        </p:spPr>
      </p:pic>
      <p:sp>
        <p:nvSpPr>
          <p:cNvPr id="83" name="Rectangle 82"/>
          <p:cNvSpPr/>
          <p:nvPr/>
        </p:nvSpPr>
        <p:spPr>
          <a:xfrm>
            <a:off x="11160173" y="17019409"/>
            <a:ext cx="2659702" cy="369332"/>
          </a:xfrm>
          <a:prstGeom prst="rect">
            <a:avLst/>
          </a:prstGeom>
        </p:spPr>
        <p:txBody>
          <a:bodyPr wrap="non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defRPr sz="1800" b="1" i="0" u="none" strike="noStrike" kern="1200" baseline="0">
                <a:solidFill>
                  <a:prstClr val="black"/>
                </a:solidFill>
                <a:latin typeface="+mn-lt"/>
                <a:ea typeface="+mn-ea"/>
                <a:cs typeface="+mn-cs"/>
              </a:defRPr>
            </a:pPr>
            <a:r>
              <a:rPr lang="en-US" dirty="0"/>
              <a:t>Growth on 0.02% Glucose</a:t>
            </a:r>
          </a:p>
        </p:txBody>
      </p:sp>
      <p:sp>
        <p:nvSpPr>
          <p:cNvPr id="84" name="Rectangle 83"/>
          <p:cNvSpPr/>
          <p:nvPr/>
        </p:nvSpPr>
        <p:spPr>
          <a:xfrm>
            <a:off x="14783293" y="24826517"/>
            <a:ext cx="3494568" cy="1370485"/>
          </a:xfrm>
          <a:prstGeom prst="rect">
            <a:avLst/>
          </a:prstGeom>
          <a:noFill/>
          <a:ln w="50800">
            <a:solidFill>
              <a:srgbClr val="8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2072951" rtl="0" eaLnBrk="1" latinLnBrk="0" hangingPunct="1">
              <a:defRPr sz="8200" kern="1200">
                <a:solidFill>
                  <a:schemeClr val="lt1"/>
                </a:solidFill>
                <a:latin typeface="+mn-lt"/>
                <a:ea typeface="+mn-ea"/>
                <a:cs typeface="+mn-cs"/>
              </a:defRPr>
            </a:lvl1pPr>
            <a:lvl2pPr marL="2072951" algn="l" defTabSz="2072951" rtl="0" eaLnBrk="1" latinLnBrk="0" hangingPunct="1">
              <a:defRPr sz="8200" kern="1200">
                <a:solidFill>
                  <a:schemeClr val="lt1"/>
                </a:solidFill>
                <a:latin typeface="+mn-lt"/>
                <a:ea typeface="+mn-ea"/>
                <a:cs typeface="+mn-cs"/>
              </a:defRPr>
            </a:lvl2pPr>
            <a:lvl3pPr marL="4145900" algn="l" defTabSz="2072951" rtl="0" eaLnBrk="1" latinLnBrk="0" hangingPunct="1">
              <a:defRPr sz="8200" kern="1200">
                <a:solidFill>
                  <a:schemeClr val="lt1"/>
                </a:solidFill>
                <a:latin typeface="+mn-lt"/>
                <a:ea typeface="+mn-ea"/>
                <a:cs typeface="+mn-cs"/>
              </a:defRPr>
            </a:lvl3pPr>
            <a:lvl4pPr marL="6218851" algn="l" defTabSz="2072951" rtl="0" eaLnBrk="1" latinLnBrk="0" hangingPunct="1">
              <a:defRPr sz="8200" kern="1200">
                <a:solidFill>
                  <a:schemeClr val="lt1"/>
                </a:solidFill>
                <a:latin typeface="+mn-lt"/>
                <a:ea typeface="+mn-ea"/>
                <a:cs typeface="+mn-cs"/>
              </a:defRPr>
            </a:lvl4pPr>
            <a:lvl5pPr marL="8291798" algn="l" defTabSz="2072951" rtl="0" eaLnBrk="1" latinLnBrk="0" hangingPunct="1">
              <a:defRPr sz="8200" kern="1200">
                <a:solidFill>
                  <a:schemeClr val="lt1"/>
                </a:solidFill>
                <a:latin typeface="+mn-lt"/>
                <a:ea typeface="+mn-ea"/>
                <a:cs typeface="+mn-cs"/>
              </a:defRPr>
            </a:lvl5pPr>
            <a:lvl6pPr marL="10364750" algn="l" defTabSz="2072951" rtl="0" eaLnBrk="1" latinLnBrk="0" hangingPunct="1">
              <a:defRPr sz="8200" kern="1200">
                <a:solidFill>
                  <a:schemeClr val="lt1"/>
                </a:solidFill>
                <a:latin typeface="+mn-lt"/>
                <a:ea typeface="+mn-ea"/>
                <a:cs typeface="+mn-cs"/>
              </a:defRPr>
            </a:lvl6pPr>
            <a:lvl7pPr marL="12437701" algn="l" defTabSz="2072951" rtl="0" eaLnBrk="1" latinLnBrk="0" hangingPunct="1">
              <a:defRPr sz="8200" kern="1200">
                <a:solidFill>
                  <a:schemeClr val="lt1"/>
                </a:solidFill>
                <a:latin typeface="+mn-lt"/>
                <a:ea typeface="+mn-ea"/>
                <a:cs typeface="+mn-cs"/>
              </a:defRPr>
            </a:lvl7pPr>
            <a:lvl8pPr marL="14510648" algn="l" defTabSz="2072951" rtl="0" eaLnBrk="1" latinLnBrk="0" hangingPunct="1">
              <a:defRPr sz="8200" kern="1200">
                <a:solidFill>
                  <a:schemeClr val="lt1"/>
                </a:solidFill>
                <a:latin typeface="+mn-lt"/>
                <a:ea typeface="+mn-ea"/>
                <a:cs typeface="+mn-cs"/>
              </a:defRPr>
            </a:lvl8pPr>
            <a:lvl9pPr marL="16583601" algn="l" defTabSz="2072951" rtl="0" eaLnBrk="1" latinLnBrk="0" hangingPunct="1">
              <a:defRPr sz="8200" kern="1200">
                <a:solidFill>
                  <a:schemeClr val="lt1"/>
                </a:solidFill>
                <a:latin typeface="+mn-lt"/>
                <a:ea typeface="+mn-ea"/>
                <a:cs typeface="+mn-cs"/>
              </a:defRPr>
            </a:lvl9pPr>
          </a:lstStyle>
          <a:p>
            <a:pPr algn="ctr"/>
            <a:endParaRPr lang="en-US"/>
          </a:p>
        </p:txBody>
      </p:sp>
      <p:sp>
        <p:nvSpPr>
          <p:cNvPr id="45" name="TextBox 44"/>
          <p:cNvSpPr txBox="1"/>
          <p:nvPr/>
        </p:nvSpPr>
        <p:spPr>
          <a:xfrm>
            <a:off x="25235399" y="21016819"/>
            <a:ext cx="6885432"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smtClean="0">
                <a:solidFill>
                  <a:schemeClr val="bg1"/>
                </a:solidFill>
                <a:latin typeface="Times New Roman"/>
                <a:cs typeface="Times New Roman"/>
              </a:rPr>
              <a:t>Future Work</a:t>
            </a:r>
            <a:endParaRPr lang="en-US" sz="4500" dirty="0">
              <a:solidFill>
                <a:schemeClr val="bg1"/>
              </a:solidFill>
              <a:latin typeface="Times New Roman"/>
              <a:cs typeface="Times New Roman"/>
            </a:endParaRPr>
          </a:p>
        </p:txBody>
      </p:sp>
    </p:spTree>
    <p:extLst>
      <p:ext uri="{BB962C8B-B14F-4D97-AF65-F5344CB8AC3E}">
        <p14:creationId xmlns:p14="http://schemas.microsoft.com/office/powerpoint/2010/main" val="2030453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22965</TotalTime>
  <Words>1096</Words>
  <Application>Microsoft Macintosh PowerPoint</Application>
  <PresentationFormat>Custom</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Garamond</vt:lpstr>
      <vt:lpstr>Times New Roman</vt:lpstr>
      <vt:lpstr>Arial</vt:lpstr>
      <vt:lpstr>Office Theme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Geraghty, Ellen Marie (Ctr 4 Applied Research &amp; Scholarshp)</cp:lastModifiedBy>
  <cp:revision>315</cp:revision>
  <dcterms:created xsi:type="dcterms:W3CDTF">2013-10-19T16:33:22Z</dcterms:created>
  <dcterms:modified xsi:type="dcterms:W3CDTF">2017-10-20T17:47:08Z</dcterms:modified>
</cp:coreProperties>
</file>