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32918400" cy="43891200"/>
  <p:notesSz cx="6858000" cy="9144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50000" autoAdjust="0"/>
  </p:normalViewPr>
  <p:slideViewPr>
    <p:cSldViewPr snapToGrid="0" snapToObjects="1">
      <p:cViewPr>
        <p:scale>
          <a:sx n="100" d="100"/>
          <a:sy n="100" d="100"/>
        </p:scale>
        <p:origin x="144" y="-1344"/>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ebekahbetar:Documents:Fabich:Growth%20Curves%20Rocking%20and%20Rolling:Mixture%20of%20Sugars%20(and%20gluc%20seed-lacto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B </a:t>
            </a:r>
            <a:r>
              <a:rPr lang="en-US" dirty="0"/>
              <a:t>Group</a:t>
            </a:r>
          </a:p>
        </c:rich>
      </c:tx>
      <c:layout/>
      <c:overlay val="1"/>
    </c:title>
    <c:autoTitleDeleted val="0"/>
    <c:plotArea>
      <c:layout/>
      <c:barChart>
        <c:barDir val="col"/>
        <c:grouping val="clustered"/>
        <c:varyColors val="0"/>
        <c:ser>
          <c:idx val="0"/>
          <c:order val="0"/>
          <c:tx>
            <c:v>Fitness Adv. ∆qseC Mutant</c:v>
          </c:tx>
          <c:spPr>
            <a:solidFill>
              <a:srgbClr val="65CE1E"/>
            </a:solidFill>
            <a:ln>
              <a:solidFill>
                <a:srgbClr val="65CE1E"/>
              </a:solidFill>
            </a:ln>
            <a:effectLst/>
          </c:spPr>
          <c:invertIfNegative val="0"/>
          <c:cat>
            <c:strRef>
              <c:f>'Fitness '!$C$47:$I$47</c:f>
              <c:strCache>
                <c:ptCount val="7"/>
                <c:pt idx="0">
                  <c:v>5hr</c:v>
                </c:pt>
                <c:pt idx="1">
                  <c:v>D1</c:v>
                </c:pt>
                <c:pt idx="2">
                  <c:v>D3</c:v>
                </c:pt>
                <c:pt idx="3">
                  <c:v>D5</c:v>
                </c:pt>
                <c:pt idx="4">
                  <c:v>D7</c:v>
                </c:pt>
                <c:pt idx="5">
                  <c:v>D9</c:v>
                </c:pt>
                <c:pt idx="6">
                  <c:v>D11</c:v>
                </c:pt>
              </c:strCache>
            </c:strRef>
          </c:cat>
          <c:val>
            <c:numRef>
              <c:f>'Fitness '!$C$48:$I$48</c:f>
              <c:numCache>
                <c:formatCode>General</c:formatCode>
                <c:ptCount val="7"/>
                <c:pt idx="0">
                  <c:v>0.00722782901868605</c:v>
                </c:pt>
                <c:pt idx="1">
                  <c:v>0.0136799375973878</c:v>
                </c:pt>
                <c:pt idx="2">
                  <c:v>0.014648126226006</c:v>
                </c:pt>
                <c:pt idx="3">
                  <c:v>0.0167114392097673</c:v>
                </c:pt>
                <c:pt idx="4">
                  <c:v>0.0197109790195062</c:v>
                </c:pt>
                <c:pt idx="5">
                  <c:v>0.0230511672486986</c:v>
                </c:pt>
                <c:pt idx="6">
                  <c:v>0.0250732248602012</c:v>
                </c:pt>
              </c:numCache>
            </c:numRef>
          </c:val>
        </c:ser>
        <c:dLbls>
          <c:showLegendKey val="0"/>
          <c:showVal val="0"/>
          <c:showCatName val="0"/>
          <c:showSerName val="0"/>
          <c:showPercent val="0"/>
          <c:showBubbleSize val="0"/>
        </c:dLbls>
        <c:gapWidth val="150"/>
        <c:axId val="2112042656"/>
        <c:axId val="2088082000"/>
      </c:barChart>
      <c:catAx>
        <c:axId val="2112042656"/>
        <c:scaling>
          <c:orientation val="minMax"/>
        </c:scaling>
        <c:delete val="0"/>
        <c:axPos val="b"/>
        <c:numFmt formatCode="General" sourceLinked="0"/>
        <c:majorTickMark val="out"/>
        <c:minorTickMark val="none"/>
        <c:tickLblPos val="nextTo"/>
        <c:crossAx val="2088082000"/>
        <c:crosses val="autoZero"/>
        <c:auto val="1"/>
        <c:lblAlgn val="ctr"/>
        <c:lblOffset val="100"/>
        <c:noMultiLvlLbl val="0"/>
      </c:catAx>
      <c:valAx>
        <c:axId val="2088082000"/>
        <c:scaling>
          <c:orientation val="minMax"/>
        </c:scaling>
        <c:delete val="0"/>
        <c:axPos val="l"/>
        <c:numFmt formatCode="General" sourceLinked="1"/>
        <c:majorTickMark val="out"/>
        <c:minorTickMark val="none"/>
        <c:tickLblPos val="nextTo"/>
        <c:crossAx val="21120426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A </a:t>
            </a:r>
            <a:r>
              <a:rPr lang="en-US" dirty="0"/>
              <a:t>Group</a:t>
            </a:r>
          </a:p>
        </c:rich>
      </c:tx>
      <c:layout/>
      <c:overlay val="1"/>
    </c:title>
    <c:autoTitleDeleted val="0"/>
    <c:plotArea>
      <c:layout>
        <c:manualLayout>
          <c:layoutTarget val="inner"/>
          <c:xMode val="edge"/>
          <c:yMode val="edge"/>
          <c:x val="0.281070382677329"/>
          <c:y val="0.0273853322560148"/>
          <c:w val="0.696034862248419"/>
          <c:h val="0.876653753039297"/>
        </c:manualLayout>
      </c:layout>
      <c:barChart>
        <c:barDir val="col"/>
        <c:grouping val="clustered"/>
        <c:varyColors val="0"/>
        <c:ser>
          <c:idx val="0"/>
          <c:order val="0"/>
          <c:spPr>
            <a:solidFill>
              <a:srgbClr val="65CE1E"/>
            </a:solidFill>
            <a:ln>
              <a:solidFill>
                <a:srgbClr val="65CE1E"/>
              </a:solidFill>
            </a:ln>
            <a:effectLst/>
          </c:spPr>
          <c:invertIfNegative val="0"/>
          <c:cat>
            <c:strRef>
              <c:f>Fitness!$C$45:$I$45</c:f>
              <c:strCache>
                <c:ptCount val="7"/>
                <c:pt idx="0">
                  <c:v>5hr</c:v>
                </c:pt>
                <c:pt idx="1">
                  <c:v>D1</c:v>
                </c:pt>
                <c:pt idx="2">
                  <c:v>D3</c:v>
                </c:pt>
                <c:pt idx="3">
                  <c:v>D5</c:v>
                </c:pt>
                <c:pt idx="4">
                  <c:v>D7</c:v>
                </c:pt>
                <c:pt idx="5">
                  <c:v>D9</c:v>
                </c:pt>
                <c:pt idx="6">
                  <c:v>D11</c:v>
                </c:pt>
              </c:strCache>
            </c:strRef>
          </c:cat>
          <c:val>
            <c:numRef>
              <c:f>Fitness!$C$46:$I$46</c:f>
              <c:numCache>
                <c:formatCode>General</c:formatCode>
                <c:ptCount val="7"/>
                <c:pt idx="0">
                  <c:v>-0.0011051428332723</c:v>
                </c:pt>
                <c:pt idx="1">
                  <c:v>0.00102792037733451</c:v>
                </c:pt>
                <c:pt idx="2">
                  <c:v>0.00548434346094213</c:v>
                </c:pt>
                <c:pt idx="3">
                  <c:v>0.00753167248696128</c:v>
                </c:pt>
                <c:pt idx="4">
                  <c:v>0.0108214333780509</c:v>
                </c:pt>
                <c:pt idx="5">
                  <c:v>0.0114801327413377</c:v>
                </c:pt>
                <c:pt idx="6">
                  <c:v>0.012163774263451</c:v>
                </c:pt>
              </c:numCache>
            </c:numRef>
          </c:val>
        </c:ser>
        <c:dLbls>
          <c:showLegendKey val="0"/>
          <c:showVal val="0"/>
          <c:showCatName val="0"/>
          <c:showSerName val="0"/>
          <c:showPercent val="0"/>
          <c:showBubbleSize val="0"/>
        </c:dLbls>
        <c:gapWidth val="150"/>
        <c:axId val="2125295232"/>
        <c:axId val="2124567616"/>
      </c:barChart>
      <c:catAx>
        <c:axId val="2125295232"/>
        <c:scaling>
          <c:orientation val="minMax"/>
        </c:scaling>
        <c:delete val="0"/>
        <c:axPos val="b"/>
        <c:numFmt formatCode="General" sourceLinked="0"/>
        <c:majorTickMark val="out"/>
        <c:minorTickMark val="none"/>
        <c:tickLblPos val="nextTo"/>
        <c:crossAx val="2124567616"/>
        <c:crosses val="autoZero"/>
        <c:auto val="1"/>
        <c:lblAlgn val="ctr"/>
        <c:lblOffset val="100"/>
        <c:noMultiLvlLbl val="0"/>
      </c:catAx>
      <c:valAx>
        <c:axId val="2124567616"/>
        <c:scaling>
          <c:orientation val="minMax"/>
          <c:max val="0.03"/>
        </c:scaling>
        <c:delete val="0"/>
        <c:axPos val="l"/>
        <c:numFmt formatCode="General" sourceLinked="1"/>
        <c:majorTickMark val="out"/>
        <c:minorTickMark val="none"/>
        <c:tickLblPos val="nextTo"/>
        <c:crossAx val="2125295232"/>
        <c:crosses val="autoZero"/>
        <c:crossBetween val="between"/>
      </c:valAx>
      <c:spPr>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layout/>
      <c:overlay val="0"/>
    </c:title>
    <c:autoTitleDeleted val="0"/>
    <c:plotArea>
      <c:layout>
        <c:manualLayout>
          <c:layoutTarget val="inner"/>
          <c:xMode val="edge"/>
          <c:yMode val="edge"/>
          <c:x val="0.0664530989556925"/>
          <c:y val="0.0875263609169245"/>
          <c:w val="0.805351964887551"/>
          <c:h val="0.864090417391638"/>
        </c:manualLayout>
      </c:layout>
      <c:scatterChart>
        <c:scatterStyle val="smoothMarker"/>
        <c:varyColors val="0"/>
        <c:ser>
          <c:idx val="0"/>
          <c:order val="0"/>
          <c:tx>
            <c:strRef>
              <c:f>Diauxie!$C$44</c:f>
              <c:strCache>
                <c:ptCount val="1"/>
                <c:pt idx="0">
                  <c:v>WT Avg</c:v>
                </c:pt>
              </c:strCache>
            </c:strRef>
          </c:tx>
          <c:errBars>
            <c:errDir val="y"/>
            <c:errBarType val="both"/>
            <c:errValType val="cust"/>
            <c:noEndCap val="0"/>
            <c:pl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plus>
            <c:min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Diauxie!$C$45:$C$83</c:f>
              <c:numCache>
                <c:formatCode>General</c:formatCode>
                <c:ptCount val="39"/>
                <c:pt idx="0">
                  <c:v>0.0416666666666667</c:v>
                </c:pt>
                <c:pt idx="1">
                  <c:v>0.055</c:v>
                </c:pt>
                <c:pt idx="2">
                  <c:v>0.0633333333333333</c:v>
                </c:pt>
                <c:pt idx="3">
                  <c:v>0.0966666666666666</c:v>
                </c:pt>
                <c:pt idx="4">
                  <c:v>0.123333333333333</c:v>
                </c:pt>
                <c:pt idx="5">
                  <c:v>0.142</c:v>
                </c:pt>
                <c:pt idx="6">
                  <c:v>0.173333333333333</c:v>
                </c:pt>
                <c:pt idx="7">
                  <c:v>0.196666666666667</c:v>
                </c:pt>
                <c:pt idx="8">
                  <c:v>0.218333333333333</c:v>
                </c:pt>
                <c:pt idx="9">
                  <c:v>0.236666666666667</c:v>
                </c:pt>
                <c:pt idx="10">
                  <c:v>0.263333333333333</c:v>
                </c:pt>
                <c:pt idx="11">
                  <c:v>0.29</c:v>
                </c:pt>
                <c:pt idx="12">
                  <c:v>0.316666666666667</c:v>
                </c:pt>
                <c:pt idx="13">
                  <c:v>0.351666666666667</c:v>
                </c:pt>
                <c:pt idx="14">
                  <c:v>0.373333333333333</c:v>
                </c:pt>
                <c:pt idx="15">
                  <c:v>0.403333333333333</c:v>
                </c:pt>
                <c:pt idx="16">
                  <c:v>0.455</c:v>
                </c:pt>
                <c:pt idx="17">
                  <c:v>0.493333333333333</c:v>
                </c:pt>
                <c:pt idx="18">
                  <c:v>0.525</c:v>
                </c:pt>
                <c:pt idx="19">
                  <c:v>0.56</c:v>
                </c:pt>
                <c:pt idx="20">
                  <c:v>0.605</c:v>
                </c:pt>
                <c:pt idx="21">
                  <c:v>0.615</c:v>
                </c:pt>
                <c:pt idx="22">
                  <c:v>0.626666666666666</c:v>
                </c:pt>
                <c:pt idx="23">
                  <c:v>0.625</c:v>
                </c:pt>
                <c:pt idx="24">
                  <c:v>0.635</c:v>
                </c:pt>
                <c:pt idx="25">
                  <c:v>0.66</c:v>
                </c:pt>
                <c:pt idx="26">
                  <c:v>0.675</c:v>
                </c:pt>
                <c:pt idx="27">
                  <c:v>0.688333333333333</c:v>
                </c:pt>
                <c:pt idx="28">
                  <c:v>0.741666666666667</c:v>
                </c:pt>
                <c:pt idx="29">
                  <c:v>0.788333333333333</c:v>
                </c:pt>
              </c:numCache>
            </c:numRef>
          </c:yVal>
          <c:smooth val="1"/>
        </c:ser>
        <c:ser>
          <c:idx val="1"/>
          <c:order val="1"/>
          <c:tx>
            <c:strRef>
              <c:f>Diauxie!$D$44</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plus>
            <c:min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Diauxie!$D$45:$D$83</c:f>
              <c:numCache>
                <c:formatCode>General</c:formatCode>
                <c:ptCount val="39"/>
                <c:pt idx="0">
                  <c:v>0.07</c:v>
                </c:pt>
                <c:pt idx="1">
                  <c:v>0.0783333333333333</c:v>
                </c:pt>
                <c:pt idx="2">
                  <c:v>0.108333333333333</c:v>
                </c:pt>
                <c:pt idx="3">
                  <c:v>0.173333333333333</c:v>
                </c:pt>
                <c:pt idx="4">
                  <c:v>0.256666666666667</c:v>
                </c:pt>
                <c:pt idx="5">
                  <c:v>0.315</c:v>
                </c:pt>
                <c:pt idx="6">
                  <c:v>0.395</c:v>
                </c:pt>
                <c:pt idx="7">
                  <c:v>0.448333333333333</c:v>
                </c:pt>
                <c:pt idx="8">
                  <c:v>0.526666666666667</c:v>
                </c:pt>
                <c:pt idx="9">
                  <c:v>0.585</c:v>
                </c:pt>
                <c:pt idx="10">
                  <c:v>0.638333333333333</c:v>
                </c:pt>
                <c:pt idx="11">
                  <c:v>0.685</c:v>
                </c:pt>
                <c:pt idx="12">
                  <c:v>0.723333333333333</c:v>
                </c:pt>
                <c:pt idx="13">
                  <c:v>0.775</c:v>
                </c:pt>
                <c:pt idx="14">
                  <c:v>0.806666666666667</c:v>
                </c:pt>
                <c:pt idx="15">
                  <c:v>0.856666666666667</c:v>
                </c:pt>
                <c:pt idx="16">
                  <c:v>0.913333333333333</c:v>
                </c:pt>
                <c:pt idx="17">
                  <c:v>0.985</c:v>
                </c:pt>
                <c:pt idx="18">
                  <c:v>1.035</c:v>
                </c:pt>
                <c:pt idx="19">
                  <c:v>1.088333333333333</c:v>
                </c:pt>
                <c:pt idx="20">
                  <c:v>1.181666666666667</c:v>
                </c:pt>
                <c:pt idx="21">
                  <c:v>1.228</c:v>
                </c:pt>
                <c:pt idx="22">
                  <c:v>1.275</c:v>
                </c:pt>
                <c:pt idx="23">
                  <c:v>1.33</c:v>
                </c:pt>
                <c:pt idx="24">
                  <c:v>1.375</c:v>
                </c:pt>
                <c:pt idx="25">
                  <c:v>1.43</c:v>
                </c:pt>
                <c:pt idx="26">
                  <c:v>1.475</c:v>
                </c:pt>
                <c:pt idx="27">
                  <c:v>1.48</c:v>
                </c:pt>
                <c:pt idx="28">
                  <c:v>1.5</c:v>
                </c:pt>
                <c:pt idx="29">
                  <c:v>1.52</c:v>
                </c:pt>
                <c:pt idx="30">
                  <c:v>1.55</c:v>
                </c:pt>
              </c:numCache>
            </c:numRef>
          </c:yVal>
          <c:smooth val="1"/>
        </c:ser>
        <c:dLbls>
          <c:showLegendKey val="0"/>
          <c:showVal val="0"/>
          <c:showCatName val="0"/>
          <c:showSerName val="0"/>
          <c:showPercent val="0"/>
          <c:showBubbleSize val="0"/>
        </c:dLbls>
        <c:axId val="2125261648"/>
        <c:axId val="2124513296"/>
      </c:scatterChart>
      <c:valAx>
        <c:axId val="2125261648"/>
        <c:scaling>
          <c:orientation val="minMax"/>
        </c:scaling>
        <c:delete val="0"/>
        <c:axPos val="b"/>
        <c:title>
          <c:tx>
            <c:rich>
              <a:bodyPr/>
              <a:lstStyle/>
              <a:p>
                <a:pPr>
                  <a:defRPr/>
                </a:pPr>
                <a:r>
                  <a:rPr lang="en-US" dirty="0"/>
                  <a:t>Time in Hours</a:t>
                </a:r>
              </a:p>
            </c:rich>
          </c:tx>
          <c:layout/>
          <c:overlay val="0"/>
        </c:title>
        <c:numFmt formatCode="General" sourceLinked="1"/>
        <c:majorTickMark val="out"/>
        <c:minorTickMark val="none"/>
        <c:tickLblPos val="nextTo"/>
        <c:crossAx val="2124513296"/>
        <c:crosses val="autoZero"/>
        <c:crossBetween val="midCat"/>
      </c:valAx>
      <c:valAx>
        <c:axId val="2124513296"/>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overlay val="0"/>
        </c:title>
        <c:numFmt formatCode="General" sourceLinked="1"/>
        <c:majorTickMark val="out"/>
        <c:minorTickMark val="none"/>
        <c:tickLblPos val="nextTo"/>
        <c:crossAx val="212526164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a:t>
            </a:r>
            <a:r>
              <a:rPr lang="en-US" dirty="0" smtClean="0"/>
              <a:t>% </a:t>
            </a:r>
            <a:r>
              <a:rPr lang="en-US" baseline="0" dirty="0" smtClean="0"/>
              <a:t>Glucose</a:t>
            </a:r>
            <a:r>
              <a:rPr lang="en-US" dirty="0" smtClean="0"/>
              <a:t> </a:t>
            </a:r>
            <a:endParaRPr lang="en-US" dirty="0"/>
          </a:p>
        </c:rich>
      </c:tx>
      <c:layout/>
      <c:overlay val="0"/>
    </c:title>
    <c:autoTitleDeleted val="0"/>
    <c:plotArea>
      <c:layout/>
      <c:barChart>
        <c:barDir val="col"/>
        <c:grouping val="clustered"/>
        <c:varyColors val="0"/>
        <c:ser>
          <c:idx val="0"/>
          <c:order val="0"/>
          <c:spPr>
            <a:solidFill>
              <a:srgbClr val="65CE1E"/>
            </a:solidFill>
          </c:spPr>
          <c:invertIfNegative val="0"/>
          <c:dPt>
            <c:idx val="0"/>
            <c:invertIfNegative val="0"/>
            <c:bubble3D val="0"/>
            <c:spPr>
              <a:solidFill>
                <a:srgbClr val="00B4FF"/>
              </a:solidFill>
            </c:spPr>
          </c:dPt>
          <c:errBars>
            <c:errBarType val="both"/>
            <c:errValType val="cust"/>
            <c:noEndCap val="0"/>
            <c:plus>
              <c:numRef>
                <c:f>('Growth Curves- Gluc-Lac-Mal'!$D$35,'Growth Curves- Gluc-Lac-Mal'!$E$35)</c:f>
                <c:numCache>
                  <c:formatCode>General</c:formatCode>
                  <c:ptCount val="2"/>
                  <c:pt idx="0">
                    <c:v>0.0647319007171664</c:v>
                  </c:pt>
                  <c:pt idx="1">
                    <c:v>0.0497828049939234</c:v>
                  </c:pt>
                </c:numCache>
              </c:numRef>
            </c:plus>
            <c:minus>
              <c:numRef>
                <c:f>('Growth Curves- Gluc-Lac-Mal'!$D$35,'Growth Curves- Gluc-Lac-Mal'!$E$35)</c:f>
                <c:numCache>
                  <c:formatCode>General</c:formatCode>
                  <c:ptCount val="2"/>
                  <c:pt idx="0">
                    <c:v>0.0647319007171664</c:v>
                  </c:pt>
                  <c:pt idx="1">
                    <c:v>0.0497828049939234</c:v>
                  </c:pt>
                </c:numCache>
              </c:numRef>
            </c:minus>
          </c:errBars>
          <c:val>
            <c:numRef>
              <c:f>('Growth Curves- Gluc-Lac-Mal'!$D$36,'Growth Curves- Gluc-Lac-Mal'!$E$36)</c:f>
              <c:numCache>
                <c:formatCode>General</c:formatCode>
                <c:ptCount val="2"/>
                <c:pt idx="0">
                  <c:v>0.549630743202673</c:v>
                </c:pt>
                <c:pt idx="1">
                  <c:v>0.752365463823594</c:v>
                </c:pt>
              </c:numCache>
            </c:numRef>
          </c:val>
        </c:ser>
        <c:dLbls>
          <c:showLegendKey val="0"/>
          <c:showVal val="0"/>
          <c:showCatName val="0"/>
          <c:showSerName val="0"/>
          <c:showPercent val="0"/>
          <c:showBubbleSize val="0"/>
        </c:dLbls>
        <c:gapWidth val="150"/>
        <c:axId val="2112652800"/>
        <c:axId val="2125427120"/>
      </c:barChart>
      <c:catAx>
        <c:axId val="2112652800"/>
        <c:scaling>
          <c:orientation val="minMax"/>
        </c:scaling>
        <c:delete val="1"/>
        <c:axPos val="b"/>
        <c:title>
          <c:tx>
            <c:rich>
              <a:bodyPr/>
              <a:lstStyle/>
              <a:p>
                <a:pPr>
                  <a:defRPr/>
                </a:pPr>
                <a:r>
                  <a:rPr lang="en-US" dirty="0"/>
                  <a:t>MG1655</a:t>
                </a:r>
                <a:r>
                  <a:rPr lang="en-US" baseline="0" dirty="0"/>
                  <a:t> </a:t>
                </a:r>
                <a:r>
                  <a:rPr lang="en-US" baseline="0" dirty="0" smtClean="0"/>
                  <a:t>                                </a:t>
                </a:r>
                <a:r>
                  <a:rPr lang="en-US" baseline="0" dirty="0"/>
                  <a:t>MG1655∆</a:t>
                </a:r>
                <a:r>
                  <a:rPr lang="en-US" i="1" baseline="0" dirty="0" smtClean="0"/>
                  <a:t>qseC</a:t>
                </a:r>
                <a:endParaRPr lang="en-US" i="1" dirty="0"/>
              </a:p>
            </c:rich>
          </c:tx>
          <c:layout>
            <c:manualLayout>
              <c:xMode val="edge"/>
              <c:yMode val="edge"/>
              <c:x val="0.244726132330819"/>
              <c:y val="0.884642461775182"/>
            </c:manualLayout>
          </c:layout>
          <c:overlay val="0"/>
        </c:title>
        <c:majorTickMark val="out"/>
        <c:minorTickMark val="none"/>
        <c:tickLblPos val="nextTo"/>
        <c:crossAx val="2125427120"/>
        <c:crosses val="autoZero"/>
        <c:auto val="0"/>
        <c:lblAlgn val="ctr"/>
        <c:lblOffset val="100"/>
        <c:noMultiLvlLbl val="0"/>
      </c:catAx>
      <c:valAx>
        <c:axId val="2125427120"/>
        <c:scaling>
          <c:orientation val="minMax"/>
        </c:scaling>
        <c:delete val="0"/>
        <c:axPos val="l"/>
        <c:majorGridlines/>
        <c:numFmt formatCode="General" sourceLinked="1"/>
        <c:majorTickMark val="out"/>
        <c:minorTickMark val="none"/>
        <c:tickLblPos val="nextTo"/>
        <c:crossAx val="21126528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layout/>
      <c:overlay val="0"/>
    </c:title>
    <c:autoTitleDeleted val="0"/>
    <c:plotArea>
      <c:layout/>
      <c:barChart>
        <c:barDir val="col"/>
        <c:grouping val="clustered"/>
        <c:varyColors val="0"/>
        <c:ser>
          <c:idx val="0"/>
          <c:order val="0"/>
          <c:spPr>
            <a:solidFill>
              <a:srgbClr val="00B4FF"/>
            </a:solidFill>
          </c:spPr>
          <c:invertIfNegative val="0"/>
          <c:dPt>
            <c:idx val="1"/>
            <c:invertIfNegative val="0"/>
            <c:bubble3D val="0"/>
            <c:spPr>
              <a:solidFill>
                <a:srgbClr val="65CE1E"/>
              </a:solidFill>
              <a:ln>
                <a:solidFill>
                  <a:srgbClr val="65CE1E"/>
                </a:solidFill>
              </a:ln>
            </c:spPr>
          </c:dPt>
          <c:errBars>
            <c:errBarType val="both"/>
            <c:errValType val="cust"/>
            <c:noEndCap val="0"/>
            <c:plus>
              <c:numRef>
                <c:f>('Growth Curves- Gluc-Lac-Mal'!$AG$42,'Growth Curves- Gluc-Lac-Mal'!$AH$42)</c:f>
                <c:numCache>
                  <c:formatCode>General</c:formatCode>
                  <c:ptCount val="2"/>
                  <c:pt idx="0">
                    <c:v>0.0462123169308346</c:v>
                  </c:pt>
                  <c:pt idx="1">
                    <c:v>0.0118198318051357</c:v>
                  </c:pt>
                </c:numCache>
              </c:numRef>
            </c:plus>
            <c:minus>
              <c:numRef>
                <c:f>('Growth Curves- Gluc-Lac-Mal'!$AG$42,'Growth Curves- Gluc-Lac-Mal'!$AH$42)</c:f>
                <c:numCache>
                  <c:formatCode>General</c:formatCode>
                  <c:ptCount val="2"/>
                  <c:pt idx="0">
                    <c:v>0.0462123169308346</c:v>
                  </c:pt>
                  <c:pt idx="1">
                    <c:v>0.0118198318051357</c:v>
                  </c:pt>
                </c:numCache>
              </c:numRef>
            </c:minus>
          </c:errBars>
          <c:val>
            <c:numRef>
              <c:f>('Growth Curves- Gluc-Lac-Mal'!$AG$44,'Growth Curves- Gluc-Lac-Mal'!$AH$44)</c:f>
              <c:numCache>
                <c:formatCode>General</c:formatCode>
                <c:ptCount val="2"/>
                <c:pt idx="0">
                  <c:v>0.571379</c:v>
                </c:pt>
                <c:pt idx="1">
                  <c:v>0.69715833</c:v>
                </c:pt>
              </c:numCache>
            </c:numRef>
          </c:val>
        </c:ser>
        <c:dLbls>
          <c:showLegendKey val="0"/>
          <c:showVal val="0"/>
          <c:showCatName val="0"/>
          <c:showSerName val="0"/>
          <c:showPercent val="0"/>
          <c:showBubbleSize val="0"/>
        </c:dLbls>
        <c:gapWidth val="150"/>
        <c:axId val="2124901712"/>
        <c:axId val="2124846192"/>
      </c:barChart>
      <c:catAx>
        <c:axId val="2124901712"/>
        <c:scaling>
          <c:orientation val="minMax"/>
        </c:scaling>
        <c:delete val="1"/>
        <c:axPos val="b"/>
        <c:title>
          <c:tx>
            <c:rich>
              <a:bodyPr/>
              <a:lstStyle/>
              <a:p>
                <a:pPr>
                  <a:defRPr/>
                </a:pPr>
                <a:r>
                  <a:rPr lang="en-US" dirty="0" smtClean="0"/>
                  <a:t>MG1655</a:t>
                </a:r>
                <a:r>
                  <a:rPr lang="en-US" baseline="0" dirty="0" smtClean="0"/>
                  <a:t>                                 MG1655∆</a:t>
                </a:r>
                <a:r>
                  <a:rPr lang="en-US" i="1" baseline="0" dirty="0" smtClean="0"/>
                  <a:t>qseC</a:t>
                </a:r>
                <a:endParaRPr lang="en-US" i="1" dirty="0"/>
              </a:p>
            </c:rich>
          </c:tx>
          <c:layout>
            <c:manualLayout>
              <c:xMode val="edge"/>
              <c:yMode val="edge"/>
              <c:x val="0.224625296675051"/>
              <c:y val="0.889776959853365"/>
            </c:manualLayout>
          </c:layout>
          <c:overlay val="0"/>
        </c:title>
        <c:majorTickMark val="out"/>
        <c:minorTickMark val="none"/>
        <c:tickLblPos val="nextTo"/>
        <c:crossAx val="2124846192"/>
        <c:crosses val="autoZero"/>
        <c:auto val="0"/>
        <c:lblAlgn val="ctr"/>
        <c:lblOffset val="100"/>
        <c:noMultiLvlLbl val="0"/>
      </c:catAx>
      <c:valAx>
        <c:axId val="2124846192"/>
        <c:scaling>
          <c:orientation val="minMax"/>
        </c:scaling>
        <c:delete val="0"/>
        <c:axPos val="l"/>
        <c:majorGridlines/>
        <c:numFmt formatCode="General" sourceLinked="1"/>
        <c:majorTickMark val="out"/>
        <c:minorTickMark val="none"/>
        <c:tickLblPos val="nextTo"/>
        <c:crossAx val="21249017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MG1655 µ on 0.2% Sugar Mixture</a:t>
            </a:r>
            <a:endParaRPr lang="en-US" sz="1400" dirty="0"/>
          </a:p>
        </c:rich>
      </c:tx>
      <c:layout>
        <c:manualLayout>
          <c:xMode val="edge"/>
          <c:yMode val="edge"/>
          <c:x val="0.196815482316685"/>
          <c:y val="0.00453441632823076"/>
        </c:manualLayout>
      </c:layout>
      <c:overlay val="0"/>
    </c:title>
    <c:autoTitleDeleted val="0"/>
    <c:plotArea>
      <c:layout/>
      <c:barChart>
        <c:barDir val="col"/>
        <c:grouping val="clustered"/>
        <c:varyColors val="0"/>
        <c:ser>
          <c:idx val="0"/>
          <c:order val="0"/>
          <c:spPr>
            <a:solidFill>
              <a:srgbClr val="65CE1E"/>
            </a:solidFill>
            <a:ln>
              <a:solidFill>
                <a:srgbClr val="65CE1E"/>
              </a:solidFill>
            </a:ln>
          </c:spPr>
          <c:invertIfNegative val="0"/>
          <c:dPt>
            <c:idx val="0"/>
            <c:invertIfNegative val="0"/>
            <c:bubble3D val="0"/>
            <c:spPr>
              <a:solidFill>
                <a:srgbClr val="00B4FF"/>
              </a:solidFill>
              <a:ln>
                <a:solidFill>
                  <a:srgbClr val="00B4FF"/>
                </a:solidFill>
              </a:ln>
            </c:spPr>
          </c:dPt>
          <c:errBars>
            <c:errBarType val="both"/>
            <c:errValType val="cust"/>
            <c:noEndCap val="0"/>
            <c:plus>
              <c:numRef>
                <c:f>(Sheet1!$R$37,Sheet1!$S$37)</c:f>
                <c:numCache>
                  <c:formatCode>General</c:formatCode>
                  <c:ptCount val="2"/>
                  <c:pt idx="0">
                    <c:v>0.0126497291378002</c:v>
                  </c:pt>
                  <c:pt idx="1">
                    <c:v>0.00622368674794239</c:v>
                  </c:pt>
                </c:numCache>
              </c:numRef>
            </c:plus>
            <c:minus>
              <c:numRef>
                <c:f>(Sheet1!$R$37,Sheet1!$S$37)</c:f>
                <c:numCache>
                  <c:formatCode>General</c:formatCode>
                  <c:ptCount val="2"/>
                  <c:pt idx="0">
                    <c:v>0.0126497291378002</c:v>
                  </c:pt>
                  <c:pt idx="1">
                    <c:v>0.00622368674794239</c:v>
                  </c:pt>
                </c:numCache>
              </c:numRef>
            </c:minus>
          </c:errBars>
          <c:cat>
            <c:strRef>
              <c:f>Sheet1!$R$38:$S$38</c:f>
              <c:strCache>
                <c:ptCount val="2"/>
                <c:pt idx="0">
                  <c:v>MG1655 wt</c:v>
                </c:pt>
                <c:pt idx="1">
                  <c:v>MG1655∆qseC</c:v>
                </c:pt>
              </c:strCache>
            </c:strRef>
          </c:cat>
          <c:val>
            <c:numRef>
              <c:f>Sheet1!$R$39:$S$39</c:f>
              <c:numCache>
                <c:formatCode>General</c:formatCode>
                <c:ptCount val="2"/>
                <c:pt idx="0">
                  <c:v>0.526295</c:v>
                </c:pt>
                <c:pt idx="1">
                  <c:v>0.689175</c:v>
                </c:pt>
              </c:numCache>
            </c:numRef>
          </c:val>
        </c:ser>
        <c:dLbls>
          <c:showLegendKey val="0"/>
          <c:showVal val="0"/>
          <c:showCatName val="0"/>
          <c:showSerName val="0"/>
          <c:showPercent val="0"/>
          <c:showBubbleSize val="0"/>
        </c:dLbls>
        <c:gapWidth val="150"/>
        <c:axId val="2112767296"/>
        <c:axId val="2112536288"/>
      </c:barChart>
      <c:catAx>
        <c:axId val="2112767296"/>
        <c:scaling>
          <c:orientation val="minMax"/>
        </c:scaling>
        <c:delete val="1"/>
        <c:axPos val="b"/>
        <c:numFmt formatCode="General" sourceLinked="0"/>
        <c:majorTickMark val="out"/>
        <c:minorTickMark val="none"/>
        <c:tickLblPos val="nextTo"/>
        <c:crossAx val="2112536288"/>
        <c:crosses val="autoZero"/>
        <c:auto val="1"/>
        <c:lblAlgn val="ctr"/>
        <c:lblOffset val="100"/>
        <c:noMultiLvlLbl val="0"/>
      </c:catAx>
      <c:valAx>
        <c:axId val="2112536288"/>
        <c:scaling>
          <c:orientation val="minMax"/>
        </c:scaling>
        <c:delete val="0"/>
        <c:axPos val="l"/>
        <c:majorGridlines/>
        <c:numFmt formatCode="General" sourceLinked="1"/>
        <c:majorTickMark val="out"/>
        <c:minorTickMark val="none"/>
        <c:tickLblPos val="nextTo"/>
        <c:crossAx val="2112767296"/>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36263FE2-9438-354A-B60A-5A471281E58B}" type="datetimeFigureOut">
              <a:rPr lang="en-US" smtClean="0"/>
              <a:t>10/20/17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0872" y="11325066"/>
            <a:ext cx="25488094" cy="11704327"/>
          </a:xfrm>
        </p:spPr>
        <p:txBody>
          <a:bodyPr anchor="b">
            <a:normAutofit/>
          </a:bodyPr>
          <a:lstStyle>
            <a:lvl1pPr algn="ctr">
              <a:defRPr sz="19440"/>
            </a:lvl1pPr>
          </a:lstStyle>
          <a:p>
            <a:r>
              <a:rPr lang="en-US" smtClean="0"/>
              <a:t>Click to edit Master title style</a:t>
            </a:r>
            <a:endParaRPr lang="en-US" dirty="0"/>
          </a:p>
        </p:txBody>
      </p:sp>
      <p:sp>
        <p:nvSpPr>
          <p:cNvPr id="3" name="Subtitle 2"/>
          <p:cNvSpPr>
            <a:spLocks noGrp="1"/>
          </p:cNvSpPr>
          <p:nvPr>
            <p:ph type="subTitle" idx="1"/>
          </p:nvPr>
        </p:nvSpPr>
        <p:spPr>
          <a:xfrm>
            <a:off x="3700872" y="23029372"/>
            <a:ext cx="25488094" cy="6719149"/>
          </a:xfrm>
        </p:spPr>
        <p:txBody>
          <a:bodyPr anchor="t"/>
          <a:lstStyle>
            <a:lvl1pPr marL="0" indent="0" algn="ctr">
              <a:buNone/>
              <a:defRPr>
                <a:solidFill>
                  <a:schemeClr val="tx1"/>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382" y="3456545"/>
            <a:ext cx="27561636" cy="24539993"/>
          </a:xfrm>
          <a:prstGeom prst="rect">
            <a:avLst/>
          </a:prstGeom>
        </p:spPr>
      </p:pic>
      <p:sp>
        <p:nvSpPr>
          <p:cNvPr id="2" name="Title 1"/>
          <p:cNvSpPr>
            <a:spLocks noGrp="1"/>
          </p:cNvSpPr>
          <p:nvPr>
            <p:ph type="title"/>
          </p:nvPr>
        </p:nvSpPr>
        <p:spPr>
          <a:xfrm>
            <a:off x="2467277" y="29217632"/>
            <a:ext cx="27959382" cy="3478221"/>
          </a:xfrm>
        </p:spPr>
        <p:txBody>
          <a:bodyPr anchor="b">
            <a:normAutofit/>
          </a:bodyPr>
          <a:lstStyle>
            <a:lvl1pPr algn="ctr">
              <a:defRPr sz="10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34382" y="4448067"/>
            <a:ext cx="26228160" cy="22564295"/>
          </a:xfrm>
          <a:effectLst>
            <a:outerShdw blurRad="38100" dist="25400" dir="4440000">
              <a:srgbClr val="000000">
                <a:alpha val="36000"/>
              </a:srgbClr>
            </a:outerShdw>
          </a:effectLst>
        </p:spPr>
        <p:txBody>
          <a:bodyPr anchor="t">
            <a:normAutofit/>
          </a:bodyPr>
          <a:lstStyle>
            <a:lvl1pPr marL="0" indent="0" algn="ctr">
              <a:buNone/>
              <a:defRPr sz="7200"/>
            </a:lvl1pPr>
            <a:lvl2pPr marL="1645920" indent="0">
              <a:buNone/>
              <a:defRPr sz="7200"/>
            </a:lvl2pPr>
            <a:lvl3pPr marL="3291840" indent="0">
              <a:buNone/>
              <a:defRPr sz="72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467246" y="32695859"/>
            <a:ext cx="27955160" cy="4367821"/>
          </a:xfrm>
        </p:spPr>
        <p:txBody>
          <a:bodyPr anchor="t"/>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467246" y="3893998"/>
            <a:ext cx="27955160" cy="22619801"/>
          </a:xfrm>
        </p:spPr>
        <p:txBody>
          <a:bodyPr anchor="ctr"/>
          <a:lstStyle>
            <a:lvl1pPr>
              <a:defRPr sz="1152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7246" y="27489153"/>
            <a:ext cx="27955160" cy="9611687"/>
          </a:xfrm>
        </p:spPr>
        <p:txBody>
          <a:bodyPr anchor="ct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4773" y="3901441"/>
            <a:ext cx="25117430" cy="19154585"/>
          </a:xfrm>
        </p:spPr>
        <p:txBody>
          <a:bodyPr anchor="ctr"/>
          <a:lstStyle>
            <a:lvl1pPr>
              <a:defRPr sz="11520"/>
            </a:lvl1pPr>
          </a:lstStyle>
          <a:p>
            <a:r>
              <a:rPr lang="en-US" smtClean="0"/>
              <a:t>Click to edit Master title style</a:t>
            </a:r>
            <a:endParaRPr lang="en-US" dirty="0"/>
          </a:p>
        </p:txBody>
      </p:sp>
      <p:sp>
        <p:nvSpPr>
          <p:cNvPr id="12" name="Text Placeholder 3"/>
          <p:cNvSpPr>
            <a:spLocks noGrp="1"/>
          </p:cNvSpPr>
          <p:nvPr>
            <p:ph type="body" sz="half" idx="13"/>
          </p:nvPr>
        </p:nvSpPr>
        <p:spPr>
          <a:xfrm>
            <a:off x="4645743" y="23104216"/>
            <a:ext cx="23631206" cy="3409593"/>
          </a:xfrm>
        </p:spPr>
        <p:txBody>
          <a:bodyPr anchor="t">
            <a:normAutofit/>
          </a:bodyPr>
          <a:lstStyle>
            <a:lvl1pPr marL="0" indent="0" algn="r">
              <a:buNone/>
              <a:defRPr sz="504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4" name="Text Placeholder 3"/>
          <p:cNvSpPr>
            <a:spLocks noGrp="1"/>
          </p:cNvSpPr>
          <p:nvPr>
            <p:ph type="body" sz="half" idx="2"/>
          </p:nvPr>
        </p:nvSpPr>
        <p:spPr>
          <a:xfrm>
            <a:off x="2467246" y="27547859"/>
            <a:ext cx="27955160" cy="9532775"/>
          </a:xfrm>
        </p:spPr>
        <p:txBody>
          <a:bodyPr anchor="ctr">
            <a:normAutofit/>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2258852" y="5593038"/>
            <a:ext cx="1645920" cy="3742567"/>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8800" dirty="0">
                <a:solidFill>
                  <a:schemeClr val="tx1"/>
                </a:solidFill>
                <a:effectLst/>
              </a:rPr>
              <a:t>“</a:t>
            </a:r>
          </a:p>
        </p:txBody>
      </p:sp>
      <p:sp>
        <p:nvSpPr>
          <p:cNvPr id="13" name="TextBox 12"/>
          <p:cNvSpPr txBox="1"/>
          <p:nvPr/>
        </p:nvSpPr>
        <p:spPr>
          <a:xfrm>
            <a:off x="28182092" y="18772769"/>
            <a:ext cx="1645920" cy="3742567"/>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88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467246" y="13612439"/>
            <a:ext cx="27955160" cy="16075744"/>
          </a:xfrm>
        </p:spPr>
        <p:txBody>
          <a:bodyPr anchor="b"/>
          <a:lstStyle>
            <a:lvl1pPr>
              <a:defRPr sz="11520"/>
            </a:lvl1pPr>
          </a:lstStyle>
          <a:p>
            <a:r>
              <a:rPr lang="en-US" smtClean="0"/>
              <a:t>Click to edit Master title style</a:t>
            </a:r>
            <a:endParaRPr lang="en-US" dirty="0"/>
          </a:p>
        </p:txBody>
      </p:sp>
      <p:sp>
        <p:nvSpPr>
          <p:cNvPr id="4" name="Text Placeholder 3"/>
          <p:cNvSpPr>
            <a:spLocks noGrp="1"/>
          </p:cNvSpPr>
          <p:nvPr>
            <p:ph type="body" sz="half" idx="2"/>
          </p:nvPr>
        </p:nvSpPr>
        <p:spPr>
          <a:xfrm>
            <a:off x="2467223" y="29763560"/>
            <a:ext cx="27950936" cy="7300121"/>
          </a:xfrm>
        </p:spPr>
        <p:txBody>
          <a:bodyPr anchor="t"/>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467246" y="3901440"/>
            <a:ext cx="27955160" cy="621088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467246"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8" name="Text Placeholder 3"/>
          <p:cNvSpPr>
            <a:spLocks noGrp="1"/>
          </p:cNvSpPr>
          <p:nvPr>
            <p:ph type="body" sz="half" idx="15"/>
          </p:nvPr>
        </p:nvSpPr>
        <p:spPr>
          <a:xfrm>
            <a:off x="2467246"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9" name="Text Placeholder 4"/>
          <p:cNvSpPr>
            <a:spLocks noGrp="1"/>
          </p:cNvSpPr>
          <p:nvPr>
            <p:ph type="body" sz="quarter" idx="3"/>
          </p:nvPr>
        </p:nvSpPr>
        <p:spPr>
          <a:xfrm>
            <a:off x="12006119"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10" name="Text Placeholder 3"/>
          <p:cNvSpPr>
            <a:spLocks noGrp="1"/>
          </p:cNvSpPr>
          <p:nvPr>
            <p:ph type="body" sz="half" idx="16"/>
          </p:nvPr>
        </p:nvSpPr>
        <p:spPr>
          <a:xfrm>
            <a:off x="11991874"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11" name="Text Placeholder 4"/>
          <p:cNvSpPr>
            <a:spLocks noGrp="1"/>
          </p:cNvSpPr>
          <p:nvPr>
            <p:ph type="body" sz="quarter" idx="13"/>
          </p:nvPr>
        </p:nvSpPr>
        <p:spPr>
          <a:xfrm>
            <a:off x="21509744"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12" name="Text Placeholder 3"/>
          <p:cNvSpPr>
            <a:spLocks noGrp="1"/>
          </p:cNvSpPr>
          <p:nvPr>
            <p:ph type="body" sz="half" idx="17"/>
          </p:nvPr>
        </p:nvSpPr>
        <p:spPr>
          <a:xfrm>
            <a:off x="21509744"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261" y="11686688"/>
            <a:ext cx="9104566" cy="11734771"/>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7727" y="11686688"/>
            <a:ext cx="9104566" cy="11734771"/>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8174" y="11686688"/>
            <a:ext cx="9104566" cy="11734771"/>
          </a:xfrm>
          <a:prstGeom prst="rect">
            <a:avLst/>
          </a:prstGeom>
        </p:spPr>
      </p:pic>
      <p:sp>
        <p:nvSpPr>
          <p:cNvPr id="30" name="Title 1"/>
          <p:cNvSpPr>
            <a:spLocks noGrp="1"/>
          </p:cNvSpPr>
          <p:nvPr>
            <p:ph type="title"/>
          </p:nvPr>
        </p:nvSpPr>
        <p:spPr>
          <a:xfrm>
            <a:off x="2467246" y="3901440"/>
            <a:ext cx="27955160" cy="621088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467246"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20" name="Picture Placeholder 2"/>
          <p:cNvSpPr>
            <a:spLocks noGrp="1" noChangeAspect="1"/>
          </p:cNvSpPr>
          <p:nvPr>
            <p:ph type="pic" idx="15"/>
          </p:nvPr>
        </p:nvSpPr>
        <p:spPr>
          <a:xfrm>
            <a:off x="2748878" y="12409077"/>
            <a:ext cx="8349394" cy="1025890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smtClean="0"/>
              <a:t>Click icon to add picture</a:t>
            </a:r>
            <a:endParaRPr lang="en-US" dirty="0"/>
          </a:p>
        </p:txBody>
      </p:sp>
      <p:sp>
        <p:nvSpPr>
          <p:cNvPr id="21" name="Text Placeholder 3"/>
          <p:cNvSpPr>
            <a:spLocks noGrp="1"/>
          </p:cNvSpPr>
          <p:nvPr>
            <p:ph type="body" sz="half" idx="18"/>
          </p:nvPr>
        </p:nvSpPr>
        <p:spPr>
          <a:xfrm>
            <a:off x="2467246" y="28674365"/>
            <a:ext cx="8912657" cy="8389331"/>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22" name="Text Placeholder 4"/>
          <p:cNvSpPr>
            <a:spLocks noGrp="1"/>
          </p:cNvSpPr>
          <p:nvPr>
            <p:ph type="body" sz="quarter" idx="3"/>
          </p:nvPr>
        </p:nvSpPr>
        <p:spPr>
          <a:xfrm>
            <a:off x="11995528"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23" name="Picture Placeholder 2"/>
          <p:cNvSpPr>
            <a:spLocks noGrp="1" noChangeAspect="1"/>
          </p:cNvSpPr>
          <p:nvPr>
            <p:ph type="pic" idx="21"/>
          </p:nvPr>
        </p:nvSpPr>
        <p:spPr>
          <a:xfrm>
            <a:off x="12273506" y="12410202"/>
            <a:ext cx="8349394" cy="1029224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smtClean="0"/>
              <a:t>Click icon to add picture</a:t>
            </a:r>
            <a:endParaRPr lang="en-US" dirty="0"/>
          </a:p>
        </p:txBody>
      </p:sp>
      <p:sp>
        <p:nvSpPr>
          <p:cNvPr id="24" name="Text Placeholder 3"/>
          <p:cNvSpPr>
            <a:spLocks noGrp="1"/>
          </p:cNvSpPr>
          <p:nvPr>
            <p:ph type="body" sz="half" idx="19"/>
          </p:nvPr>
        </p:nvSpPr>
        <p:spPr>
          <a:xfrm>
            <a:off x="11991872" y="28674359"/>
            <a:ext cx="8916311" cy="8389331"/>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25" name="Text Placeholder 4"/>
          <p:cNvSpPr>
            <a:spLocks noGrp="1"/>
          </p:cNvSpPr>
          <p:nvPr>
            <p:ph type="body" sz="quarter" idx="13"/>
          </p:nvPr>
        </p:nvSpPr>
        <p:spPr>
          <a:xfrm>
            <a:off x="21510083"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26" name="Picture Placeholder 2"/>
          <p:cNvSpPr>
            <a:spLocks noGrp="1" noChangeAspect="1"/>
          </p:cNvSpPr>
          <p:nvPr>
            <p:ph type="pic" idx="22"/>
          </p:nvPr>
        </p:nvSpPr>
        <p:spPr>
          <a:xfrm>
            <a:off x="21804387" y="12380366"/>
            <a:ext cx="8349394" cy="1028668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smtClean="0"/>
              <a:t>Click icon to add picture</a:t>
            </a:r>
            <a:endParaRPr lang="en-US" dirty="0"/>
          </a:p>
        </p:txBody>
      </p:sp>
      <p:sp>
        <p:nvSpPr>
          <p:cNvPr id="27" name="Text Placeholder 3"/>
          <p:cNvSpPr>
            <a:spLocks noGrp="1"/>
          </p:cNvSpPr>
          <p:nvPr>
            <p:ph type="body" sz="half" idx="20"/>
          </p:nvPr>
        </p:nvSpPr>
        <p:spPr>
          <a:xfrm>
            <a:off x="21509744" y="28674345"/>
            <a:ext cx="8912657" cy="8389344"/>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54289" y="3901443"/>
            <a:ext cx="6168114" cy="33162247"/>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67250" y="3901443"/>
            <a:ext cx="21375554" cy="33162247"/>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7585" y="11270839"/>
            <a:ext cx="25894487" cy="11704403"/>
          </a:xfrm>
        </p:spPr>
        <p:txBody>
          <a:bodyPr anchor="b"/>
          <a:lstStyle>
            <a:lvl1pPr algn="ctr">
              <a:defRPr sz="1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497585" y="22975226"/>
            <a:ext cx="25894487" cy="9645145"/>
          </a:xfrm>
        </p:spPr>
        <p:txBody>
          <a:bodyPr anchor="t"/>
          <a:lstStyle>
            <a:lvl1pPr marL="0" indent="0" algn="ctr">
              <a:buNone/>
              <a:defRPr sz="7200">
                <a:solidFill>
                  <a:schemeClr val="tx1"/>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67251" y="11087673"/>
            <a:ext cx="13663343" cy="259760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47811" y="11087683"/>
            <a:ext cx="13674596" cy="2597600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44" y="11330071"/>
            <a:ext cx="13634723" cy="26322899"/>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7684" y="11330071"/>
            <a:ext cx="13634723" cy="2632289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15854" y="11745626"/>
            <a:ext cx="13166129" cy="3487257"/>
          </a:xfrm>
        </p:spPr>
        <p:txBody>
          <a:bodyPr anchor="b">
            <a:noAutofit/>
          </a:bodyPr>
          <a:lstStyle>
            <a:lvl1pPr marL="0" indent="0" algn="ctr">
              <a:buNone/>
              <a:defRPr sz="864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715854" y="15232887"/>
            <a:ext cx="13166129" cy="21830803"/>
          </a:xfrm>
        </p:spPr>
        <p:txBody>
          <a:bodyPr anchor="t">
            <a:normAutofit/>
          </a:bodyPr>
          <a:lstStyle>
            <a:lvl1pPr>
              <a:defRPr sz="6480"/>
            </a:lvl1pPr>
            <a:lvl2pPr>
              <a:defRPr sz="5760"/>
            </a:lvl2pPr>
            <a:lvl3pPr>
              <a:defRPr sz="5040"/>
            </a:lvl3pPr>
            <a:lvl4pPr>
              <a:defRPr sz="4320"/>
            </a:lvl4pPr>
            <a:lvl5pPr>
              <a:defRPr sz="432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996410" y="11745636"/>
            <a:ext cx="13217393" cy="3487251"/>
          </a:xfrm>
        </p:spPr>
        <p:txBody>
          <a:bodyPr anchor="b">
            <a:noAutofit/>
          </a:bodyPr>
          <a:lstStyle>
            <a:lvl1pPr marL="0" indent="0" algn="ctr">
              <a:buNone/>
              <a:defRPr sz="864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996410" y="15232887"/>
            <a:ext cx="13217393" cy="21830803"/>
          </a:xfrm>
        </p:spPr>
        <p:txBody>
          <a:bodyPr anchor="t">
            <a:normAutofit/>
          </a:bodyPr>
          <a:lstStyle>
            <a:lvl1pPr>
              <a:defRPr sz="6480"/>
            </a:lvl1pPr>
            <a:lvl2pPr>
              <a:defRPr sz="5760"/>
            </a:lvl2pPr>
            <a:lvl3pPr>
              <a:defRPr sz="5040"/>
            </a:lvl3pPr>
            <a:lvl4pPr>
              <a:defRPr sz="4320"/>
            </a:lvl4pPr>
            <a:lvl5pPr>
              <a:defRPr sz="432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7251" y="3901440"/>
            <a:ext cx="10008602" cy="11660275"/>
          </a:xfrm>
        </p:spPr>
        <p:txBody>
          <a:bodyPr anchor="b">
            <a:normAutofit/>
          </a:bodyPr>
          <a:lstStyle>
            <a:lvl1pPr algn="ctr">
              <a:defRPr sz="8640" b="0"/>
            </a:lvl1pPr>
          </a:lstStyle>
          <a:p>
            <a:r>
              <a:rPr lang="en-US" smtClean="0"/>
              <a:t>Click to edit Master title style</a:t>
            </a:r>
            <a:endParaRPr lang="en-US" dirty="0"/>
          </a:p>
        </p:txBody>
      </p:sp>
      <p:sp>
        <p:nvSpPr>
          <p:cNvPr id="3" name="Content Placeholder 2"/>
          <p:cNvSpPr>
            <a:spLocks noGrp="1"/>
          </p:cNvSpPr>
          <p:nvPr>
            <p:ph idx="1"/>
          </p:nvPr>
        </p:nvSpPr>
        <p:spPr>
          <a:xfrm>
            <a:off x="13110212" y="3901440"/>
            <a:ext cx="17312195" cy="331622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67251" y="15561719"/>
            <a:ext cx="10008602" cy="21501959"/>
          </a:xfrm>
        </p:spPr>
        <p:txBody>
          <a:bodyPr anchor="t">
            <a:normAutofit/>
          </a:bodyPr>
          <a:lstStyle>
            <a:lvl1pPr marL="0" indent="0" algn="ctr">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954" y="3903507"/>
            <a:ext cx="12341326" cy="33315021"/>
          </a:xfrm>
          <a:prstGeom prst="rect">
            <a:avLst/>
          </a:prstGeom>
        </p:spPr>
      </p:pic>
      <p:sp>
        <p:nvSpPr>
          <p:cNvPr id="2" name="Title 1"/>
          <p:cNvSpPr>
            <a:spLocks noGrp="1"/>
          </p:cNvSpPr>
          <p:nvPr>
            <p:ph type="title"/>
          </p:nvPr>
        </p:nvSpPr>
        <p:spPr>
          <a:xfrm>
            <a:off x="2467250" y="3903508"/>
            <a:ext cx="14128834" cy="11707763"/>
          </a:xfrm>
        </p:spPr>
        <p:txBody>
          <a:bodyPr anchor="b">
            <a:noAutofit/>
          </a:bodyPr>
          <a:lstStyle>
            <a:lvl1pPr algn="ctr">
              <a:defRPr sz="115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916223" y="4761530"/>
            <a:ext cx="11395350" cy="31442061"/>
          </a:xfr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smtClean="0"/>
              <a:t>Click icon to add picture</a:t>
            </a:r>
            <a:endParaRPr lang="en-US" dirty="0"/>
          </a:p>
        </p:txBody>
      </p:sp>
      <p:sp>
        <p:nvSpPr>
          <p:cNvPr id="4" name="Text Placeholder 3"/>
          <p:cNvSpPr>
            <a:spLocks noGrp="1"/>
          </p:cNvSpPr>
          <p:nvPr>
            <p:ph type="body" sz="half" idx="2"/>
          </p:nvPr>
        </p:nvSpPr>
        <p:spPr>
          <a:xfrm>
            <a:off x="2467250" y="15611272"/>
            <a:ext cx="14128834" cy="21607257"/>
          </a:xfrm>
        </p:spPr>
        <p:txBody>
          <a:bodyPr anchor="t">
            <a:normAutofit/>
          </a:bodyPr>
          <a:lstStyle>
            <a:lvl1pPr marL="0" indent="0" algn="ctr">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7246" y="3901440"/>
            <a:ext cx="27955160" cy="621088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67246" y="11087683"/>
            <a:ext cx="27955160" cy="2597600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732588" y="37652969"/>
            <a:ext cx="7406640" cy="2336800"/>
          </a:xfrm>
          <a:prstGeom prst="rect">
            <a:avLst/>
          </a:prstGeom>
        </p:spPr>
        <p:txBody>
          <a:bodyPr vert="horz" lIns="91440" tIns="45720" rIns="91440" bIns="45720" rtlCol="0" anchor="ctr"/>
          <a:lstStyle>
            <a:lvl1pPr algn="r">
              <a:defRPr sz="36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10/20/17</a:t>
            </a:fld>
            <a:endParaRPr lang="en-US"/>
          </a:p>
        </p:txBody>
      </p:sp>
      <p:sp>
        <p:nvSpPr>
          <p:cNvPr id="5" name="Footer Placeholder 4"/>
          <p:cNvSpPr>
            <a:spLocks noGrp="1"/>
          </p:cNvSpPr>
          <p:nvPr>
            <p:ph type="ftr" sz="quarter" idx="3"/>
          </p:nvPr>
        </p:nvSpPr>
        <p:spPr>
          <a:xfrm>
            <a:off x="2467252" y="37652969"/>
            <a:ext cx="18016736" cy="2336800"/>
          </a:xfrm>
          <a:prstGeom prst="rect">
            <a:avLst/>
          </a:prstGeom>
        </p:spPr>
        <p:txBody>
          <a:bodyPr vert="horz" lIns="91440" tIns="45720" rIns="91440" bIns="45720" rtlCol="0" anchor="ctr"/>
          <a:lstStyle>
            <a:lvl1pPr algn="l">
              <a:defRPr sz="36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28387835" y="37652969"/>
            <a:ext cx="2034572" cy="2336800"/>
          </a:xfrm>
          <a:prstGeom prst="rect">
            <a:avLst/>
          </a:prstGeom>
        </p:spPr>
        <p:txBody>
          <a:bodyPr vert="horz" lIns="91440" tIns="45720" rIns="91440" bIns="45720" rtlCol="0" anchor="ctr"/>
          <a:lstStyle>
            <a:lvl1pPr algn="r">
              <a:defRPr sz="36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1645920" rtl="0" eaLnBrk="1" latinLnBrk="0" hangingPunct="1">
        <a:spcBef>
          <a:spcPct val="0"/>
        </a:spcBef>
        <a:buNone/>
        <a:defRPr sz="14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34440" indent="-1101600" algn="l" defTabSz="1645920" rtl="0" eaLnBrk="1" latinLnBrk="0" hangingPunct="1">
        <a:spcBef>
          <a:spcPct val="20000"/>
        </a:spcBef>
        <a:spcAft>
          <a:spcPts val="2160"/>
        </a:spcAft>
        <a:buClr>
          <a:schemeClr val="tx2"/>
        </a:buClr>
        <a:buSzPct val="70000"/>
        <a:buFont typeface="Wingdings 2" charset="2"/>
        <a:buChar char=""/>
        <a:defRPr sz="7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2592000" indent="-972000" algn="l" defTabSz="1645920" rtl="0" eaLnBrk="1" latinLnBrk="0" hangingPunct="1">
        <a:spcBef>
          <a:spcPct val="20000"/>
        </a:spcBef>
        <a:spcAft>
          <a:spcPts val="2160"/>
        </a:spcAft>
        <a:buClr>
          <a:schemeClr val="tx2"/>
        </a:buClr>
        <a:buSzPct val="70000"/>
        <a:buFont typeface="Wingdings 2" charset="2"/>
        <a:buChar char=""/>
        <a:defRPr sz="64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3693600" indent="-777600" algn="l" defTabSz="1645920" rtl="0" eaLnBrk="1" latinLnBrk="0" hangingPunct="1">
        <a:spcBef>
          <a:spcPct val="20000"/>
        </a:spcBef>
        <a:spcAft>
          <a:spcPts val="2160"/>
        </a:spcAft>
        <a:buClr>
          <a:schemeClr val="tx2"/>
        </a:buClr>
        <a:buSzPct val="70000"/>
        <a:buFont typeface="Wingdings 2" charset="2"/>
        <a:buChar char=""/>
        <a:defRPr sz="576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4989600" indent="-77760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6026400" indent="-77760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725256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864648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004040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118232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1645920" rtl="0" eaLnBrk="1" latinLnBrk="0" hangingPunct="1">
        <a:defRPr sz="6480" kern="1200">
          <a:solidFill>
            <a:schemeClr val="tx1"/>
          </a:solidFill>
          <a:latin typeface="+mn-lt"/>
          <a:ea typeface="+mn-ea"/>
          <a:cs typeface="+mn-cs"/>
        </a:defRPr>
      </a:lvl1pPr>
      <a:lvl2pPr marL="1645920" algn="l" defTabSz="1645920" rtl="0" eaLnBrk="1" latinLnBrk="0" hangingPunct="1">
        <a:defRPr sz="6480" kern="1200">
          <a:solidFill>
            <a:schemeClr val="tx1"/>
          </a:solidFill>
          <a:latin typeface="+mn-lt"/>
          <a:ea typeface="+mn-ea"/>
          <a:cs typeface="+mn-cs"/>
        </a:defRPr>
      </a:lvl2pPr>
      <a:lvl3pPr marL="3291840" algn="l" defTabSz="1645920" rtl="0" eaLnBrk="1" latinLnBrk="0" hangingPunct="1">
        <a:defRPr sz="6480" kern="1200">
          <a:solidFill>
            <a:schemeClr val="tx1"/>
          </a:solidFill>
          <a:latin typeface="+mn-lt"/>
          <a:ea typeface="+mn-ea"/>
          <a:cs typeface="+mn-cs"/>
        </a:defRPr>
      </a:lvl3pPr>
      <a:lvl4pPr marL="4937760" algn="l" defTabSz="1645920" rtl="0" eaLnBrk="1" latinLnBrk="0" hangingPunct="1">
        <a:defRPr sz="6480" kern="1200">
          <a:solidFill>
            <a:schemeClr val="tx1"/>
          </a:solidFill>
          <a:latin typeface="+mn-lt"/>
          <a:ea typeface="+mn-ea"/>
          <a:cs typeface="+mn-cs"/>
        </a:defRPr>
      </a:lvl4pPr>
      <a:lvl5pPr marL="6583680" algn="l" defTabSz="1645920" rtl="0" eaLnBrk="1" latinLnBrk="0" hangingPunct="1">
        <a:defRPr sz="6480" kern="1200">
          <a:solidFill>
            <a:schemeClr val="tx1"/>
          </a:solidFill>
          <a:latin typeface="+mn-lt"/>
          <a:ea typeface="+mn-ea"/>
          <a:cs typeface="+mn-cs"/>
        </a:defRPr>
      </a:lvl5pPr>
      <a:lvl6pPr marL="8229600" algn="l" defTabSz="1645920" rtl="0" eaLnBrk="1" latinLnBrk="0" hangingPunct="1">
        <a:defRPr sz="6480" kern="1200">
          <a:solidFill>
            <a:schemeClr val="tx1"/>
          </a:solidFill>
          <a:latin typeface="+mn-lt"/>
          <a:ea typeface="+mn-ea"/>
          <a:cs typeface="+mn-cs"/>
        </a:defRPr>
      </a:lvl6pPr>
      <a:lvl7pPr marL="9875520" algn="l" defTabSz="1645920" rtl="0" eaLnBrk="1" latinLnBrk="0" hangingPunct="1">
        <a:defRPr sz="6480" kern="1200">
          <a:solidFill>
            <a:schemeClr val="tx1"/>
          </a:solidFill>
          <a:latin typeface="+mn-lt"/>
          <a:ea typeface="+mn-ea"/>
          <a:cs typeface="+mn-cs"/>
        </a:defRPr>
      </a:lvl7pPr>
      <a:lvl8pPr marL="11521440" algn="l" defTabSz="1645920" rtl="0" eaLnBrk="1" latinLnBrk="0" hangingPunct="1">
        <a:defRPr sz="6480" kern="1200">
          <a:solidFill>
            <a:schemeClr val="tx1"/>
          </a:solidFill>
          <a:latin typeface="+mn-lt"/>
          <a:ea typeface="+mn-ea"/>
          <a:cs typeface="+mn-cs"/>
        </a:defRPr>
      </a:lvl8pPr>
      <a:lvl9pPr marL="13167360" algn="l" defTabSz="1645920" rtl="0" eaLnBrk="1" latinLnBrk="0" hangingPunct="1">
        <a:defRPr sz="648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1" Type="http://schemas.openxmlformats.org/officeDocument/2006/relationships/chart" Target="../charts/chart6.xml"/><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chart" Target="../charts/chart4.xml"/><Relationship Id="rId10"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Group 319"/>
          <p:cNvGrpSpPr/>
          <p:nvPr/>
        </p:nvGrpSpPr>
        <p:grpSpPr>
          <a:xfrm>
            <a:off x="25236495" y="21096121"/>
            <a:ext cx="6858000" cy="10424160"/>
            <a:chOff x="33708518" y="22165880"/>
            <a:chExt cx="9332481" cy="9573299"/>
          </a:xfrm>
        </p:grpSpPr>
        <p:sp>
          <p:nvSpPr>
            <p:cNvPr id="321" name="TextBox 320"/>
            <p:cNvSpPr txBox="1"/>
            <p:nvPr/>
          </p:nvSpPr>
          <p:spPr>
            <a:xfrm>
              <a:off x="33708518" y="22947480"/>
              <a:ext cx="9332481" cy="8791699"/>
            </a:xfrm>
            <a:prstGeom prst="rect">
              <a:avLst/>
            </a:prstGeom>
            <a:solidFill>
              <a:srgbClr val="FFFFFF"/>
            </a:solidFill>
            <a:ln cap="rnd">
              <a:solidFill>
                <a:schemeClr val="bg1"/>
              </a:solidFill>
            </a:ln>
          </p:spPr>
          <p:txBody>
            <a:bodyPr wrap="square" lIns="137160" rIns="137160" rtlCol="0">
              <a:noAutofit/>
            </a:bodyPr>
            <a:lstStyle/>
            <a:p>
              <a:pPr algn="just"/>
              <a:endParaRPr lang="en-US" sz="1500" dirty="0">
                <a:solidFill>
                  <a:schemeClr val="bg1"/>
                </a:solidFill>
                <a:latin typeface="Times New Roman"/>
                <a:cs typeface="Times New Roman"/>
              </a:endParaRPr>
            </a:p>
            <a:p>
              <a:pPr marL="385763" indent="-385763">
                <a:lnSpc>
                  <a:spcPct val="140000"/>
                </a:lnSpc>
                <a:buAutoNum type="arabicPeriod"/>
              </a:pPr>
              <a:endParaRPr lang="en-US" sz="1350" dirty="0">
                <a:solidFill>
                  <a:prstClr val="black"/>
                </a:solidFill>
                <a:latin typeface="Times New Roman"/>
                <a:cs typeface="Times New Roman"/>
              </a:endParaRPr>
            </a:p>
          </p:txBody>
        </p:sp>
        <p:sp>
          <p:nvSpPr>
            <p:cNvPr id="322" name="TextBox 321"/>
            <p:cNvSpPr txBox="1"/>
            <p:nvPr/>
          </p:nvSpPr>
          <p:spPr>
            <a:xfrm>
              <a:off x="33708518" y="22165880"/>
              <a:ext cx="9332481" cy="872558"/>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Garamond"/>
                  <a:cs typeface="Garamond"/>
                </a:rPr>
                <a:t>Future Work</a:t>
              </a:r>
              <a:endParaRPr lang="en-US" sz="4500" dirty="0">
                <a:latin typeface="Garamond"/>
                <a:cs typeface="Garamond"/>
              </a:endParaRPr>
            </a:p>
          </p:txBody>
        </p:sp>
      </p:grpSp>
      <p:sp>
        <p:nvSpPr>
          <p:cNvPr id="80" name="TextBox 79"/>
          <p:cNvSpPr txBox="1"/>
          <p:nvPr/>
        </p:nvSpPr>
        <p:spPr>
          <a:xfrm>
            <a:off x="8461170" y="3381478"/>
            <a:ext cx="16002000" cy="39639240"/>
          </a:xfrm>
          <a:prstGeom prst="rect">
            <a:avLst/>
          </a:prstGeom>
          <a:solidFill>
            <a:schemeClr val="tx1"/>
          </a:solidFill>
          <a:ln>
            <a:solidFill>
              <a:srgbClr val="000000"/>
            </a:solidFill>
          </a:ln>
        </p:spPr>
        <p:txBody>
          <a:bodyPr wrap="square" rtlCol="0">
            <a:spAutoFit/>
          </a:bodyPr>
          <a:lstStyle/>
          <a:p>
            <a:endParaRPr lang="en-US"/>
          </a:p>
        </p:txBody>
      </p:sp>
      <p:sp>
        <p:nvSpPr>
          <p:cNvPr id="520" name="TextBox 519"/>
          <p:cNvSpPr txBox="1"/>
          <p:nvPr/>
        </p:nvSpPr>
        <p:spPr>
          <a:xfrm>
            <a:off x="25207070" y="33319390"/>
            <a:ext cx="6858000" cy="7680960"/>
          </a:xfrm>
          <a:prstGeom prst="rect">
            <a:avLst/>
          </a:prstGeom>
          <a:solidFill>
            <a:schemeClr val="tx1"/>
          </a:solidFill>
          <a:ln>
            <a:solidFill>
              <a:schemeClr val="bg1"/>
            </a:solidFill>
          </a:ln>
        </p:spPr>
        <p:txBody>
          <a:bodyPr wrap="square" lIns="98584" tIns="49292" rIns="98584" bIns="49292" rtlCol="0">
            <a:spAutoFit/>
          </a:bodyPr>
          <a:lstStyle/>
          <a:p>
            <a:endParaRPr lang="en-US" sz="2000" dirty="0">
              <a:latin typeface="Times New Roman"/>
              <a:cs typeface="Times New Roman"/>
            </a:endParaRPr>
          </a:p>
          <a:p>
            <a:r>
              <a:rPr lang="en-US" sz="2000" dirty="0" err="1">
                <a:solidFill>
                  <a:schemeClr val="bg1"/>
                </a:solidFill>
              </a:rPr>
              <a:t>Allinson</a:t>
            </a:r>
            <a:r>
              <a:rPr lang="en-US" sz="2000" dirty="0">
                <a:solidFill>
                  <a:schemeClr val="bg1"/>
                </a:solidFill>
              </a:rPr>
              <a:t>, C., &amp; Hayes, J. (1996). The Cognitive Style Index. </a:t>
            </a:r>
            <a:r>
              <a:rPr lang="en-US" sz="2000" i="1" dirty="0">
                <a:solidFill>
                  <a:schemeClr val="bg1"/>
                </a:solidFill>
              </a:rPr>
              <a:t>Journal of Management</a:t>
            </a:r>
            <a:endParaRPr lang="en-US" sz="2000" dirty="0">
              <a:solidFill>
                <a:schemeClr val="bg1"/>
              </a:solidFill>
            </a:endParaRPr>
          </a:p>
          <a:p>
            <a:r>
              <a:rPr lang="en-US" sz="2000" i="1" dirty="0">
                <a:solidFill>
                  <a:schemeClr val="bg1"/>
                </a:solidFill>
              </a:rPr>
              <a:t>     Studies</a:t>
            </a:r>
            <a:r>
              <a:rPr lang="en-US" sz="2000" dirty="0">
                <a:solidFill>
                  <a:schemeClr val="bg1"/>
                </a:solidFill>
              </a:rPr>
              <a:t>,</a:t>
            </a:r>
            <a:r>
              <a:rPr lang="en-US" sz="2000" i="1" dirty="0">
                <a:solidFill>
                  <a:schemeClr val="bg1"/>
                </a:solidFill>
              </a:rPr>
              <a:t> 33</a:t>
            </a:r>
            <a:r>
              <a:rPr lang="en-US" sz="2000" dirty="0">
                <a:solidFill>
                  <a:schemeClr val="bg1"/>
                </a:solidFill>
              </a:rPr>
              <a:t>(1), 119–135.</a:t>
            </a:r>
          </a:p>
          <a:p>
            <a:r>
              <a:rPr lang="en-US" sz="2000" dirty="0" err="1">
                <a:solidFill>
                  <a:schemeClr val="bg1"/>
                </a:solidFill>
              </a:rPr>
              <a:t>Allport</a:t>
            </a:r>
            <a:r>
              <a:rPr lang="en-US" sz="2000" dirty="0">
                <a:solidFill>
                  <a:schemeClr val="bg1"/>
                </a:solidFill>
              </a:rPr>
              <a:t>, G. W. (1937). </a:t>
            </a:r>
            <a:r>
              <a:rPr lang="en-US" sz="2000" i="1" dirty="0">
                <a:solidFill>
                  <a:schemeClr val="bg1"/>
                </a:solidFill>
              </a:rPr>
              <a:t>Personality: A psychological interpretation</a:t>
            </a:r>
            <a:r>
              <a:rPr lang="en-US" sz="2000" dirty="0">
                <a:solidFill>
                  <a:schemeClr val="bg1"/>
                </a:solidFill>
              </a:rPr>
              <a:t>. New York: Holt &amp;       </a:t>
            </a:r>
          </a:p>
          <a:p>
            <a:r>
              <a:rPr lang="en-US" sz="2000" dirty="0">
                <a:solidFill>
                  <a:schemeClr val="bg1"/>
                </a:solidFill>
              </a:rPr>
              <a:t>     Co.</a:t>
            </a:r>
          </a:p>
          <a:p>
            <a:r>
              <a:rPr lang="en-US" sz="2000" dirty="0" err="1">
                <a:solidFill>
                  <a:schemeClr val="bg1"/>
                </a:solidFill>
              </a:rPr>
              <a:t>Battalio</a:t>
            </a:r>
            <a:r>
              <a:rPr lang="en-US" sz="2000" dirty="0">
                <a:solidFill>
                  <a:schemeClr val="bg1"/>
                </a:solidFill>
              </a:rPr>
              <a:t>, J. (2009). Success in distance education: Do learning styles and multiple </a:t>
            </a:r>
          </a:p>
          <a:p>
            <a:r>
              <a:rPr lang="en-US" sz="2000" dirty="0">
                <a:solidFill>
                  <a:schemeClr val="bg1"/>
                </a:solidFill>
              </a:rPr>
              <a:t>     formats matter? </a:t>
            </a:r>
            <a:r>
              <a:rPr lang="en-US" sz="2000" i="1" dirty="0">
                <a:solidFill>
                  <a:schemeClr val="bg1"/>
                </a:solidFill>
              </a:rPr>
              <a:t>American Journal of Distance Education, 23</a:t>
            </a:r>
            <a:r>
              <a:rPr lang="en-US" sz="2000" dirty="0">
                <a:solidFill>
                  <a:schemeClr val="bg1"/>
                </a:solidFill>
              </a:rPr>
              <a:t>(2), 71-87. </a:t>
            </a:r>
          </a:p>
          <a:p>
            <a:r>
              <a:rPr lang="en-US" sz="2000" dirty="0" err="1">
                <a:solidFill>
                  <a:schemeClr val="bg1"/>
                </a:solidFill>
              </a:rPr>
              <a:t>Beaumaster</a:t>
            </a:r>
            <a:r>
              <a:rPr lang="en-US" sz="2000" dirty="0">
                <a:solidFill>
                  <a:schemeClr val="bg1"/>
                </a:solidFill>
              </a:rPr>
              <a:t>, S., &amp; Long, J. A. (2002). Pedagogy, technology and learning styles— </a:t>
            </a:r>
          </a:p>
          <a:p>
            <a:r>
              <a:rPr lang="en-US" sz="2000" dirty="0">
                <a:solidFill>
                  <a:schemeClr val="bg1"/>
                </a:solidFill>
              </a:rPr>
              <a:t>     their effect on the online learner. </a:t>
            </a:r>
            <a:r>
              <a:rPr lang="en-US" sz="2000" i="1" dirty="0">
                <a:solidFill>
                  <a:schemeClr val="bg1"/>
                </a:solidFill>
              </a:rPr>
              <a:t>Proceedings from National Conference on Alternative      </a:t>
            </a:r>
          </a:p>
          <a:p>
            <a:r>
              <a:rPr lang="en-US" sz="2000" i="1" dirty="0">
                <a:solidFill>
                  <a:schemeClr val="bg1"/>
                </a:solidFill>
              </a:rPr>
              <a:t>      and External Degree Programs for Adults ’02</a:t>
            </a:r>
            <a:r>
              <a:rPr lang="en-US" sz="2000" dirty="0">
                <a:solidFill>
                  <a:schemeClr val="bg1"/>
                </a:solidFill>
              </a:rPr>
              <a:t>, </a:t>
            </a:r>
            <a:r>
              <a:rPr lang="en-US" sz="2000" i="1" dirty="0">
                <a:solidFill>
                  <a:schemeClr val="bg1"/>
                </a:solidFill>
              </a:rPr>
              <a:t>Pittsburg, PA,</a:t>
            </a:r>
            <a:r>
              <a:rPr lang="en-US" sz="2000" dirty="0">
                <a:solidFill>
                  <a:schemeClr val="bg1"/>
                </a:solidFill>
              </a:rPr>
              <a:t> 80-97.  Retrieved from </a:t>
            </a:r>
          </a:p>
          <a:p>
            <a:r>
              <a:rPr lang="en-US" sz="2000" dirty="0">
                <a:solidFill>
                  <a:schemeClr val="bg1"/>
                </a:solidFill>
              </a:rPr>
              <a:t>      http://ahea.org/files/pro2002beaumaster.pdf</a:t>
            </a:r>
          </a:p>
          <a:p>
            <a:endParaRPr lang="en-US" sz="1500" dirty="0">
              <a:latin typeface="Times New Roman"/>
              <a:cs typeface="Times New Roman"/>
            </a:endParaRPr>
          </a:p>
        </p:txBody>
      </p:sp>
      <p:sp>
        <p:nvSpPr>
          <p:cNvPr id="4" name="TextBox 3"/>
          <p:cNvSpPr txBox="1"/>
          <p:nvPr/>
        </p:nvSpPr>
        <p:spPr>
          <a:xfrm>
            <a:off x="819572" y="835595"/>
            <a:ext cx="31272480" cy="2045222"/>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p>
            <a:pPr algn="ctr"/>
            <a:r>
              <a:rPr lang="en-US" sz="6900" b="1" dirty="0">
                <a:latin typeface="Times New Roman"/>
                <a:cs typeface="Times New Roman"/>
              </a:rPr>
              <a:t>Title of Research Project</a:t>
            </a:r>
          </a:p>
          <a:p>
            <a:pPr algn="ctr"/>
            <a:r>
              <a:rPr lang="en-US" sz="4350" b="1" dirty="0">
                <a:latin typeface="Times New Roman"/>
                <a:cs typeface="Times New Roman"/>
              </a:rPr>
              <a:t>Name of Student(s)</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215" y="1362892"/>
            <a:ext cx="3630168" cy="1033272"/>
          </a:xfrm>
          <a:prstGeom prst="rect">
            <a:avLst/>
          </a:prstGeom>
        </p:spPr>
      </p:pic>
      <p:sp>
        <p:nvSpPr>
          <p:cNvPr id="310" name="TextBox 309"/>
          <p:cNvSpPr txBox="1"/>
          <p:nvPr/>
        </p:nvSpPr>
        <p:spPr>
          <a:xfrm>
            <a:off x="819572" y="3398067"/>
            <a:ext cx="6858000" cy="731520"/>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Abstract and/or Background</a:t>
            </a:r>
            <a:endParaRPr lang="en-US" sz="4500" dirty="0">
              <a:latin typeface="Times New Roman"/>
              <a:cs typeface="Times New Roman"/>
            </a:endParaRPr>
          </a:p>
        </p:txBody>
      </p:sp>
      <p:sp>
        <p:nvSpPr>
          <p:cNvPr id="313" name="TextBox 312"/>
          <p:cNvSpPr txBox="1"/>
          <p:nvPr/>
        </p:nvSpPr>
        <p:spPr>
          <a:xfrm>
            <a:off x="819573" y="16667268"/>
            <a:ext cx="6849620" cy="1197864"/>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Introduction and/or Research Question</a:t>
            </a:r>
            <a:endParaRPr lang="en-US" sz="4500" dirty="0">
              <a:latin typeface="Times New Roman"/>
              <a:cs typeface="Times New Roman"/>
            </a:endParaRPr>
          </a:p>
        </p:txBody>
      </p:sp>
      <p:sp>
        <p:nvSpPr>
          <p:cNvPr id="316" name="TextBox 315"/>
          <p:cNvSpPr txBox="1"/>
          <p:nvPr/>
        </p:nvSpPr>
        <p:spPr>
          <a:xfrm>
            <a:off x="819571" y="30405037"/>
            <a:ext cx="6858000" cy="731520"/>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Methods</a:t>
            </a:r>
            <a:endParaRPr lang="en-US" sz="4500" dirty="0">
              <a:latin typeface="Times New Roman"/>
              <a:cs typeface="Times New Roman"/>
            </a:endParaRPr>
          </a:p>
        </p:txBody>
      </p:sp>
      <p:sp>
        <p:nvSpPr>
          <p:cNvPr id="323" name="TextBox 322"/>
          <p:cNvSpPr txBox="1"/>
          <p:nvPr/>
        </p:nvSpPr>
        <p:spPr>
          <a:xfrm>
            <a:off x="25207070" y="32121527"/>
            <a:ext cx="6858000" cy="1197864"/>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References and/or Acknowledgments</a:t>
            </a:r>
            <a:endParaRPr lang="en-US" sz="4500" dirty="0">
              <a:latin typeface="Times New Roman"/>
              <a:cs typeface="Times New Roman"/>
            </a:endParaRPr>
          </a:p>
        </p:txBody>
      </p:sp>
      <p:grpSp>
        <p:nvGrpSpPr>
          <p:cNvPr id="324" name="Group 323"/>
          <p:cNvGrpSpPr/>
          <p:nvPr/>
        </p:nvGrpSpPr>
        <p:grpSpPr>
          <a:xfrm>
            <a:off x="25207070" y="3389061"/>
            <a:ext cx="6876288" cy="17001424"/>
            <a:chOff x="33284495" y="3917075"/>
            <a:chExt cx="10280447" cy="15595103"/>
          </a:xfrm>
        </p:grpSpPr>
        <p:sp>
          <p:nvSpPr>
            <p:cNvPr id="325" name="TextBox 324"/>
            <p:cNvSpPr txBox="1"/>
            <p:nvPr/>
          </p:nvSpPr>
          <p:spPr>
            <a:xfrm>
              <a:off x="33290616" y="4553611"/>
              <a:ext cx="10253105" cy="14958567"/>
            </a:xfrm>
            <a:prstGeom prst="rect">
              <a:avLst/>
            </a:prstGeom>
            <a:solidFill>
              <a:srgbClr val="FFFFFF"/>
            </a:solidFill>
            <a:ln cap="rnd">
              <a:solidFill>
                <a:schemeClr val="bg1"/>
              </a:solidFill>
            </a:ln>
          </p:spPr>
          <p:txBody>
            <a:bodyPr wrap="square" lIns="137160" rIns="137160" rtlCol="0">
              <a:noAutofit/>
            </a:bodyPr>
            <a:lstStyle/>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p:txBody>
        </p:sp>
        <p:sp>
          <p:nvSpPr>
            <p:cNvPr id="326" name="TextBox 325"/>
            <p:cNvSpPr txBox="1"/>
            <p:nvPr/>
          </p:nvSpPr>
          <p:spPr>
            <a:xfrm>
              <a:off x="33284495" y="3917075"/>
              <a:ext cx="10280447" cy="619058"/>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Results and/or Conclusion</a:t>
              </a:r>
              <a:endParaRPr lang="en-US" sz="4500" dirty="0">
                <a:latin typeface="Times New Roman"/>
                <a:cs typeface="Times New Roman"/>
              </a:endParaRPr>
            </a:p>
          </p:txBody>
        </p:sp>
        <p:sp>
          <p:nvSpPr>
            <p:cNvPr id="327" name="Rectangle 326"/>
            <p:cNvSpPr/>
            <p:nvPr/>
          </p:nvSpPr>
          <p:spPr>
            <a:xfrm>
              <a:off x="34159901" y="5248805"/>
              <a:ext cx="8886025" cy="12365525"/>
            </a:xfrm>
            <a:prstGeom prst="rect">
              <a:avLst/>
            </a:prstGeom>
          </p:spPr>
          <p:txBody>
            <a:bodyPr wrap="square">
              <a:spAutoFit/>
            </a:bodyPr>
            <a:lstStyle/>
            <a:p>
              <a:r>
                <a:rPr lang="en-US" sz="2000" b="1" dirty="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There was a significant competitive advantage during colonization without the sensory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We found that QS is not limited to the induction of virulence and motility as shown in previous studies, but that central carbon metabolism also is heavily influenced (Fig. 2 and Fig. 3).  Since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is involved in the regulation of the </a:t>
              </a:r>
              <a:r>
                <a:rPr lang="en-US" sz="2000" i="1" dirty="0" err="1">
                  <a:solidFill>
                    <a:schemeClr val="bg1"/>
                  </a:solidFill>
                  <a:latin typeface="Times New Roman"/>
                  <a:cs typeface="Times New Roman"/>
                </a:rPr>
                <a:t>flhDC</a:t>
              </a:r>
              <a:r>
                <a:rPr lang="en-US" sz="2000" dirty="0">
                  <a:solidFill>
                    <a:schemeClr val="bg1"/>
                  </a:solidFill>
                  <a:latin typeface="Times New Roman"/>
                  <a:cs typeface="Times New Roman"/>
                </a:rPr>
                <a:t> region, we assumed that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would respond similarly to the intestine-adapted strain; we expected there would be a decrease in growth rate for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and an increase in growth rate on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(Fig. 4).  However,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grows faster than the wild-type on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(Fig. 5 and Table 1).  Not only is the growth rate decreased, there is a significant change to the typical </a:t>
              </a:r>
              <a:r>
                <a:rPr lang="en-US" sz="2000" dirty="0" err="1">
                  <a:solidFill>
                    <a:schemeClr val="bg1"/>
                  </a:solidFill>
                  <a:latin typeface="Times New Roman"/>
                  <a:cs typeface="Times New Roman"/>
                </a:rPr>
                <a:t>diauxic</a:t>
              </a:r>
              <a:r>
                <a:rPr lang="en-US" sz="2000" dirty="0">
                  <a:solidFill>
                    <a:schemeClr val="bg1"/>
                  </a:solidFill>
                  <a:latin typeface="Times New Roman"/>
                  <a:cs typeface="Times New Roman"/>
                </a:rPr>
                <a:t> transition from a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to a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(Fig. 6).  Without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the strain skips the </a:t>
              </a:r>
              <a:r>
                <a:rPr lang="en-US" sz="2000" dirty="0" err="1">
                  <a:solidFill>
                    <a:schemeClr val="bg1"/>
                  </a:solidFill>
                  <a:latin typeface="Times New Roman"/>
                  <a:cs typeface="Times New Roman"/>
                </a:rPr>
                <a:t>diauxie</a:t>
              </a:r>
              <a:r>
                <a:rPr lang="en-US" sz="2000" dirty="0">
                  <a:solidFill>
                    <a:schemeClr val="bg1"/>
                  </a:solidFill>
                  <a:latin typeface="Times New Roman"/>
                  <a:cs typeface="Times New Roman"/>
                </a:rPr>
                <a:t> that typically occurs.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000" b="1" dirty="0">
                  <a:solidFill>
                    <a:schemeClr val="bg1"/>
                  </a:solidFill>
                  <a:latin typeface="Times New Roman"/>
                  <a:cs typeface="Times New Roman"/>
                </a:rPr>
                <a:t>Conclusions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We have shown that it might not be wise to target quorum sensing for antimicrobials since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has a significant fitness advantage within the murine intestine (</a:t>
              </a:r>
              <a:r>
                <a:rPr lang="en-US" sz="2000" i="1" dirty="0">
                  <a:solidFill>
                    <a:schemeClr val="bg1"/>
                  </a:solidFill>
                  <a:latin typeface="Times New Roman"/>
                  <a:cs typeface="Times New Roman"/>
                </a:rPr>
                <a:t>6</a:t>
              </a:r>
              <a:r>
                <a:rPr lang="en-US" sz="2000" dirty="0">
                  <a:solidFill>
                    <a:schemeClr val="bg1"/>
                  </a:solidFill>
                  <a:latin typeface="Times New Roman"/>
                  <a:cs typeface="Times New Roman"/>
                </a:rPr>
                <a:t>).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is also utilizes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better than the wild-type, including the ability to skip the traditional lag that is defined as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a:t>
              </a:r>
              <a:r>
                <a:rPr lang="en-US" sz="2000" i="1" dirty="0">
                  <a:solidFill>
                    <a:schemeClr val="bg1"/>
                  </a:solidFill>
                  <a:latin typeface="Times New Roman"/>
                  <a:cs typeface="Times New Roman"/>
                </a:rPr>
                <a:t>5</a:t>
              </a:r>
              <a:r>
                <a:rPr lang="en-US" sz="2000" dirty="0">
                  <a:solidFill>
                    <a:schemeClr val="bg1"/>
                  </a:solidFill>
                  <a:latin typeface="Times New Roman"/>
                  <a:cs typeface="Times New Roman"/>
                </a:rPr>
                <a:t>).  We show that bacterial communication through QS limits colonization and is involved with directing which carbohydrates are metabolized based on bacterial populations.  There is now a need to redefine the traditional lag that occurs between the utilization of glucose and lactose based on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The generation time decrease found with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demonstrates the connection between carbon metabolism, QS, and colonization.  Understanding the mechanisms behind QS will lead to greater understanding of how both commensals and pathogens interact within the intestinal </a:t>
              </a:r>
              <a:r>
                <a:rPr lang="en-US" sz="2000" dirty="0" err="1">
                  <a:solidFill>
                    <a:schemeClr val="bg1"/>
                  </a:solidFill>
                  <a:latin typeface="Times New Roman"/>
                  <a:cs typeface="Times New Roman"/>
                </a:rPr>
                <a:t>microbiome</a:t>
              </a:r>
              <a:r>
                <a:rPr lang="en-US" sz="2000" dirty="0">
                  <a:solidFill>
                    <a:schemeClr val="bg1"/>
                  </a:solidFill>
                  <a:latin typeface="Times New Roman"/>
                  <a:cs typeface="Times New Roman"/>
                </a:rPr>
                <a:t>.</a:t>
              </a:r>
            </a:p>
            <a:p>
              <a:endParaRPr lang="en-US" sz="1500" dirty="0">
                <a:solidFill>
                  <a:schemeClr val="bg1"/>
                </a:solidFill>
                <a:latin typeface="Times New Roman"/>
                <a:cs typeface="Times New Roman"/>
              </a:endParaRPr>
            </a:p>
            <a:p>
              <a:endParaRPr lang="en-US" sz="1500" dirty="0">
                <a:solidFill>
                  <a:schemeClr val="bg1"/>
                </a:solidFill>
                <a:latin typeface="Times New Roman"/>
                <a:cs typeface="Times New Roman"/>
              </a:endParaRPr>
            </a:p>
          </p:txBody>
        </p:sp>
      </p:grpSp>
      <p:sp>
        <p:nvSpPr>
          <p:cNvPr id="359" name="Rectangle 358"/>
          <p:cNvSpPr/>
          <p:nvPr/>
        </p:nvSpPr>
        <p:spPr>
          <a:xfrm>
            <a:off x="17327657" y="8450273"/>
            <a:ext cx="538640" cy="300082"/>
          </a:xfrm>
          <a:prstGeom prst="rect">
            <a:avLst/>
          </a:prstGeom>
        </p:spPr>
        <p:txBody>
          <a:bodyPr wrap="square">
            <a:spAutoFit/>
          </a:bodyPr>
          <a:lstStyle/>
          <a:p>
            <a:pPr lvl="0" algn="just"/>
            <a:r>
              <a:rPr lang="en-US" sz="1350" b="1" dirty="0">
                <a:solidFill>
                  <a:prstClr val="black"/>
                </a:solidFill>
                <a:latin typeface="Garamond"/>
                <a:cs typeface="Garamond"/>
              </a:rPr>
              <a:t>A</a:t>
            </a:r>
          </a:p>
        </p:txBody>
      </p:sp>
      <p:sp>
        <p:nvSpPr>
          <p:cNvPr id="363" name="Rectangle 362"/>
          <p:cNvSpPr/>
          <p:nvPr/>
        </p:nvSpPr>
        <p:spPr>
          <a:xfrm>
            <a:off x="22636764" y="20182737"/>
            <a:ext cx="3942572" cy="207749"/>
          </a:xfrm>
          <a:prstGeom prst="rect">
            <a:avLst/>
          </a:prstGeom>
        </p:spPr>
        <p:txBody>
          <a:bodyPr wrap="square">
            <a:spAutoFit/>
          </a:bodyPr>
          <a:lstStyle/>
          <a:p>
            <a:pPr defTabSz="342900"/>
            <a:r>
              <a:rPr lang="en-US" sz="750" dirty="0">
                <a:solidFill>
                  <a:prstClr val="black"/>
                </a:solidFill>
                <a:latin typeface="Times New Roman"/>
                <a:cs typeface="Times New Roman"/>
              </a:rPr>
              <a:t>4        4.5        5         5.5        6        6.5         7</a:t>
            </a:r>
          </a:p>
        </p:txBody>
      </p:sp>
      <p:sp>
        <p:nvSpPr>
          <p:cNvPr id="7" name="TextBox 6"/>
          <p:cNvSpPr txBox="1"/>
          <p:nvPr/>
        </p:nvSpPr>
        <p:spPr>
          <a:xfrm>
            <a:off x="819572" y="4130289"/>
            <a:ext cx="6858000" cy="11887200"/>
          </a:xfrm>
          <a:prstGeom prst="rect">
            <a:avLst/>
          </a:prstGeom>
          <a:solidFill>
            <a:schemeClr val="tx1"/>
          </a:solidFill>
          <a:ln>
            <a:solidFill>
              <a:schemeClr val="bg1"/>
            </a:solidFill>
          </a:ln>
        </p:spPr>
        <p:txBody>
          <a:bodyPr wrap="square" rtlCol="0">
            <a:spAutoFit/>
          </a:bodyPr>
          <a:lstStyle/>
          <a:p>
            <a:endParaRPr lang="en-US"/>
          </a:p>
        </p:txBody>
      </p:sp>
      <p:sp>
        <p:nvSpPr>
          <p:cNvPr id="75" name="TextBox 74"/>
          <p:cNvSpPr txBox="1"/>
          <p:nvPr/>
        </p:nvSpPr>
        <p:spPr>
          <a:xfrm>
            <a:off x="819572" y="17865132"/>
            <a:ext cx="6856977" cy="11888605"/>
          </a:xfrm>
          <a:prstGeom prst="rect">
            <a:avLst/>
          </a:prstGeom>
          <a:solidFill>
            <a:schemeClr val="tx1"/>
          </a:solidFill>
          <a:ln>
            <a:solidFill>
              <a:schemeClr val="bg1"/>
            </a:solidFill>
          </a:ln>
        </p:spPr>
        <p:txBody>
          <a:bodyPr wrap="square" rtlCol="0">
            <a:spAutoFit/>
          </a:bodyPr>
          <a:lstStyle/>
          <a:p>
            <a:endParaRPr lang="en-US"/>
          </a:p>
        </p:txBody>
      </p:sp>
      <p:sp>
        <p:nvSpPr>
          <p:cNvPr id="76" name="TextBox 75"/>
          <p:cNvSpPr txBox="1"/>
          <p:nvPr/>
        </p:nvSpPr>
        <p:spPr>
          <a:xfrm>
            <a:off x="819573" y="31136556"/>
            <a:ext cx="6858000" cy="11887200"/>
          </a:xfrm>
          <a:prstGeom prst="rect">
            <a:avLst/>
          </a:prstGeom>
          <a:solidFill>
            <a:schemeClr val="tx1"/>
          </a:solidFill>
          <a:ln>
            <a:solidFill>
              <a:schemeClr val="bg1"/>
            </a:solidFill>
          </a:ln>
        </p:spPr>
        <p:txBody>
          <a:bodyPr wrap="square" rtlCol="0">
            <a:spAutoFit/>
          </a:bodyPr>
          <a:lstStyle/>
          <a:p>
            <a:endParaRPr lang="en-US" sz="1500" dirty="0">
              <a:latin typeface="Times New Roman" charset="0"/>
              <a:ea typeface="Times New Roman" charset="0"/>
              <a:cs typeface="Times New Roman" charset="0"/>
            </a:endParaRPr>
          </a:p>
        </p:txBody>
      </p:sp>
      <p:sp>
        <p:nvSpPr>
          <p:cNvPr id="5" name="TextBox 4"/>
          <p:cNvSpPr txBox="1"/>
          <p:nvPr/>
        </p:nvSpPr>
        <p:spPr>
          <a:xfrm>
            <a:off x="25664270" y="22408044"/>
            <a:ext cx="5943600" cy="5693866"/>
          </a:xfrm>
          <a:prstGeom prst="rect">
            <a:avLst/>
          </a:prstGeom>
          <a:noFill/>
        </p:spPr>
        <p:txBody>
          <a:bodyPr wrap="square" rtlCol="0">
            <a:spAutoFit/>
          </a:bodyPr>
          <a:lstStyle/>
          <a:p>
            <a:pPr marL="385763" indent="-385763">
              <a:lnSpc>
                <a:spcPct val="140000"/>
              </a:lnSpc>
              <a:buFontTx/>
              <a:buAutoNum type="arabicPeriod"/>
            </a:pPr>
            <a:r>
              <a:rPr lang="en-US" sz="2000" dirty="0">
                <a:solidFill>
                  <a:schemeClr val="bg1"/>
                </a:solidFill>
                <a:latin typeface="Times New Roman"/>
                <a:cs typeface="Times New Roman"/>
              </a:rPr>
              <a:t>Determine bacterial growth based on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receptor agonists and antagonists.</a:t>
            </a:r>
          </a:p>
          <a:p>
            <a:pPr marL="385763" indent="-385763">
              <a:lnSpc>
                <a:spcPct val="140000"/>
              </a:lnSpc>
              <a:buAutoNum type="arabicPeriod"/>
            </a:pPr>
            <a:r>
              <a:rPr lang="en-US" sz="2000" dirty="0">
                <a:solidFill>
                  <a:schemeClr val="bg1"/>
                </a:solidFill>
                <a:latin typeface="Times New Roman"/>
                <a:cs typeface="Times New Roman"/>
              </a:rPr>
              <a:t>Determining how the host sympathetic and parasympathetic response influences the bacterial adrenergic receptors. </a:t>
            </a:r>
          </a:p>
          <a:p>
            <a:pPr marL="385763" indent="-385763">
              <a:lnSpc>
                <a:spcPct val="140000"/>
              </a:lnSpc>
              <a:buAutoNum type="arabicPeriod"/>
            </a:pPr>
            <a:r>
              <a:rPr lang="en-US" sz="2000" dirty="0">
                <a:solidFill>
                  <a:schemeClr val="bg1"/>
                </a:solidFill>
                <a:latin typeface="Times New Roman"/>
                <a:cs typeface="Times New Roman"/>
              </a:rPr>
              <a:t>Distinguish the direct targets of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as opposed to the genetic regulation through </a:t>
            </a:r>
            <a:r>
              <a:rPr lang="en-US" sz="2000" dirty="0" err="1">
                <a:solidFill>
                  <a:schemeClr val="bg1"/>
                </a:solidFill>
                <a:latin typeface="Times New Roman"/>
                <a:cs typeface="Times New Roman"/>
              </a:rPr>
              <a:t>FlhDC</a:t>
            </a:r>
            <a:r>
              <a:rPr lang="en-US" sz="2000" dirty="0">
                <a:solidFill>
                  <a:schemeClr val="bg1"/>
                </a:solidFill>
                <a:latin typeface="Times New Roman"/>
                <a:cs typeface="Times New Roman"/>
              </a:rPr>
              <a:t>.</a:t>
            </a:r>
          </a:p>
          <a:p>
            <a:pPr marL="385763" indent="-385763">
              <a:lnSpc>
                <a:spcPct val="140000"/>
              </a:lnSpc>
              <a:buAutoNum type="arabicPeriod"/>
            </a:pPr>
            <a:r>
              <a:rPr lang="en-US" sz="2000" dirty="0">
                <a:solidFill>
                  <a:schemeClr val="bg1"/>
                </a:solidFill>
                <a:latin typeface="Times New Roman"/>
                <a:cs typeface="Times New Roman"/>
              </a:rPr>
              <a:t>Find the mechanism at which the strain </a:t>
            </a:r>
            <a:r>
              <a:rPr lang="en-US" sz="2000" i="1" dirty="0">
                <a:solidFill>
                  <a:schemeClr val="bg1"/>
                </a:solidFill>
                <a:latin typeface="Times New Roman"/>
                <a:cs typeface="Times New Roman"/>
              </a:rPr>
              <a:t>E. coli </a:t>
            </a:r>
            <a:r>
              <a:rPr lang="en-US" sz="2000" dirty="0">
                <a:solidFill>
                  <a:schemeClr val="bg1"/>
                </a:solidFill>
                <a:latin typeface="Times New Roman"/>
                <a:cs typeface="Times New Roman"/>
              </a:rPr>
              <a:t>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skips over the lag phase and skips over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a:t>
            </a:r>
          </a:p>
          <a:p>
            <a:pPr marL="385763" indent="-385763">
              <a:lnSpc>
                <a:spcPct val="140000"/>
              </a:lnSpc>
              <a:buAutoNum type="arabicPeriod"/>
            </a:pPr>
            <a:r>
              <a:rPr lang="en-US" sz="2000" dirty="0">
                <a:solidFill>
                  <a:schemeClr val="bg1"/>
                </a:solidFill>
                <a:latin typeface="Times New Roman"/>
                <a:cs typeface="Times New Roman"/>
              </a:rPr>
              <a:t>Work with other strains that are predominant within the intestine to determine the changes in carbon metabolism based on Quorum sensing. </a:t>
            </a:r>
          </a:p>
        </p:txBody>
      </p:sp>
      <p:sp>
        <p:nvSpPr>
          <p:cNvPr id="9" name="TextBox 8"/>
          <p:cNvSpPr txBox="1"/>
          <p:nvPr/>
        </p:nvSpPr>
        <p:spPr>
          <a:xfrm>
            <a:off x="1440498" y="4539103"/>
            <a:ext cx="5943600" cy="10387459"/>
          </a:xfrm>
          <a:prstGeom prst="rect">
            <a:avLst/>
          </a:prstGeom>
          <a:noFill/>
        </p:spPr>
        <p:txBody>
          <a:bodyPr wrap="square" rtlCol="0">
            <a:spAutoFit/>
          </a:bodyPr>
          <a:lstStyle/>
          <a:p>
            <a:endParaRPr lang="en-US" sz="1400" b="1" dirty="0"/>
          </a:p>
          <a:p>
            <a:r>
              <a:rPr lang="en-US" sz="2000" b="1" smtClean="0">
                <a:solidFill>
                  <a:schemeClr val="bg1"/>
                </a:solidFill>
                <a:latin typeface="Times New Roman"/>
                <a:cs typeface="Times New Roman"/>
              </a:rPr>
              <a:t>Background</a:t>
            </a:r>
            <a:r>
              <a:rPr lang="en-US" sz="2000" dirty="0">
                <a:solidFill>
                  <a:schemeClr val="bg1"/>
                </a:solidFill>
                <a:latin typeface="Times New Roman"/>
                <a:cs typeface="Times New Roman"/>
              </a:rPr>
              <a:t>: The phenomenon of how bacteria communicate is called quorum sensing (QS), where the receptor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causes down-stream genetic regulation from the response of </a:t>
            </a:r>
            <a:r>
              <a:rPr lang="en-US" sz="2000" dirty="0" err="1">
                <a:solidFill>
                  <a:schemeClr val="bg1"/>
                </a:solidFill>
                <a:latin typeface="Times New Roman"/>
                <a:cs typeface="Times New Roman"/>
              </a:rPr>
              <a:t>autoinducers</a:t>
            </a:r>
            <a:r>
              <a:rPr lang="en-US" sz="2000" dirty="0">
                <a:solidFill>
                  <a:schemeClr val="bg1"/>
                </a:solidFill>
                <a:latin typeface="Times New Roman"/>
                <a:cs typeface="Times New Roman"/>
              </a:rPr>
              <a:t> released from bacteria, or even in response to epinephrine and norepinephrine.  Previous research shows the connection of QS with motility, and pathogenicity.  We have shown a connection between the receptor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and competitive fitness through nutrient utilization.  </a:t>
            </a:r>
            <a:r>
              <a:rPr lang="en-US" sz="2000" b="1" dirty="0">
                <a:solidFill>
                  <a:schemeClr val="bg1"/>
                </a:solidFill>
                <a:latin typeface="Times New Roman"/>
                <a:cs typeface="Times New Roman"/>
              </a:rPr>
              <a:t>Methods</a:t>
            </a:r>
            <a:r>
              <a:rPr lang="en-US" sz="2000" dirty="0">
                <a:solidFill>
                  <a:schemeClr val="bg1"/>
                </a:solidFill>
                <a:latin typeface="Times New Roman"/>
                <a:cs typeface="Times New Roman"/>
              </a:rPr>
              <a:t>: Since no one had previously measured how QS affects bacterial physiology of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we measured competitive colonization within the murine model and the growth rates on individual carbon sources of the strain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a:t>
            </a:r>
            <a:r>
              <a:rPr lang="en-US" sz="2000" i="1" dirty="0">
                <a:solidFill>
                  <a:schemeClr val="bg1"/>
                </a:solidFill>
                <a:latin typeface="Times New Roman"/>
                <a:cs typeface="Times New Roman"/>
              </a:rPr>
              <a:t>qseC </a:t>
            </a:r>
            <a:r>
              <a:rPr lang="en-US" sz="2000" dirty="0">
                <a:solidFill>
                  <a:schemeClr val="bg1"/>
                </a:solidFill>
                <a:latin typeface="Times New Roman"/>
                <a:cs typeface="Times New Roman"/>
              </a:rPr>
              <a:t>(MG1655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a:t>
            </a:r>
            <a:r>
              <a:rPr lang="en-US" sz="2000" b="1" dirty="0">
                <a:solidFill>
                  <a:schemeClr val="bg1"/>
                </a:solidFill>
                <a:latin typeface="Times New Roman"/>
                <a:cs typeface="Times New Roman"/>
              </a:rPr>
              <a:t>Results:</a:t>
            </a:r>
            <a:r>
              <a:rPr lang="en-US" sz="2000" dirty="0">
                <a:solidFill>
                  <a:schemeClr val="bg1"/>
                </a:solidFill>
                <a:latin typeface="Times New Roman"/>
                <a:cs typeface="Times New Roman"/>
              </a:rPr>
              <a:t> There was a significant competitive advantage for colonization without the sensory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We found that QS is not limited to the induction of virulence and motility as shown in previous studies, but that downstream central carbon metabolism is heavily influenced.  Specifically,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has a quicker growth rate than the wild type on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-repressing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a:t>
            </a:r>
            <a:r>
              <a:rPr lang="en-US" sz="2000" b="1" dirty="0">
                <a:solidFill>
                  <a:schemeClr val="bg1"/>
                </a:solidFill>
                <a:latin typeface="Times New Roman"/>
                <a:cs typeface="Times New Roman"/>
              </a:rPr>
              <a:t>Conclusions:</a:t>
            </a:r>
            <a:r>
              <a:rPr lang="en-US" sz="2000" dirty="0">
                <a:solidFill>
                  <a:schemeClr val="bg1"/>
                </a:solidFill>
                <a:latin typeface="Times New Roman"/>
                <a:cs typeface="Times New Roman"/>
              </a:rPr>
              <a:t> Our results suggest that it might not be wise to target quorum sensing for antimicrobials because it could potentially promote the growth of the undesired pathogens.  The generation time decrease found with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demonstrates the connection between carbon metabolism, QS, intestinal adaptation, and colonization.  Understanding the mechanisms behind QS, will also lead to greater understanding of how both commensals and pathogens interact within the intestinal microbiome. </a:t>
            </a:r>
          </a:p>
          <a:p>
            <a:endParaRPr lang="en-US" sz="1500" dirty="0">
              <a:latin typeface="Times New Roman" charset="0"/>
              <a:ea typeface="Times New Roman" charset="0"/>
              <a:cs typeface="Times New Roman" charset="0"/>
            </a:endParaRPr>
          </a:p>
        </p:txBody>
      </p:sp>
      <p:sp>
        <p:nvSpPr>
          <p:cNvPr id="10" name="TextBox 9"/>
          <p:cNvSpPr txBox="1"/>
          <p:nvPr/>
        </p:nvSpPr>
        <p:spPr>
          <a:xfrm>
            <a:off x="1440498" y="18450564"/>
            <a:ext cx="5789881" cy="11403122"/>
          </a:xfrm>
          <a:prstGeom prst="rect">
            <a:avLst/>
          </a:prstGeom>
          <a:noFill/>
        </p:spPr>
        <p:txBody>
          <a:bodyPr wrap="square" rtlCol="0">
            <a:spAutoFit/>
          </a:bodyPr>
          <a:lstStyle/>
          <a:p>
            <a:r>
              <a:rPr lang="en-US" sz="2000" dirty="0">
                <a:solidFill>
                  <a:schemeClr val="bg1"/>
                </a:solidFill>
                <a:latin typeface="Times New Roman"/>
                <a:cs typeface="Times New Roman"/>
              </a:rPr>
              <a:t>For bacteria to colonize and persist within the intestine, they need to overcome a lag phase by utilizing available nutrients or attaching to intestinal epithelium to overcome this lag phase (</a:t>
            </a:r>
            <a:r>
              <a:rPr lang="en-US" sz="2000" i="1" dirty="0">
                <a:solidFill>
                  <a:schemeClr val="bg1"/>
                </a:solidFill>
                <a:latin typeface="Times New Roman"/>
                <a:cs typeface="Times New Roman"/>
              </a:rPr>
              <a:t>1</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In vitro </a:t>
            </a:r>
            <a:r>
              <a:rPr lang="en-US" sz="2000" dirty="0">
                <a:solidFill>
                  <a:schemeClr val="bg1"/>
                </a:solidFill>
                <a:latin typeface="Times New Roman"/>
                <a:cs typeface="Times New Roman"/>
              </a:rPr>
              <a:t>lag is tied to the idea of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where there is a pause in growth based on the need to recover enzymatically from the utilization of a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to a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The relationship between carbon catabolism and colonization within the intestinal microbiome is just beginning to unfold.</a:t>
            </a:r>
          </a:p>
          <a:p>
            <a:r>
              <a:rPr lang="en-US" sz="2000" dirty="0">
                <a:solidFill>
                  <a:schemeClr val="bg1"/>
                </a:solidFill>
                <a:latin typeface="Times New Roman"/>
                <a:cs typeface="Times New Roman"/>
              </a:rPr>
              <a:t>Quorum sensing (QS) is the phenomenon of how bacteria communicate.  The adrenergic receptor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regulates genes in response to </a:t>
            </a:r>
            <a:r>
              <a:rPr lang="en-US" sz="2000" dirty="0" err="1">
                <a:solidFill>
                  <a:schemeClr val="bg1"/>
                </a:solidFill>
                <a:latin typeface="Times New Roman"/>
                <a:cs typeface="Times New Roman"/>
              </a:rPr>
              <a:t>autoinducers</a:t>
            </a:r>
            <a:r>
              <a:rPr lang="en-US" sz="2000" dirty="0">
                <a:solidFill>
                  <a:schemeClr val="bg1"/>
                </a:solidFill>
                <a:latin typeface="Times New Roman"/>
                <a:cs typeface="Times New Roman"/>
              </a:rPr>
              <a:t> released from bacteria as well as responding to epinephrine and norepinephrine (Fig. 1).  The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pathway is based on both cell-cell signaling and an adrenergic response effecting bacterial gene expression.  Previous studies using </a:t>
            </a:r>
            <a:r>
              <a:rPr lang="en-US" sz="2000" dirty="0" err="1">
                <a:solidFill>
                  <a:schemeClr val="bg1"/>
                </a:solidFill>
                <a:latin typeface="Times New Roman"/>
                <a:cs typeface="Times New Roman"/>
              </a:rPr>
              <a:t>Enterohemorrhagic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QS have correlated microbial communication with both pathogenic response and motility (via </a:t>
            </a:r>
            <a:r>
              <a:rPr lang="en-US" sz="2000" i="1" dirty="0" err="1">
                <a:solidFill>
                  <a:schemeClr val="bg1"/>
                </a:solidFill>
                <a:latin typeface="Times New Roman"/>
                <a:cs typeface="Times New Roman"/>
              </a:rPr>
              <a:t>flhDC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2</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3</a:t>
            </a:r>
            <a:r>
              <a:rPr lang="en-US" sz="2000" dirty="0">
                <a:solidFill>
                  <a:schemeClr val="bg1"/>
                </a:solidFill>
                <a:latin typeface="Times New Roman"/>
                <a:cs typeface="Times New Roman"/>
              </a:rPr>
              <a:t>).  Non-pathogenic </a:t>
            </a:r>
            <a:r>
              <a:rPr lang="en-US" sz="2000" i="1" dirty="0">
                <a:solidFill>
                  <a:schemeClr val="bg1"/>
                </a:solidFill>
                <a:latin typeface="Times New Roman"/>
                <a:cs typeface="Times New Roman"/>
              </a:rPr>
              <a:t>E. coli </a:t>
            </a:r>
            <a:r>
              <a:rPr lang="en-US" sz="2000" dirty="0">
                <a:solidFill>
                  <a:schemeClr val="bg1"/>
                </a:solidFill>
                <a:latin typeface="Times New Roman"/>
                <a:cs typeface="Times New Roman"/>
              </a:rPr>
              <a:t>MG1655 (MG1655) was used in this study to understand the impact of QS apart from pathogenicity since the previous studies of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were performed using a pathogen (</a:t>
            </a:r>
            <a:r>
              <a:rPr lang="en-US" sz="2000" dirty="0" err="1">
                <a:solidFill>
                  <a:schemeClr val="bg1"/>
                </a:solidFill>
                <a:latin typeface="Times New Roman"/>
                <a:cs typeface="Times New Roman"/>
              </a:rPr>
              <a:t>enterohemorrhagic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a:t>
            </a:r>
            <a:r>
              <a:rPr lang="en-US" sz="2000" i="1" dirty="0">
                <a:solidFill>
                  <a:schemeClr val="bg1"/>
                </a:solidFill>
                <a:latin typeface="Times New Roman"/>
                <a:cs typeface="Times New Roman"/>
              </a:rPr>
              <a:t>2</a:t>
            </a:r>
            <a:r>
              <a:rPr lang="en-US" sz="2000" dirty="0">
                <a:solidFill>
                  <a:schemeClr val="bg1"/>
                </a:solidFill>
                <a:latin typeface="Times New Roman"/>
                <a:cs typeface="Times New Roman"/>
              </a:rPr>
              <a:t>).  What does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regulate in other members of the intestinal microbiota to promote general health?</a:t>
            </a:r>
          </a:p>
          <a:p>
            <a:r>
              <a:rPr lang="en-US" sz="2000" dirty="0">
                <a:solidFill>
                  <a:schemeClr val="bg1"/>
                </a:solidFill>
                <a:latin typeface="Times New Roman"/>
                <a:cs typeface="Times New Roman"/>
              </a:rPr>
              <a:t>We chose to distinguish between the impact of QS on the ability to colonize apart from its regulation of pathogenicity.  Instead of using EHEC, we used commensal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in this study since it has the regulatory QS system and motility without pathogenesis factors.  Furthermore, we know how </a:t>
            </a:r>
            <a:r>
              <a:rPr lang="en-US" sz="2000" i="1" dirty="0">
                <a:solidFill>
                  <a:schemeClr val="bg1"/>
                </a:solidFill>
                <a:latin typeface="Times New Roman"/>
                <a:cs typeface="Times New Roman"/>
              </a:rPr>
              <a:t>E. coli </a:t>
            </a:r>
            <a:r>
              <a:rPr lang="en-US" sz="2000" dirty="0">
                <a:solidFill>
                  <a:schemeClr val="bg1"/>
                </a:solidFill>
                <a:latin typeface="Times New Roman"/>
                <a:cs typeface="Times New Roman"/>
              </a:rPr>
              <a:t>adapts to the intestine with regard to motility.  </a:t>
            </a:r>
          </a:p>
          <a:p>
            <a:endParaRPr lang="en-US" sz="1500" dirty="0">
              <a:latin typeface="Times New Roman" charset="0"/>
              <a:ea typeface="Times New Roman" charset="0"/>
              <a:cs typeface="Times New Roman" charset="0"/>
            </a:endParaRPr>
          </a:p>
        </p:txBody>
      </p:sp>
      <p:sp>
        <p:nvSpPr>
          <p:cNvPr id="11" name="TextBox 10"/>
          <p:cNvSpPr txBox="1"/>
          <p:nvPr/>
        </p:nvSpPr>
        <p:spPr>
          <a:xfrm>
            <a:off x="1286779" y="31676203"/>
            <a:ext cx="5943600" cy="5247590"/>
          </a:xfrm>
          <a:prstGeom prst="rect">
            <a:avLst/>
          </a:prstGeom>
          <a:noFill/>
        </p:spPr>
        <p:txBody>
          <a:bodyPr wrap="square" rtlCol="0">
            <a:spAutoFit/>
          </a:bodyPr>
          <a:lstStyle/>
          <a:p>
            <a:r>
              <a:rPr lang="en-US" sz="2000" dirty="0">
                <a:solidFill>
                  <a:schemeClr val="bg1"/>
                </a:solidFill>
                <a:latin typeface="Times New Roman"/>
                <a:cs typeface="Times New Roman"/>
              </a:rPr>
              <a:t>We measured competitive colonization within the murine model and the growth rates on individual carbon sources of the strain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 (MG1655) and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Single carbon sources were measured using MOPS minimal media as defined by </a:t>
            </a:r>
            <a:r>
              <a:rPr lang="en-US" sz="2000" dirty="0" err="1">
                <a:solidFill>
                  <a:schemeClr val="bg1"/>
                </a:solidFill>
                <a:latin typeface="Times New Roman"/>
                <a:cs typeface="Times New Roman"/>
              </a:rPr>
              <a:t>Neidhardt</a:t>
            </a:r>
            <a:r>
              <a:rPr lang="en-US" sz="2000" dirty="0">
                <a:solidFill>
                  <a:schemeClr val="bg1"/>
                </a:solidFill>
                <a:latin typeface="Times New Roman"/>
                <a:cs typeface="Times New Roman"/>
              </a:rPr>
              <a:t>, with the final concentration of the sugars being 0.2% (</a:t>
            </a:r>
            <a:r>
              <a:rPr lang="en-US" sz="2000" i="1" dirty="0">
                <a:solidFill>
                  <a:schemeClr val="bg1"/>
                </a:solidFill>
                <a:latin typeface="Times New Roman"/>
                <a:cs typeface="Times New Roman"/>
              </a:rPr>
              <a:t>4</a:t>
            </a:r>
            <a:r>
              <a:rPr lang="en-US" sz="2000" dirty="0">
                <a:solidFill>
                  <a:schemeClr val="bg1"/>
                </a:solidFill>
                <a:latin typeface="Times New Roman"/>
                <a:cs typeface="Times New Roman"/>
              </a:rPr>
              <a:t>).  Measurements were taken at an optical density (OD) at 600 nm.  The sugars tested were </a:t>
            </a:r>
            <a:r>
              <a:rPr lang="en-US" sz="2000" dirty="0" err="1">
                <a:solidFill>
                  <a:schemeClr val="bg1"/>
                </a:solidFill>
                <a:latin typeface="Times New Roman"/>
                <a:cs typeface="Times New Roman"/>
              </a:rPr>
              <a:t>galactose</a:t>
            </a:r>
            <a:r>
              <a:rPr lang="en-US" sz="2000" dirty="0">
                <a:solidFill>
                  <a:schemeClr val="bg1"/>
                </a:solidFill>
                <a:latin typeface="Times New Roman"/>
                <a:cs typeface="Times New Roman"/>
              </a:rPr>
              <a:t>, glucose, gluconate, lactose, </a:t>
            </a:r>
            <a:r>
              <a:rPr lang="en-US" sz="2000" dirty="0" err="1">
                <a:solidFill>
                  <a:schemeClr val="bg1"/>
                </a:solidFill>
                <a:latin typeface="Times New Roman"/>
                <a:cs typeface="Times New Roman"/>
              </a:rPr>
              <a:t>fucose</a:t>
            </a:r>
            <a:r>
              <a:rPr lang="en-US" sz="2000" dirty="0">
                <a:solidFill>
                  <a:schemeClr val="bg1"/>
                </a:solidFill>
                <a:latin typeface="Times New Roman"/>
                <a:cs typeface="Times New Roman"/>
              </a:rPr>
              <a:t>, fructose, maltose, and arabinose.  All the sugars tested were then combined together to determine if there was an overall growth advantage on the combination of sugars.  The traditional </a:t>
            </a:r>
            <a:r>
              <a:rPr lang="en-US" sz="2000" dirty="0" err="1">
                <a:solidFill>
                  <a:schemeClr val="bg1"/>
                </a:solidFill>
                <a:latin typeface="Times New Roman"/>
                <a:cs typeface="Times New Roman"/>
              </a:rPr>
              <a:t>diauxic</a:t>
            </a:r>
            <a:r>
              <a:rPr lang="en-US" sz="2000" dirty="0">
                <a:solidFill>
                  <a:schemeClr val="bg1"/>
                </a:solidFill>
                <a:latin typeface="Times New Roman"/>
                <a:cs typeface="Times New Roman"/>
              </a:rPr>
              <a:t> lag was studied using both strains on 0.05% glucose and 0.15% lactose (</a:t>
            </a:r>
            <a:r>
              <a:rPr lang="en-US" sz="2000" i="1" dirty="0">
                <a:solidFill>
                  <a:schemeClr val="bg1"/>
                </a:solidFill>
                <a:latin typeface="Times New Roman"/>
                <a:cs typeface="Times New Roman"/>
              </a:rPr>
              <a:t>5</a:t>
            </a:r>
            <a:r>
              <a:rPr lang="en-US" sz="2000" dirty="0">
                <a:solidFill>
                  <a:schemeClr val="bg1"/>
                </a:solidFill>
                <a:latin typeface="Times New Roman"/>
                <a:cs typeface="Times New Roman"/>
              </a:rPr>
              <a:t>).  Measurements were taken every 15 minutes to determine the growth of MG1655 and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a:t>
            </a:r>
          </a:p>
          <a:p>
            <a:endParaRPr lang="en-US" sz="1500" dirty="0">
              <a:latin typeface="Times New Roman" charset="0"/>
              <a:ea typeface="Times New Roman" charset="0"/>
              <a:cs typeface="Times New Roman" charset="0"/>
            </a:endParaRPr>
          </a:p>
        </p:txBody>
      </p:sp>
      <p:graphicFrame>
        <p:nvGraphicFramePr>
          <p:cNvPr id="85" name="Table 84"/>
          <p:cNvGraphicFramePr>
            <a:graphicFrameLocks noGrp="1"/>
          </p:cNvGraphicFramePr>
          <p:nvPr>
            <p:extLst>
              <p:ext uri="{D42A27DB-BD31-4B8C-83A1-F6EECF244321}">
                <p14:modId xmlns:p14="http://schemas.microsoft.com/office/powerpoint/2010/main" val="1432371705"/>
              </p:ext>
            </p:extLst>
          </p:nvPr>
        </p:nvGraphicFramePr>
        <p:xfrm>
          <a:off x="10132659" y="9497511"/>
          <a:ext cx="12568992" cy="6300361"/>
        </p:xfrm>
        <a:graphic>
          <a:graphicData uri="http://schemas.openxmlformats.org/drawingml/2006/table">
            <a:tbl>
              <a:tblPr/>
              <a:tblGrid>
                <a:gridCol w="3142248"/>
                <a:gridCol w="3142248"/>
                <a:gridCol w="2109384"/>
                <a:gridCol w="4175112"/>
              </a:tblGrid>
              <a:tr h="1240761">
                <a:tc>
                  <a:txBody>
                    <a:bodyPr/>
                    <a:lstStyle/>
                    <a:p>
                      <a:pPr algn="ctr" fontAlgn="b"/>
                      <a:r>
                        <a:rPr lang="en-US" sz="2100" b="0" i="0" u="none" strike="noStrike" dirty="0" smtClean="0">
                          <a:solidFill>
                            <a:srgbClr val="000000"/>
                          </a:solidFill>
                          <a:effectLst/>
                          <a:latin typeface="Times New Roman"/>
                          <a:cs typeface="Times New Roman"/>
                        </a:rPr>
                        <a:t>Carbohydrate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pl-PL" sz="2100" b="0" i="0" u="none" strike="noStrike">
                          <a:solidFill>
                            <a:srgbClr val="000000"/>
                          </a:solidFill>
                          <a:effectLst/>
                          <a:latin typeface="Times New Roman"/>
                          <a:cs typeface="Times New Roman"/>
                        </a:rPr>
                        <a:t>MG1655 wt µ</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MG1655∆qseC µ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Percent Advantage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err="1">
                          <a:solidFill>
                            <a:srgbClr val="000000"/>
                          </a:solidFill>
                          <a:effectLst/>
                          <a:latin typeface="Times New Roman"/>
                          <a:cs typeface="Times New Roman"/>
                        </a:rPr>
                        <a:t>Galactose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0.2802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0.5055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44.58%</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smtClean="0">
                          <a:solidFill>
                            <a:srgbClr val="000000"/>
                          </a:solidFill>
                          <a:effectLst/>
                          <a:latin typeface="Times New Roman"/>
                          <a:cs typeface="Times New Roman"/>
                        </a:rPr>
                        <a:t>Glucose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Times New Roman"/>
                          <a:cs typeface="Times New Roman"/>
                        </a:rPr>
                        <a:t>0.5496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0.7524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26.94%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err="1">
                          <a:solidFill>
                            <a:srgbClr val="000000"/>
                          </a:solidFill>
                          <a:effectLst/>
                          <a:latin typeface="Times New Roman"/>
                          <a:cs typeface="Times New Roman"/>
                        </a:rPr>
                        <a:t>Gluconate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0.6406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19.74%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a:solidFill>
                            <a:srgbClr val="000000"/>
                          </a:solidFill>
                          <a:effectLst/>
                          <a:latin typeface="Times New Roman"/>
                          <a:cs typeface="Times New Roman"/>
                        </a:rPr>
                        <a:t>Lactose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0.5714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0.6972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18.04%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err="1">
                          <a:solidFill>
                            <a:srgbClr val="000000"/>
                          </a:solidFill>
                          <a:effectLst/>
                          <a:latin typeface="Times New Roman"/>
                          <a:cs typeface="Times New Roman"/>
                        </a:rPr>
                        <a:t>Fucose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0.4304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0.5144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a:solidFill>
                            <a:srgbClr val="000000"/>
                          </a:solidFill>
                          <a:effectLst/>
                          <a:latin typeface="Times New Roman"/>
                          <a:cs typeface="Times New Roman"/>
                        </a:rPr>
                        <a:t>Fructose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0.5883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11.93%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a:solidFill>
                            <a:srgbClr val="000000"/>
                          </a:solidFill>
                          <a:effectLst/>
                          <a:latin typeface="Times New Roman"/>
                          <a:cs typeface="Times New Roman"/>
                        </a:rPr>
                        <a:t>Maltose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0.4287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2450">
                <a:tc>
                  <a:txBody>
                    <a:bodyPr/>
                    <a:lstStyle/>
                    <a:p>
                      <a:pPr algn="ctr" fontAlgn="b"/>
                      <a:r>
                        <a:rPr lang="en-US" sz="2100" b="0" i="0" u="none" strike="noStrike" dirty="0">
                          <a:solidFill>
                            <a:srgbClr val="000000"/>
                          </a:solidFill>
                          <a:effectLst/>
                          <a:latin typeface="Times New Roman"/>
                          <a:cs typeface="Times New Roman"/>
                        </a:rPr>
                        <a:t>Arabinose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0.52745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0.55003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4.10%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86" name="Chart 85"/>
          <p:cNvGraphicFramePr>
            <a:graphicFrameLocks/>
          </p:cNvGraphicFramePr>
          <p:nvPr>
            <p:extLst>
              <p:ext uri="{D42A27DB-BD31-4B8C-83A1-F6EECF244321}">
                <p14:modId xmlns:p14="http://schemas.microsoft.com/office/powerpoint/2010/main" val="1631821881"/>
              </p:ext>
            </p:extLst>
          </p:nvPr>
        </p:nvGraphicFramePr>
        <p:xfrm>
          <a:off x="19680494" y="6839605"/>
          <a:ext cx="3609589" cy="21572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Chart 86"/>
          <p:cNvGraphicFramePr>
            <a:graphicFrameLocks/>
          </p:cNvGraphicFramePr>
          <p:nvPr>
            <p:extLst>
              <p:ext uri="{D42A27DB-BD31-4B8C-83A1-F6EECF244321}">
                <p14:modId xmlns:p14="http://schemas.microsoft.com/office/powerpoint/2010/main" val="1082707395"/>
              </p:ext>
            </p:extLst>
          </p:nvPr>
        </p:nvGraphicFramePr>
        <p:xfrm>
          <a:off x="19101877" y="3562875"/>
          <a:ext cx="4188206" cy="33921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Chart 87"/>
          <p:cNvGraphicFramePr>
            <a:graphicFrameLocks/>
          </p:cNvGraphicFramePr>
          <p:nvPr>
            <p:extLst>
              <p:ext uri="{D42A27DB-BD31-4B8C-83A1-F6EECF244321}">
                <p14:modId xmlns:p14="http://schemas.microsoft.com/office/powerpoint/2010/main" val="1362090505"/>
              </p:ext>
            </p:extLst>
          </p:nvPr>
        </p:nvGraphicFramePr>
        <p:xfrm>
          <a:off x="8640216" y="15330493"/>
          <a:ext cx="10679517" cy="6776130"/>
        </p:xfrm>
        <a:graphic>
          <a:graphicData uri="http://schemas.openxmlformats.org/drawingml/2006/chart">
            <c:chart xmlns:c="http://schemas.openxmlformats.org/drawingml/2006/chart" xmlns:r="http://schemas.openxmlformats.org/officeDocument/2006/relationships" r:id="rId6"/>
          </a:graphicData>
        </a:graphic>
      </p:graphicFrame>
      <p:pic>
        <p:nvPicPr>
          <p:cNvPr id="89" name="Picture 88"/>
          <p:cNvPicPr/>
          <p:nvPr/>
        </p:nvPicPr>
        <p:blipFill>
          <a:blip r:embed="rId7">
            <a:extLst>
              <a:ext uri="{28A0092B-C50C-407E-A947-70E740481C1C}">
                <a14:useLocalDpi xmlns:a14="http://schemas.microsoft.com/office/drawing/2010/main" val="0"/>
              </a:ext>
            </a:extLst>
          </a:blip>
          <a:srcRect/>
          <a:stretch>
            <a:fillRect/>
          </a:stretch>
        </p:blipFill>
        <p:spPr bwMode="auto">
          <a:xfrm>
            <a:off x="19534938" y="16667268"/>
            <a:ext cx="4239462" cy="4045582"/>
          </a:xfrm>
          <a:prstGeom prst="rect">
            <a:avLst/>
          </a:prstGeom>
          <a:noFill/>
          <a:ln>
            <a:noFill/>
          </a:ln>
        </p:spPr>
      </p:pic>
      <p:pic>
        <p:nvPicPr>
          <p:cNvPr id="90" name="Content Placeholder 3" descr="Diauxic Lag- 0.5 increments .png"/>
          <p:cNvPicPr>
            <a:picLocks noChangeAspect="1"/>
          </p:cNvPicPr>
          <p:nvPr/>
        </p:nvPicPr>
        <p:blipFill>
          <a:blip r:embed="rId8">
            <a:extLst>
              <a:ext uri="{28A0092B-C50C-407E-A947-70E740481C1C}">
                <a14:useLocalDpi xmlns:a14="http://schemas.microsoft.com/office/drawing/2010/main" val="0"/>
              </a:ext>
            </a:extLst>
          </a:blip>
          <a:srcRect t="6621" b="6621"/>
          <a:stretch>
            <a:fillRect/>
          </a:stretch>
        </p:blipFill>
        <p:spPr>
          <a:xfrm>
            <a:off x="11776212" y="23724132"/>
            <a:ext cx="9737588" cy="4685886"/>
          </a:xfrm>
          <a:prstGeom prst="rect">
            <a:avLst/>
          </a:prstGeom>
        </p:spPr>
      </p:pic>
      <p:sp>
        <p:nvSpPr>
          <p:cNvPr id="91" name="Rectangle 90"/>
          <p:cNvSpPr/>
          <p:nvPr/>
        </p:nvSpPr>
        <p:spPr>
          <a:xfrm>
            <a:off x="13161618" y="22786126"/>
            <a:ext cx="6966776" cy="646331"/>
          </a:xfrm>
          <a:prstGeom prst="rect">
            <a:avLst/>
          </a:prstGeom>
        </p:spPr>
        <p:txBody>
          <a:bodyPr wrap="square">
            <a:spAutoFit/>
          </a:bodyPr>
          <a:lstStyle/>
          <a:p>
            <a:pPr lvl="0" algn="ctr" defTabSz="457200"/>
            <a:r>
              <a:rPr lang="en-US" sz="1800" b="1" dirty="0">
                <a:solidFill>
                  <a:prstClr val="black"/>
                </a:solidFill>
                <a:latin typeface="Times New Roman"/>
                <a:cs typeface="Times New Roman"/>
              </a:rPr>
              <a:t>Glucose and Lactose </a:t>
            </a:r>
            <a:r>
              <a:rPr lang="en-US" sz="1800" b="1" dirty="0" err="1" smtClean="0">
                <a:solidFill>
                  <a:prstClr val="black"/>
                </a:solidFill>
                <a:latin typeface="Times New Roman"/>
                <a:cs typeface="Times New Roman"/>
              </a:rPr>
              <a:t>Diauxie</a:t>
            </a:r>
            <a:r>
              <a:rPr lang="en-US" sz="1800" b="1" dirty="0" smtClean="0">
                <a:solidFill>
                  <a:prstClr val="black"/>
                </a:solidFill>
                <a:latin typeface="Times New Roman"/>
                <a:cs typeface="Times New Roman"/>
              </a:rPr>
              <a:t> with </a:t>
            </a:r>
            <a:r>
              <a:rPr lang="en-US" sz="1800" b="1" dirty="0">
                <a:solidFill>
                  <a:prstClr val="black"/>
                </a:solidFill>
                <a:latin typeface="Times New Roman"/>
                <a:cs typeface="Times New Roman"/>
              </a:rPr>
              <a:t>MG1655 and MG1655∆</a:t>
            </a:r>
            <a:r>
              <a:rPr lang="en-US" sz="1800" b="1" i="1" dirty="0">
                <a:solidFill>
                  <a:prstClr val="black"/>
                </a:solidFill>
                <a:latin typeface="Times New Roman"/>
                <a:cs typeface="Times New Roman"/>
              </a:rPr>
              <a:t>qseC</a:t>
            </a:r>
            <a:r>
              <a:rPr lang="en-US" sz="1800" b="1" dirty="0">
                <a:solidFill>
                  <a:prstClr val="black"/>
                </a:solidFill>
                <a:latin typeface="Times New Roman"/>
                <a:cs typeface="Times New Roman"/>
              </a:rPr>
              <a:t> </a:t>
            </a:r>
          </a:p>
          <a:p>
            <a:pPr lvl="0" algn="ctr" defTabSz="457200"/>
            <a:r>
              <a:rPr lang="en-US" sz="1800" b="1" dirty="0">
                <a:solidFill>
                  <a:prstClr val="black"/>
                </a:solidFill>
                <a:latin typeface="Times New Roman"/>
                <a:cs typeface="Times New Roman"/>
              </a:rPr>
              <a:t>Optical Density at 600nm from 0.2-1.0</a:t>
            </a:r>
          </a:p>
        </p:txBody>
      </p:sp>
      <p:graphicFrame>
        <p:nvGraphicFramePr>
          <p:cNvPr id="92" name="Chart 91"/>
          <p:cNvGraphicFramePr>
            <a:graphicFrameLocks/>
          </p:cNvGraphicFramePr>
          <p:nvPr>
            <p:extLst>
              <p:ext uri="{D42A27DB-BD31-4B8C-83A1-F6EECF244321}">
                <p14:modId xmlns:p14="http://schemas.microsoft.com/office/powerpoint/2010/main" val="444610613"/>
              </p:ext>
            </p:extLst>
          </p:nvPr>
        </p:nvGraphicFramePr>
        <p:xfrm>
          <a:off x="9435876" y="28602052"/>
          <a:ext cx="4089897" cy="26368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3" name="Chart 92"/>
          <p:cNvGraphicFramePr>
            <a:graphicFrameLocks/>
          </p:cNvGraphicFramePr>
          <p:nvPr>
            <p:extLst>
              <p:ext uri="{D42A27DB-BD31-4B8C-83A1-F6EECF244321}">
                <p14:modId xmlns:p14="http://schemas.microsoft.com/office/powerpoint/2010/main" val="659311102"/>
              </p:ext>
            </p:extLst>
          </p:nvPr>
        </p:nvGraphicFramePr>
        <p:xfrm>
          <a:off x="14683738" y="28568521"/>
          <a:ext cx="3609589" cy="27038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4" name="Chart 93"/>
          <p:cNvGraphicFramePr>
            <a:graphicFrameLocks/>
          </p:cNvGraphicFramePr>
          <p:nvPr>
            <p:extLst>
              <p:ext uri="{D42A27DB-BD31-4B8C-83A1-F6EECF244321}">
                <p14:modId xmlns:p14="http://schemas.microsoft.com/office/powerpoint/2010/main" val="1956131535"/>
              </p:ext>
            </p:extLst>
          </p:nvPr>
        </p:nvGraphicFramePr>
        <p:xfrm>
          <a:off x="19680494" y="28602052"/>
          <a:ext cx="3609589" cy="2530700"/>
        </p:xfrm>
        <a:graphic>
          <a:graphicData uri="http://schemas.openxmlformats.org/drawingml/2006/chart">
            <c:chart xmlns:c="http://schemas.openxmlformats.org/drawingml/2006/chart" xmlns:r="http://schemas.openxmlformats.org/officeDocument/2006/relationships" r:id="rId11"/>
          </a:graphicData>
        </a:graphic>
      </p:graphicFrame>
      <p:sp>
        <p:nvSpPr>
          <p:cNvPr id="95" name="TextBox 94"/>
          <p:cNvSpPr txBox="1"/>
          <p:nvPr/>
        </p:nvSpPr>
        <p:spPr>
          <a:xfrm>
            <a:off x="10819303" y="31463304"/>
            <a:ext cx="12470780" cy="800219"/>
          </a:xfrm>
          <a:prstGeom prst="rect">
            <a:avLst/>
          </a:prstGeom>
          <a:noFill/>
        </p:spPr>
        <p:txBody>
          <a:bodyPr wrap="square" rtlCol="0">
            <a:spAutoFit/>
          </a:bodyPr>
          <a:lstStyle/>
          <a:p>
            <a:r>
              <a:rPr lang="en-US" sz="1800" b="1" dirty="0">
                <a:solidFill>
                  <a:prstClr val="black"/>
                </a:solidFill>
                <a:latin typeface="Times New Roman"/>
                <a:cs typeface="Times New Roman"/>
              </a:rPr>
              <a:t>Figure 5. </a:t>
            </a:r>
            <a:r>
              <a:rPr lang="en-US" sz="1800" b="1" dirty="0" smtClean="0">
                <a:solidFill>
                  <a:prstClr val="black"/>
                </a:solidFill>
                <a:latin typeface="Times New Roman"/>
                <a:cs typeface="Times New Roman"/>
              </a:rPr>
              <a:t>MG1655 ∆</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has an increased growth rate on both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and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sugars.</a:t>
            </a:r>
            <a:r>
              <a:rPr lang="en-US" sz="1800" dirty="0" smtClean="0">
                <a:solidFill>
                  <a:prstClr val="black"/>
                </a:solidFill>
                <a:latin typeface="Times New Roman"/>
                <a:cs typeface="Times New Roman"/>
              </a:rPr>
              <a:t> </a:t>
            </a:r>
            <a:r>
              <a:rPr lang="en-US" sz="1400" dirty="0" smtClean="0">
                <a:solidFill>
                  <a:prstClr val="black"/>
                </a:solidFill>
                <a:latin typeface="Times New Roman"/>
                <a:cs typeface="Times New Roman"/>
              </a:rPr>
              <a:t>There is an increased rate of growth based on 0.2% sugars and MOPs minimal media as defined by </a:t>
            </a:r>
            <a:r>
              <a:rPr lang="en-US" sz="1400" dirty="0" err="1" smtClean="0">
                <a:solidFill>
                  <a:prstClr val="black"/>
                </a:solidFill>
                <a:latin typeface="Times New Roman"/>
                <a:cs typeface="Times New Roman"/>
              </a:rPr>
              <a:t>Neidhart</a:t>
            </a:r>
            <a:r>
              <a:rPr lang="en-US" sz="1400" dirty="0">
                <a:solidFill>
                  <a:prstClr val="black"/>
                </a:solidFill>
                <a:latin typeface="Times New Roman"/>
                <a:cs typeface="Times New Roman"/>
              </a:rPr>
              <a:t> </a:t>
            </a:r>
            <a:r>
              <a:rPr lang="en-US" sz="1400" dirty="0" smtClean="0">
                <a:solidFill>
                  <a:prstClr val="black"/>
                </a:solidFill>
                <a:latin typeface="Times New Roman"/>
                <a:cs typeface="Times New Roman"/>
              </a:rPr>
              <a:t>(1974). Shown is the increase on glucose (A), lactose (B) and the combination of sugars that were individually tested and listed in Table 1 with still a final concentration of 0.2% in the sugar mixture (C). </a:t>
            </a:r>
            <a:endParaRPr lang="en-US" sz="1400" dirty="0"/>
          </a:p>
        </p:txBody>
      </p:sp>
      <p:pic>
        <p:nvPicPr>
          <p:cNvPr id="96" name="Picture 95"/>
          <p:cNvPicPr/>
          <p:nvPr/>
        </p:nvPicPr>
        <p:blipFill rotWithShape="1">
          <a:blip r:embed="rId12">
            <a:extLst>
              <a:ext uri="{28A0092B-C50C-407E-A947-70E740481C1C}">
                <a14:useLocalDpi xmlns:a14="http://schemas.microsoft.com/office/drawing/2010/main" val="0"/>
              </a:ext>
            </a:extLst>
          </a:blip>
          <a:srcRect r="50872" b="-450"/>
          <a:stretch/>
        </p:blipFill>
        <p:spPr bwMode="auto">
          <a:xfrm>
            <a:off x="9552080" y="4510583"/>
            <a:ext cx="3132096" cy="2609235"/>
          </a:xfrm>
          <a:prstGeom prst="rect">
            <a:avLst/>
          </a:prstGeom>
          <a:noFill/>
          <a:ln>
            <a:noFill/>
          </a:ln>
          <a:extLst>
            <a:ext uri="{53640926-AAD7-44d8-BBD7-CCE9431645EC}">
              <a14:shadowObscured xmlns:a14="http://schemas.microsoft.com/office/drawing/2010/main" xmlns=""/>
            </a:ext>
          </a:extLst>
        </p:spPr>
      </p:pic>
      <p:pic>
        <p:nvPicPr>
          <p:cNvPr id="97" name="Picture 96"/>
          <p:cNvPicPr/>
          <p:nvPr/>
        </p:nvPicPr>
        <p:blipFill rotWithShape="1">
          <a:blip r:embed="rId13">
            <a:extLst>
              <a:ext uri="{28A0092B-C50C-407E-A947-70E740481C1C}">
                <a14:useLocalDpi xmlns:a14="http://schemas.microsoft.com/office/drawing/2010/main" val="0"/>
              </a:ext>
            </a:extLst>
          </a:blip>
          <a:srcRect l="49655" b="3802"/>
          <a:stretch/>
        </p:blipFill>
        <p:spPr bwMode="auto">
          <a:xfrm>
            <a:off x="13024121" y="4870946"/>
            <a:ext cx="2712590" cy="2366269"/>
          </a:xfrm>
          <a:prstGeom prst="rect">
            <a:avLst/>
          </a:prstGeom>
          <a:noFill/>
          <a:ln>
            <a:noFill/>
          </a:ln>
          <a:extLst>
            <a:ext uri="{53640926-AAD7-44d8-BBD7-CCE9431645EC}">
              <a14:shadowObscured xmlns:a14="http://schemas.microsoft.com/office/drawing/2010/main" xmlns=""/>
            </a:ext>
          </a:extLst>
        </p:spPr>
      </p:pic>
      <p:sp>
        <p:nvSpPr>
          <p:cNvPr id="98" name="Rectangle 97"/>
          <p:cNvSpPr/>
          <p:nvPr/>
        </p:nvSpPr>
        <p:spPr>
          <a:xfrm>
            <a:off x="9363212" y="7590470"/>
            <a:ext cx="7954707" cy="800219"/>
          </a:xfrm>
          <a:prstGeom prst="rect">
            <a:avLst/>
          </a:prstGeom>
        </p:spPr>
        <p:txBody>
          <a:bodyPr wrap="square">
            <a:spAutoFit/>
          </a:bodyPr>
          <a:lstStyle/>
          <a:p>
            <a:pPr lvl="0"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1. </a:t>
            </a:r>
            <a:r>
              <a:rPr lang="en-US" sz="1800" b="1" dirty="0" err="1" smtClean="0">
                <a:solidFill>
                  <a:prstClr val="black"/>
                </a:solidFill>
                <a:latin typeface="Times New Roman"/>
                <a:cs typeface="Times New Roman"/>
              </a:rPr>
              <a:t>QseC</a:t>
            </a:r>
            <a:r>
              <a:rPr lang="en-US" sz="1800" b="1" dirty="0" smtClean="0">
                <a:solidFill>
                  <a:prstClr val="black"/>
                </a:solidFill>
                <a:latin typeface="Times New Roman"/>
                <a:cs typeface="Times New Roman"/>
              </a:rPr>
              <a:t> the adrenergic receptor kinase</a:t>
            </a:r>
          </a:p>
          <a:p>
            <a:pPr lvl="0" algn="just"/>
            <a:r>
              <a:rPr lang="en-US" sz="1400" dirty="0" smtClean="0">
                <a:solidFill>
                  <a:prstClr val="black"/>
                </a:solidFill>
                <a:latin typeface="Times New Roman"/>
                <a:cs typeface="Times New Roman"/>
              </a:rPr>
              <a:t>Activation of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is followed by the phosphorylation of the response regulator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(A).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is known to regulate pathogenicity as well as the motility master regulator </a:t>
            </a:r>
            <a:r>
              <a:rPr lang="en-US" sz="1400"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(B). </a:t>
            </a:r>
            <a:endParaRPr lang="en-US" sz="1400" dirty="0">
              <a:solidFill>
                <a:prstClr val="black"/>
              </a:solidFill>
              <a:latin typeface="Times New Roman"/>
              <a:cs typeface="Times New Roman"/>
            </a:endParaRPr>
          </a:p>
        </p:txBody>
      </p:sp>
      <p:sp>
        <p:nvSpPr>
          <p:cNvPr id="99" name="Rectangle 98"/>
          <p:cNvSpPr/>
          <p:nvPr/>
        </p:nvSpPr>
        <p:spPr>
          <a:xfrm>
            <a:off x="10819303" y="39521350"/>
            <a:ext cx="7693719" cy="2369880"/>
          </a:xfrm>
          <a:prstGeom prst="rect">
            <a:avLst/>
          </a:prstGeom>
        </p:spPr>
        <p:txBody>
          <a:bodyPr wrap="square">
            <a:spAutoFit/>
          </a:bodyPr>
          <a:lstStyle/>
          <a:p>
            <a:pPr lvl="0"/>
            <a:r>
              <a:rPr lang="en-US" sz="1800" b="1" dirty="0" smtClean="0">
                <a:solidFill>
                  <a:prstClr val="black"/>
                </a:solidFill>
                <a:latin typeface="Times New Roman"/>
                <a:cs typeface="Times New Roman"/>
              </a:rPr>
              <a:t>Figure 6. MG1655∆</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skipping over the traditional lag based on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repression. </a:t>
            </a:r>
            <a:r>
              <a:rPr lang="en-US" sz="1400" dirty="0" smtClean="0">
                <a:solidFill>
                  <a:prstClr val="black"/>
                </a:solidFill>
                <a:latin typeface="Times New Roman"/>
                <a:cs typeface="Times New Roman"/>
              </a:rPr>
              <a:t>The typical “</a:t>
            </a:r>
            <a:r>
              <a:rPr lang="en-US" sz="1400" dirty="0" err="1" smtClean="0">
                <a:solidFill>
                  <a:prstClr val="black"/>
                </a:solidFill>
                <a:latin typeface="Times New Roman"/>
                <a:cs typeface="Times New Roman"/>
              </a:rPr>
              <a:t>diauxie</a:t>
            </a:r>
            <a:r>
              <a:rPr lang="en-US" sz="1400" dirty="0" smtClean="0">
                <a:solidFill>
                  <a:prstClr val="black"/>
                </a:solidFill>
                <a:latin typeface="Times New Roman"/>
                <a:cs typeface="Times New Roman"/>
              </a:rPr>
              <a:t>” that is described by </a:t>
            </a:r>
            <a:r>
              <a:rPr lang="en-US" sz="1400" dirty="0" err="1" smtClean="0">
                <a:solidFill>
                  <a:prstClr val="black"/>
                </a:solidFill>
                <a:latin typeface="Times New Roman"/>
                <a:cs typeface="Times New Roman"/>
              </a:rPr>
              <a:t>Ulman</a:t>
            </a:r>
            <a:r>
              <a:rPr lang="en-US" sz="1400" dirty="0" smtClean="0">
                <a:solidFill>
                  <a:prstClr val="black"/>
                </a:solidFill>
                <a:latin typeface="Times New Roman"/>
                <a:cs typeface="Times New Roman"/>
              </a:rPr>
              <a:t> and Monod, where there is a pause between the utilization of glucose and  the utilization of lactose is shown with MG1655. However, without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the lag is skipped over and logarithmic growth is continued without the prominent break around the optical density of 0.6 nm.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is represented by the green lines and MG1655 is represented by the blue lines. The standard deviations of the collected optical densities are shown (A), as well as the averages defined by the darkened line (B,C,D) with emphasis of the optical density of 0.2-1.0 (B). Part C and D are the graphs of MG1655 and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respectively, from O.D. 0.5 to 0.68. This shows the exaggerated lag that typically occurs with the wild type based on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repression, while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does not undergo the same lag. </a:t>
            </a:r>
            <a:endParaRPr lang="en-US" sz="1400" dirty="0">
              <a:solidFill>
                <a:prstClr val="black"/>
              </a:solidFill>
            </a:endParaRPr>
          </a:p>
        </p:txBody>
      </p:sp>
      <p:pic>
        <p:nvPicPr>
          <p:cNvPr id="101" name="Content Placeholder 3" descr="Screen Shot 2015-05-13 at 1.57.02 PM.png"/>
          <p:cNvPicPr>
            <a:picLocks noChangeAspect="1"/>
          </p:cNvPicPr>
          <p:nvPr/>
        </p:nvPicPr>
        <p:blipFill rotWithShape="1">
          <a:blip r:embed="rId14">
            <a:extLst>
              <a:ext uri="{28A0092B-C50C-407E-A947-70E740481C1C}">
                <a14:useLocalDpi xmlns:a14="http://schemas.microsoft.com/office/drawing/2010/main" val="0"/>
              </a:ext>
            </a:extLst>
          </a:blip>
          <a:srcRect l="922" t="-2" r="-380" b="1730"/>
          <a:stretch/>
        </p:blipFill>
        <p:spPr>
          <a:xfrm>
            <a:off x="10718964" y="34461734"/>
            <a:ext cx="6597902" cy="4867582"/>
          </a:xfrm>
          <a:prstGeom prst="rect">
            <a:avLst/>
          </a:prstGeom>
        </p:spPr>
      </p:pic>
      <p:pic>
        <p:nvPicPr>
          <p:cNvPr id="102" name="Content Placeholder 3" descr="Screen Shot 2015-05-13 at 1.57.14 PM.png"/>
          <p:cNvPicPr>
            <a:picLocks noChangeAspect="1"/>
          </p:cNvPicPr>
          <p:nvPr/>
        </p:nvPicPr>
        <p:blipFill rotWithShape="1">
          <a:blip r:embed="rId15">
            <a:extLst>
              <a:ext uri="{28A0092B-C50C-407E-A947-70E740481C1C}">
                <a14:useLocalDpi xmlns:a14="http://schemas.microsoft.com/office/drawing/2010/main" val="0"/>
              </a:ext>
            </a:extLst>
          </a:blip>
          <a:srcRect l="135" r="16098"/>
          <a:stretch/>
        </p:blipFill>
        <p:spPr>
          <a:xfrm>
            <a:off x="17276364" y="34495264"/>
            <a:ext cx="5433625" cy="4775755"/>
          </a:xfrm>
          <a:prstGeom prst="rect">
            <a:avLst/>
          </a:prstGeom>
        </p:spPr>
      </p:pic>
      <p:sp>
        <p:nvSpPr>
          <p:cNvPr id="103" name="Rectangle 102"/>
          <p:cNvSpPr/>
          <p:nvPr/>
        </p:nvSpPr>
        <p:spPr>
          <a:xfrm>
            <a:off x="11118128" y="16929816"/>
            <a:ext cx="265970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Growth on 0.02% Glucose</a:t>
            </a:r>
          </a:p>
        </p:txBody>
      </p:sp>
      <p:sp>
        <p:nvSpPr>
          <p:cNvPr id="104" name="Rectangle 103"/>
          <p:cNvSpPr/>
          <p:nvPr/>
        </p:nvSpPr>
        <p:spPr>
          <a:xfrm>
            <a:off x="14741248" y="24736924"/>
            <a:ext cx="3494568" cy="1370485"/>
          </a:xfrm>
          <a:prstGeom prst="rect">
            <a:avLst/>
          </a:prstGeom>
          <a:noFill/>
          <a:ln w="50800">
            <a:solidFill>
              <a:srgbClr val="8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heel(1)">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TM04033929[[fn=Slate]]</Template>
  <TotalTime>27743</TotalTime>
  <Words>1148</Words>
  <Application>Microsoft Macintosh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Calisto MT</vt:lpstr>
      <vt:lpstr>Garamond</vt:lpstr>
      <vt:lpstr>Times New Roman</vt:lpstr>
      <vt:lpstr>Trebuchet MS</vt:lpstr>
      <vt:lpstr>Wingdings 2</vt:lpstr>
      <vt:lpstr>Slate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Geraghty, Ellen Marie (Ctr 4 Applied Research &amp; Scholarshp)</cp:lastModifiedBy>
  <cp:revision>332</cp:revision>
  <cp:lastPrinted>2017-10-20T16:11:39Z</cp:lastPrinted>
  <dcterms:created xsi:type="dcterms:W3CDTF">2013-10-19T16:33:22Z</dcterms:created>
  <dcterms:modified xsi:type="dcterms:W3CDTF">2017-10-20T17:58:35Z</dcterms:modified>
</cp:coreProperties>
</file>