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68" autoAdjust="0"/>
    <p:restoredTop sz="50000" autoAdjust="0"/>
  </p:normalViewPr>
  <p:slideViewPr>
    <p:cSldViewPr snapToGrid="0" snapToObjects="1">
      <p:cViewPr>
        <p:scale>
          <a:sx n="33" d="100"/>
          <a:sy n="33" d="100"/>
        </p:scale>
        <p:origin x="-160" y="144"/>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Q%20Group:Q%20Group%20Colonization.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rebekahbetar:Documents:Fabich:Growth%20Curves%20Rocking%20and%20Rolling:Mixture%20of%20Sugars%20(and%20gluc%20seed-lactos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R%20Group:R%20Group%20Coloniz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R%20Group:R%20Group%20Colonizat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yanmontalvo:Documents:Liberty:Research:Spring%202014:Colonizations:Q%20Group:Q%20Group%20Colonizatio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(A) Colonization</a:t>
            </a:r>
            <a:r>
              <a:rPr lang="en-US" baseline="0" dirty="0" smtClean="0"/>
              <a:t> of </a:t>
            </a:r>
            <a:r>
              <a:rPr lang="en-US" dirty="0" smtClean="0"/>
              <a:t>MG1655∆qseC</a:t>
            </a:r>
            <a:r>
              <a:rPr lang="en-US" baseline="0" dirty="0" smtClean="0"/>
              <a:t> 10</a:t>
            </a:r>
            <a:r>
              <a:rPr lang="en-US" baseline="30000" dirty="0" smtClean="0"/>
              <a:t>5 </a:t>
            </a:r>
            <a:r>
              <a:rPr lang="en-US" baseline="0" dirty="0" smtClean="0"/>
              <a:t>CFU Vs. </a:t>
            </a:r>
            <a:r>
              <a:rPr lang="en-US" dirty="0" smtClean="0"/>
              <a:t>MG1655</a:t>
            </a:r>
            <a:r>
              <a:rPr lang="en-US" baseline="0" dirty="0" smtClean="0"/>
              <a:t> </a:t>
            </a:r>
            <a:r>
              <a:rPr lang="en-US" dirty="0" smtClean="0"/>
              <a:t>WT </a:t>
            </a:r>
            <a:r>
              <a:rPr lang="en-US" sz="1800" b="1" i="0" u="none" strike="noStrike" baseline="0" dirty="0" smtClean="0">
                <a:effectLst/>
              </a:rPr>
              <a:t>10</a:t>
            </a:r>
            <a:r>
              <a:rPr lang="en-US" sz="1800" b="1" i="0" u="none" strike="noStrike" baseline="30000" dirty="0" smtClean="0">
                <a:effectLst/>
              </a:rPr>
              <a:t>5 </a:t>
            </a:r>
            <a:r>
              <a:rPr lang="en-US" sz="1800" b="1" i="0" u="none" strike="noStrike" baseline="0" dirty="0" smtClean="0">
                <a:effectLst/>
              </a:rPr>
              <a:t>CFU </a:t>
            </a:r>
            <a:endParaRPr lang="en-US" dirty="0"/>
          </a:p>
        </c:rich>
      </c:tx>
      <c:layout/>
      <c:overlay val="0"/>
    </c:title>
    <c:autoTitleDeleted val="0"/>
    <c:plotArea>
      <c:layout/>
      <c:lineChart>
        <c:grouping val="standard"/>
        <c:varyColors val="0"/>
        <c:ser>
          <c:idx val="2"/>
          <c:order val="2"/>
          <c:tx>
            <c:strRef>
              <c:f>Graph!$C$47</c:f>
              <c:strCache>
                <c:ptCount val="1"/>
              </c:strCache>
            </c:strRef>
          </c:tx>
          <c:cat>
            <c:numRef>
              <c:f>Graph!$B$48:$B$51</c:f>
              <c:numCache>
                <c:formatCode>General</c:formatCode>
                <c:ptCount val="4"/>
              </c:numCache>
            </c:numRef>
          </c:cat>
          <c:val>
            <c:numRef>
              <c:f>Graph!$C$48:$C$51</c:f>
              <c:numCache>
                <c:formatCode>General</c:formatCode>
                <c:ptCount val="4"/>
              </c:numCache>
            </c:numRef>
          </c:val>
          <c:smooth val="0"/>
        </c:ser>
        <c:ser>
          <c:idx val="3"/>
          <c:order val="3"/>
          <c:tx>
            <c:strRef>
              <c:f>Graph!$D$47</c:f>
              <c:strCache>
                <c:ptCount val="1"/>
              </c:strCache>
            </c:strRef>
          </c:tx>
          <c:cat>
            <c:numRef>
              <c:f>Graph!$B$48:$B$51</c:f>
              <c:numCache>
                <c:formatCode>General</c:formatCode>
                <c:ptCount val="4"/>
              </c:numCache>
            </c:numRef>
          </c:cat>
          <c:val>
            <c:numRef>
              <c:f>Graph!$D$48:$D$51</c:f>
              <c:numCache>
                <c:formatCode>General</c:formatCode>
                <c:ptCount val="4"/>
              </c:numCache>
            </c:numRef>
          </c:val>
          <c:smooth val="0"/>
        </c:ser>
        <c:ser>
          <c:idx val="0"/>
          <c:order val="0"/>
          <c:tx>
            <c:strRef>
              <c:f>Graph!$B$7</c:f>
              <c:strCache>
                <c:ptCount val="1"/>
                <c:pt idx="0">
                  <c:v>WT Avg</c:v>
                </c:pt>
              </c:strCache>
            </c:strRef>
          </c:tx>
          <c:spPr>
            <a:ln>
              <a:solidFill>
                <a:srgbClr val="1270FC"/>
              </a:solidFill>
            </a:ln>
          </c:spPr>
          <c:marker>
            <c:spPr>
              <a:solidFill>
                <a:srgbClr val="1270FC"/>
              </a:solidFill>
              <a:ln>
                <a:solidFill>
                  <a:srgbClr val="1270FC"/>
                </a:solidFill>
              </a:ln>
            </c:spPr>
          </c:marker>
          <c:errBars>
            <c:errDir val="y"/>
            <c:errBarType val="both"/>
            <c:errValType val="cust"/>
            <c:noEndCap val="0"/>
            <c:plus>
              <c:numRef>
                <c:f>Graph!$C$11:$K$11</c:f>
                <c:numCache>
                  <c:formatCode>General</c:formatCode>
                  <c:ptCount val="9"/>
                  <c:pt idx="0">
                    <c:v>0.439709311806845</c:v>
                  </c:pt>
                  <c:pt idx="1">
                    <c:v>0.299755580067955</c:v>
                  </c:pt>
                  <c:pt idx="2">
                    <c:v>0.847465688870878</c:v>
                  </c:pt>
                  <c:pt idx="3">
                    <c:v>0.563563472941205</c:v>
                  </c:pt>
                  <c:pt idx="4">
                    <c:v>0.217579562755324</c:v>
                  </c:pt>
                  <c:pt idx="5">
                    <c:v>0.39106854304372</c:v>
                  </c:pt>
                  <c:pt idx="6">
                    <c:v>0.450599774671878</c:v>
                  </c:pt>
                  <c:pt idx="7">
                    <c:v>0.570441597898432</c:v>
                  </c:pt>
                  <c:pt idx="8">
                    <c:v>0.727606187321505</c:v>
                  </c:pt>
                </c:numCache>
              </c:numRef>
            </c:plus>
            <c:minus>
              <c:numRef>
                <c:f>Graph!$C$11:$K$11</c:f>
                <c:numCache>
                  <c:formatCode>General</c:formatCode>
                  <c:ptCount val="9"/>
                  <c:pt idx="0">
                    <c:v>0.439709311806845</c:v>
                  </c:pt>
                  <c:pt idx="1">
                    <c:v>0.299755580067955</c:v>
                  </c:pt>
                  <c:pt idx="2">
                    <c:v>0.847465688870878</c:v>
                  </c:pt>
                  <c:pt idx="3">
                    <c:v>0.563563472941205</c:v>
                  </c:pt>
                  <c:pt idx="4">
                    <c:v>0.217579562755324</c:v>
                  </c:pt>
                  <c:pt idx="5">
                    <c:v>0.39106854304372</c:v>
                  </c:pt>
                  <c:pt idx="6">
                    <c:v>0.450599774671878</c:v>
                  </c:pt>
                  <c:pt idx="7">
                    <c:v>0.570441597898432</c:v>
                  </c:pt>
                  <c:pt idx="8">
                    <c:v>0.727606187321505</c:v>
                  </c:pt>
                </c:numCache>
              </c:numRef>
            </c:minus>
          </c:errBars>
          <c:cat>
            <c:strRef>
              <c:f>Graph!$C$6:$K$6</c:f>
              <c:strCache>
                <c:ptCount val="9"/>
                <c:pt idx="0">
                  <c:v>5Hr</c:v>
                </c:pt>
                <c:pt idx="1">
                  <c:v>D1</c:v>
                </c:pt>
                <c:pt idx="2">
                  <c:v>D3</c:v>
                </c:pt>
                <c:pt idx="3">
                  <c:v>D5</c:v>
                </c:pt>
                <c:pt idx="4">
                  <c:v>D7</c:v>
                </c:pt>
                <c:pt idx="5">
                  <c:v>D9</c:v>
                </c:pt>
                <c:pt idx="6">
                  <c:v>D11</c:v>
                </c:pt>
                <c:pt idx="7">
                  <c:v>D13</c:v>
                </c:pt>
                <c:pt idx="8">
                  <c:v>D15</c:v>
                </c:pt>
              </c:strCache>
            </c:strRef>
          </c:cat>
          <c:val>
            <c:numRef>
              <c:f>Graph!$C$7:$I$7</c:f>
              <c:numCache>
                <c:formatCode>General</c:formatCode>
                <c:ptCount val="7"/>
                <c:pt idx="0">
                  <c:v>5.719125785008142</c:v>
                </c:pt>
                <c:pt idx="1">
                  <c:v>6.94924601410667</c:v>
                </c:pt>
                <c:pt idx="2">
                  <c:v>6.127845152191385</c:v>
                </c:pt>
                <c:pt idx="3">
                  <c:v>5.385108472746384</c:v>
                </c:pt>
                <c:pt idx="4">
                  <c:v>4.795151850205859</c:v>
                </c:pt>
                <c:pt idx="5">
                  <c:v>4.187692287505523</c:v>
                </c:pt>
                <c:pt idx="6">
                  <c:v>4.153409501625275</c:v>
                </c:pt>
              </c:numCache>
            </c:numRef>
          </c:val>
          <c:smooth val="0"/>
        </c:ser>
        <c:ser>
          <c:idx val="1"/>
          <c:order val="1"/>
          <c:tx>
            <c:strRef>
              <c:f>Graph!$B$13</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Graph!$C$17:$K$17</c:f>
                <c:numCache>
                  <c:formatCode>General</c:formatCode>
                  <c:ptCount val="9"/>
                  <c:pt idx="0">
                    <c:v>0.559661570602407</c:v>
                  </c:pt>
                  <c:pt idx="1">
                    <c:v>0.100930027622689</c:v>
                  </c:pt>
                  <c:pt idx="2">
                    <c:v>0.186146511041998</c:v>
                  </c:pt>
                  <c:pt idx="3">
                    <c:v>0.442381886466653</c:v>
                  </c:pt>
                  <c:pt idx="4">
                    <c:v>0.149989068069108</c:v>
                  </c:pt>
                  <c:pt idx="5">
                    <c:v>0.221755842744722</c:v>
                  </c:pt>
                  <c:pt idx="6">
                    <c:v>0.0395359699731165</c:v>
                  </c:pt>
                  <c:pt idx="7">
                    <c:v>0.216363285675047</c:v>
                  </c:pt>
                  <c:pt idx="8">
                    <c:v>0.0474282507931455</c:v>
                  </c:pt>
                </c:numCache>
              </c:numRef>
            </c:plus>
            <c:minus>
              <c:numRef>
                <c:f>Graph!$C$17:$K$17</c:f>
                <c:numCache>
                  <c:formatCode>General</c:formatCode>
                  <c:ptCount val="9"/>
                  <c:pt idx="0">
                    <c:v>0.559661570602407</c:v>
                  </c:pt>
                  <c:pt idx="1">
                    <c:v>0.100930027622689</c:v>
                  </c:pt>
                  <c:pt idx="2">
                    <c:v>0.186146511041998</c:v>
                  </c:pt>
                  <c:pt idx="3">
                    <c:v>0.442381886466653</c:v>
                  </c:pt>
                  <c:pt idx="4">
                    <c:v>0.149989068069108</c:v>
                  </c:pt>
                  <c:pt idx="5">
                    <c:v>0.221755842744722</c:v>
                  </c:pt>
                  <c:pt idx="6">
                    <c:v>0.0395359699731165</c:v>
                  </c:pt>
                  <c:pt idx="7">
                    <c:v>0.216363285675047</c:v>
                  </c:pt>
                  <c:pt idx="8">
                    <c:v>0.0474282507931455</c:v>
                  </c:pt>
                </c:numCache>
              </c:numRef>
            </c:minus>
          </c:errBars>
          <c:cat>
            <c:strRef>
              <c:f>Graph!$C$6:$K$6</c:f>
              <c:strCache>
                <c:ptCount val="9"/>
                <c:pt idx="0">
                  <c:v>5Hr</c:v>
                </c:pt>
                <c:pt idx="1">
                  <c:v>D1</c:v>
                </c:pt>
                <c:pt idx="2">
                  <c:v>D3</c:v>
                </c:pt>
                <c:pt idx="3">
                  <c:v>D5</c:v>
                </c:pt>
                <c:pt idx="4">
                  <c:v>D7</c:v>
                </c:pt>
                <c:pt idx="5">
                  <c:v>D9</c:v>
                </c:pt>
                <c:pt idx="6">
                  <c:v>D11</c:v>
                </c:pt>
                <c:pt idx="7">
                  <c:v>D13</c:v>
                </c:pt>
                <c:pt idx="8">
                  <c:v>D15</c:v>
                </c:pt>
              </c:strCache>
            </c:strRef>
          </c:cat>
          <c:val>
            <c:numRef>
              <c:f>Graph!$C$13:$I$13</c:f>
              <c:numCache>
                <c:formatCode>General</c:formatCode>
                <c:ptCount val="7"/>
                <c:pt idx="0">
                  <c:v>5.679881666673586</c:v>
                </c:pt>
                <c:pt idx="1">
                  <c:v>7.190148545114127</c:v>
                </c:pt>
                <c:pt idx="2">
                  <c:v>7.005445643634974</c:v>
                </c:pt>
                <c:pt idx="3">
                  <c:v>6.857610306896915</c:v>
                </c:pt>
                <c:pt idx="4">
                  <c:v>6.955106815266607</c:v>
                </c:pt>
                <c:pt idx="5">
                  <c:v>6.546811375191723</c:v>
                </c:pt>
                <c:pt idx="6">
                  <c:v>6.404271453419276</c:v>
                </c:pt>
              </c:numCache>
            </c:numRef>
          </c:val>
          <c:smooth val="0"/>
        </c:ser>
        <c:dLbls>
          <c:showLegendKey val="0"/>
          <c:showVal val="0"/>
          <c:showCatName val="0"/>
          <c:showSerName val="0"/>
          <c:showPercent val="0"/>
          <c:showBubbleSize val="0"/>
        </c:dLbls>
        <c:marker val="1"/>
        <c:smooth val="0"/>
        <c:axId val="2087559344"/>
        <c:axId val="2086697360"/>
      </c:lineChart>
      <c:catAx>
        <c:axId val="2087559344"/>
        <c:scaling>
          <c:orientation val="minMax"/>
        </c:scaling>
        <c:delete val="0"/>
        <c:axPos val="b"/>
        <c:title>
          <c:tx>
            <c:rich>
              <a:bodyPr/>
              <a:lstStyle/>
              <a:p>
                <a:pPr>
                  <a:defRPr/>
                </a:pPr>
                <a:r>
                  <a:rPr lang="en-US"/>
                  <a:t>Days</a:t>
                </a:r>
              </a:p>
            </c:rich>
          </c:tx>
          <c:layout/>
          <c:overlay val="0"/>
        </c:title>
        <c:numFmt formatCode="General" sourceLinked="1"/>
        <c:majorTickMark val="out"/>
        <c:minorTickMark val="none"/>
        <c:tickLblPos val="nextTo"/>
        <c:crossAx val="2086697360"/>
        <c:crosses val="autoZero"/>
        <c:auto val="1"/>
        <c:lblAlgn val="ctr"/>
        <c:lblOffset val="100"/>
        <c:noMultiLvlLbl val="0"/>
      </c:catAx>
      <c:valAx>
        <c:axId val="2086697360"/>
        <c:scaling>
          <c:orientation val="minMax"/>
        </c:scaling>
        <c:delete val="0"/>
        <c:axPos val="l"/>
        <c:title>
          <c:tx>
            <c:rich>
              <a:bodyPr rot="-5400000" vert="horz"/>
              <a:lstStyle/>
              <a:p>
                <a:pPr>
                  <a:defRPr/>
                </a:pPr>
                <a:r>
                  <a:rPr lang="en-US"/>
                  <a:t>Log CFU/G Feces</a:t>
                </a:r>
              </a:p>
            </c:rich>
          </c:tx>
          <c:layout/>
          <c:overlay val="0"/>
        </c:title>
        <c:numFmt formatCode="General" sourceLinked="1"/>
        <c:majorTickMark val="out"/>
        <c:minorTickMark val="none"/>
        <c:tickLblPos val="nextTo"/>
        <c:crossAx val="2087559344"/>
        <c:crosses val="autoZero"/>
        <c:crossBetween val="between"/>
      </c:valAx>
    </c:plotArea>
    <c:legend>
      <c:legendPos val="r"/>
      <c:legendEntry>
        <c:idx val="0"/>
        <c:delete val="1"/>
      </c:legendEntry>
      <c:legendEntry>
        <c:idx val="1"/>
        <c:delete val="1"/>
      </c:legendEntry>
      <c:layout>
        <c:manualLayout>
          <c:xMode val="edge"/>
          <c:yMode val="edge"/>
          <c:x val="0.803845733116138"/>
          <c:y val="0.536122588636816"/>
          <c:w val="0.167304016632842"/>
          <c:h val="0.22093414065816"/>
        </c:manualLayout>
      </c:layout>
      <c:overlay val="1"/>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1400" dirty="0" smtClean="0"/>
              <a:t>MG1655 µ on 0.2% Sugar Mixture</a:t>
            </a:r>
            <a:endParaRPr lang="en-US" sz="1400" dirty="0"/>
          </a:p>
        </c:rich>
      </c:tx>
      <c:layout>
        <c:manualLayout>
          <c:xMode val="edge"/>
          <c:yMode val="edge"/>
          <c:x val="0.196815482316685"/>
          <c:y val="0.00453441632823076"/>
        </c:manualLayout>
      </c:layout>
      <c:overlay val="0"/>
    </c:title>
    <c:autoTitleDeleted val="0"/>
    <c:plotArea>
      <c:layout/>
      <c:barChart>
        <c:barDir val="col"/>
        <c:grouping val="clustered"/>
        <c:varyColors val="0"/>
        <c:ser>
          <c:idx val="0"/>
          <c:order val="0"/>
          <c:spPr>
            <a:solidFill>
              <a:srgbClr val="65CE1E"/>
            </a:solidFill>
            <a:ln>
              <a:solidFill>
                <a:srgbClr val="65CE1E"/>
              </a:solidFill>
            </a:ln>
          </c:spPr>
          <c:invertIfNegative val="0"/>
          <c:dPt>
            <c:idx val="0"/>
            <c:invertIfNegative val="0"/>
            <c:bubble3D val="0"/>
            <c:spPr>
              <a:solidFill>
                <a:srgbClr val="00B4FF"/>
              </a:solidFill>
              <a:ln>
                <a:solidFill>
                  <a:srgbClr val="00B4FF"/>
                </a:solidFill>
              </a:ln>
            </c:spPr>
          </c:dPt>
          <c:errBars>
            <c:errBarType val="both"/>
            <c:errValType val="cust"/>
            <c:noEndCap val="0"/>
            <c:plus>
              <c:numRef>
                <c:f>(Sheet1!$R$37,Sheet1!$S$37)</c:f>
                <c:numCache>
                  <c:formatCode>General</c:formatCode>
                  <c:ptCount val="2"/>
                  <c:pt idx="0">
                    <c:v>0.0126497291378002</c:v>
                  </c:pt>
                  <c:pt idx="1">
                    <c:v>0.00622368674794239</c:v>
                  </c:pt>
                </c:numCache>
              </c:numRef>
            </c:plus>
            <c:minus>
              <c:numRef>
                <c:f>(Sheet1!$R$37,Sheet1!$S$37)</c:f>
                <c:numCache>
                  <c:formatCode>General</c:formatCode>
                  <c:ptCount val="2"/>
                  <c:pt idx="0">
                    <c:v>0.0126497291378002</c:v>
                  </c:pt>
                  <c:pt idx="1">
                    <c:v>0.00622368674794239</c:v>
                  </c:pt>
                </c:numCache>
              </c:numRef>
            </c:minus>
          </c:errBars>
          <c:cat>
            <c:strRef>
              <c:f>Sheet1!$R$38:$S$38</c:f>
              <c:strCache>
                <c:ptCount val="2"/>
                <c:pt idx="0">
                  <c:v>MG1655 wt</c:v>
                </c:pt>
                <c:pt idx="1">
                  <c:v>MG1655∆qseC</c:v>
                </c:pt>
              </c:strCache>
            </c:strRef>
          </c:cat>
          <c:val>
            <c:numRef>
              <c:f>Sheet1!$R$39:$S$39</c:f>
              <c:numCache>
                <c:formatCode>General</c:formatCode>
                <c:ptCount val="2"/>
                <c:pt idx="0">
                  <c:v>0.526295</c:v>
                </c:pt>
                <c:pt idx="1">
                  <c:v>0.689175</c:v>
                </c:pt>
              </c:numCache>
            </c:numRef>
          </c:val>
        </c:ser>
        <c:dLbls>
          <c:showLegendKey val="0"/>
          <c:showVal val="0"/>
          <c:showCatName val="0"/>
          <c:showSerName val="0"/>
          <c:showPercent val="0"/>
          <c:showBubbleSize val="0"/>
        </c:dLbls>
        <c:gapWidth val="150"/>
        <c:axId val="2098411424"/>
        <c:axId val="2098557424"/>
      </c:barChart>
      <c:catAx>
        <c:axId val="2098411424"/>
        <c:scaling>
          <c:orientation val="minMax"/>
        </c:scaling>
        <c:delete val="1"/>
        <c:axPos val="b"/>
        <c:numFmt formatCode="General" sourceLinked="0"/>
        <c:majorTickMark val="out"/>
        <c:minorTickMark val="none"/>
        <c:tickLblPos val="nextTo"/>
        <c:crossAx val="2098557424"/>
        <c:crosses val="autoZero"/>
        <c:auto val="1"/>
        <c:lblAlgn val="ctr"/>
        <c:lblOffset val="100"/>
        <c:noMultiLvlLbl val="0"/>
      </c:catAx>
      <c:valAx>
        <c:axId val="2098557424"/>
        <c:scaling>
          <c:orientation val="minMax"/>
        </c:scaling>
        <c:delete val="0"/>
        <c:axPos val="l"/>
        <c:majorGridlines/>
        <c:numFmt formatCode="General" sourceLinked="1"/>
        <c:majorTickMark val="out"/>
        <c:minorTickMark val="none"/>
        <c:tickLblPos val="nextTo"/>
        <c:crossAx val="2098411424"/>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 Lactose</a:t>
            </a:r>
            <a:endParaRPr lang="en-US" baseline="0" dirty="0"/>
          </a:p>
        </c:rich>
      </c:tx>
      <c:layout/>
      <c:overlay val="0"/>
    </c:title>
    <c:autoTitleDeleted val="0"/>
    <c:plotArea>
      <c:layout/>
      <c:barChart>
        <c:barDir val="col"/>
        <c:grouping val="clustered"/>
        <c:varyColors val="0"/>
        <c:ser>
          <c:idx val="0"/>
          <c:order val="0"/>
          <c:spPr>
            <a:solidFill>
              <a:srgbClr val="00B4FF"/>
            </a:solidFill>
          </c:spPr>
          <c:invertIfNegative val="0"/>
          <c:dPt>
            <c:idx val="1"/>
            <c:invertIfNegative val="0"/>
            <c:bubble3D val="0"/>
            <c:spPr>
              <a:solidFill>
                <a:srgbClr val="65CE1E"/>
              </a:solidFill>
              <a:ln>
                <a:solidFill>
                  <a:srgbClr val="65CE1E"/>
                </a:solidFill>
              </a:ln>
            </c:spPr>
          </c:dPt>
          <c:errBars>
            <c:errBarType val="both"/>
            <c:errValType val="cust"/>
            <c:noEndCap val="0"/>
            <c:plus>
              <c:numRef>
                <c:f>('Growth Curves- Gluc-Lac-Mal'!$AG$42,'Growth Curves- Gluc-Lac-Mal'!$AH$42)</c:f>
                <c:numCache>
                  <c:formatCode>General</c:formatCode>
                  <c:ptCount val="2"/>
                  <c:pt idx="0">
                    <c:v>0.0462123169308346</c:v>
                  </c:pt>
                  <c:pt idx="1">
                    <c:v>0.0118198318051357</c:v>
                  </c:pt>
                </c:numCache>
              </c:numRef>
            </c:plus>
            <c:minus>
              <c:numRef>
                <c:f>('Growth Curves- Gluc-Lac-Mal'!$AG$42,'Growth Curves- Gluc-Lac-Mal'!$AH$42)</c:f>
                <c:numCache>
                  <c:formatCode>General</c:formatCode>
                  <c:ptCount val="2"/>
                  <c:pt idx="0">
                    <c:v>0.0462123169308346</c:v>
                  </c:pt>
                  <c:pt idx="1">
                    <c:v>0.0118198318051357</c:v>
                  </c:pt>
                </c:numCache>
              </c:numRef>
            </c:minus>
          </c:errBars>
          <c:val>
            <c:numRef>
              <c:f>('Growth Curves- Gluc-Lac-Mal'!$AG$44,'Growth Curves- Gluc-Lac-Mal'!$AH$44)</c:f>
              <c:numCache>
                <c:formatCode>General</c:formatCode>
                <c:ptCount val="2"/>
                <c:pt idx="0">
                  <c:v>0.571379</c:v>
                </c:pt>
                <c:pt idx="1">
                  <c:v>0.69715833</c:v>
                </c:pt>
              </c:numCache>
            </c:numRef>
          </c:val>
        </c:ser>
        <c:dLbls>
          <c:showLegendKey val="0"/>
          <c:showVal val="0"/>
          <c:showCatName val="0"/>
          <c:showSerName val="0"/>
          <c:showPercent val="0"/>
          <c:showBubbleSize val="0"/>
        </c:dLbls>
        <c:gapWidth val="150"/>
        <c:axId val="2102178064"/>
        <c:axId val="2102151680"/>
      </c:barChart>
      <c:catAx>
        <c:axId val="2102178064"/>
        <c:scaling>
          <c:orientation val="minMax"/>
        </c:scaling>
        <c:delete val="1"/>
        <c:axPos val="b"/>
        <c:title>
          <c:tx>
            <c:rich>
              <a:bodyPr/>
              <a:lstStyle/>
              <a:p>
                <a:pPr>
                  <a:defRPr/>
                </a:pPr>
                <a:r>
                  <a:rPr lang="en-US" dirty="0" smtClean="0"/>
                  <a:t>MG1655</a:t>
                </a:r>
                <a:r>
                  <a:rPr lang="en-US" baseline="0" dirty="0" smtClean="0"/>
                  <a:t>                                 MG1655∆</a:t>
                </a:r>
                <a:r>
                  <a:rPr lang="en-US" i="1" baseline="0" dirty="0" smtClean="0"/>
                  <a:t>qseC</a:t>
                </a:r>
                <a:endParaRPr lang="en-US" i="1" dirty="0"/>
              </a:p>
            </c:rich>
          </c:tx>
          <c:layout>
            <c:manualLayout>
              <c:xMode val="edge"/>
              <c:yMode val="edge"/>
              <c:x val="0.224625296675051"/>
              <c:y val="0.889776959853365"/>
            </c:manualLayout>
          </c:layout>
          <c:overlay val="0"/>
        </c:title>
        <c:majorTickMark val="out"/>
        <c:minorTickMark val="none"/>
        <c:tickLblPos val="nextTo"/>
        <c:crossAx val="2102151680"/>
        <c:crosses val="autoZero"/>
        <c:auto val="0"/>
        <c:lblAlgn val="ctr"/>
        <c:lblOffset val="100"/>
        <c:noMultiLvlLbl val="0"/>
      </c:catAx>
      <c:valAx>
        <c:axId val="2102151680"/>
        <c:scaling>
          <c:orientation val="minMax"/>
        </c:scaling>
        <c:delete val="0"/>
        <c:axPos val="l"/>
        <c:majorGridlines/>
        <c:numFmt formatCode="General" sourceLinked="1"/>
        <c:majorTickMark val="out"/>
        <c:minorTickMark val="none"/>
        <c:tickLblPos val="nextTo"/>
        <c:crossAx val="210217806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smtClean="0"/>
              <a:t>(B) Colonization of MG1655∆qseC </a:t>
            </a:r>
            <a:r>
              <a:rPr lang="en-US" sz="1800" b="1" i="0" u="none" strike="noStrike" baseline="0" dirty="0" smtClean="0">
                <a:effectLst/>
              </a:rPr>
              <a:t>10</a:t>
            </a:r>
            <a:r>
              <a:rPr lang="en-US" sz="1800" b="1" i="0" u="none" strike="noStrike" baseline="30000" dirty="0" smtClean="0">
                <a:effectLst/>
              </a:rPr>
              <a:t>5 </a:t>
            </a:r>
            <a:r>
              <a:rPr lang="en-US" sz="1800" b="1" i="0" u="none" strike="noStrike" baseline="0" dirty="0" smtClean="0">
                <a:effectLst/>
              </a:rPr>
              <a:t>CFU Vs. </a:t>
            </a:r>
            <a:r>
              <a:rPr lang="en-US" dirty="0" smtClean="0"/>
              <a:t>MG1655</a:t>
            </a:r>
            <a:r>
              <a:rPr lang="en-US" baseline="0" dirty="0" smtClean="0"/>
              <a:t> </a:t>
            </a:r>
            <a:r>
              <a:rPr lang="en-US" dirty="0" smtClean="0"/>
              <a:t>WT </a:t>
            </a:r>
            <a:r>
              <a:rPr lang="en-US" sz="1800" b="1" i="0" u="none" strike="noStrike" baseline="0" dirty="0" smtClean="0">
                <a:effectLst/>
              </a:rPr>
              <a:t>10</a:t>
            </a:r>
            <a:r>
              <a:rPr lang="en-US" sz="1800" b="1" i="0" u="none" strike="noStrike" baseline="30000" dirty="0" smtClean="0">
                <a:effectLst/>
              </a:rPr>
              <a:t>8 </a:t>
            </a:r>
            <a:r>
              <a:rPr lang="en-US" sz="1800" b="1" i="0" u="none" strike="noStrike" baseline="0" dirty="0" smtClean="0">
                <a:effectLst/>
              </a:rPr>
              <a:t>CFU </a:t>
            </a:r>
            <a:endParaRPr lang="en-US" dirty="0"/>
          </a:p>
        </c:rich>
      </c:tx>
      <c:layout/>
      <c:overlay val="0"/>
    </c:title>
    <c:autoTitleDeleted val="0"/>
    <c:plotArea>
      <c:layout/>
      <c:lineChart>
        <c:grouping val="standard"/>
        <c:varyColors val="0"/>
        <c:ser>
          <c:idx val="0"/>
          <c:order val="0"/>
          <c:tx>
            <c:strRef>
              <c:f>Graph!$B$7</c:f>
              <c:strCache>
                <c:ptCount val="1"/>
                <c:pt idx="0">
                  <c:v>WT Avg</c:v>
                </c:pt>
              </c:strCache>
            </c:strRef>
          </c:tx>
          <c:spPr>
            <a:ln>
              <a:solidFill>
                <a:srgbClr val="1270FC"/>
              </a:solidFill>
            </a:ln>
          </c:spPr>
          <c:marker>
            <c:spPr>
              <a:solidFill>
                <a:srgbClr val="1270FC"/>
              </a:solidFill>
              <a:ln>
                <a:solidFill>
                  <a:srgbClr val="1270FC"/>
                </a:solidFill>
              </a:ln>
            </c:spPr>
          </c:marker>
          <c:errBars>
            <c:errDir val="y"/>
            <c:errBarType val="both"/>
            <c:errValType val="cust"/>
            <c:noEndCap val="0"/>
            <c:plus>
              <c:numRef>
                <c:f>Graph!$C$11:$K$11</c:f>
                <c:numCache>
                  <c:formatCode>General</c:formatCode>
                  <c:ptCount val="9"/>
                  <c:pt idx="0">
                    <c:v>0.0</c:v>
                  </c:pt>
                  <c:pt idx="1">
                    <c:v>0.45944403232531</c:v>
                  </c:pt>
                  <c:pt idx="2">
                    <c:v>0.334829308120918</c:v>
                  </c:pt>
                  <c:pt idx="3">
                    <c:v>0.901783663537989</c:v>
                  </c:pt>
                  <c:pt idx="4">
                    <c:v>0.654129292509781</c:v>
                  </c:pt>
                  <c:pt idx="5">
                    <c:v>0.17452365918974</c:v>
                  </c:pt>
                  <c:pt idx="6">
                    <c:v>0.789375113674431</c:v>
                  </c:pt>
                  <c:pt idx="7">
                    <c:v>0.0</c:v>
                  </c:pt>
                  <c:pt idx="8">
                    <c:v>0.0</c:v>
                  </c:pt>
                </c:numCache>
              </c:numRef>
            </c:plus>
            <c:minus>
              <c:numRef>
                <c:f>Graph!$C$11:$K$11</c:f>
                <c:numCache>
                  <c:formatCode>General</c:formatCode>
                  <c:ptCount val="9"/>
                  <c:pt idx="0">
                    <c:v>0.0</c:v>
                  </c:pt>
                  <c:pt idx="1">
                    <c:v>0.45944403232531</c:v>
                  </c:pt>
                  <c:pt idx="2">
                    <c:v>0.334829308120918</c:v>
                  </c:pt>
                  <c:pt idx="3">
                    <c:v>0.901783663537989</c:v>
                  </c:pt>
                  <c:pt idx="4">
                    <c:v>0.654129292509781</c:v>
                  </c:pt>
                  <c:pt idx="5">
                    <c:v>0.17452365918974</c:v>
                  </c:pt>
                  <c:pt idx="6">
                    <c:v>0.789375113674431</c:v>
                  </c:pt>
                  <c:pt idx="7">
                    <c:v>0.0</c:v>
                  </c:pt>
                  <c:pt idx="8">
                    <c:v>0.0</c:v>
                  </c:pt>
                </c:numCache>
              </c:numRef>
            </c:minus>
          </c:errBars>
          <c:cat>
            <c:strRef>
              <c:f>Graph!$C$6:$K$6</c:f>
              <c:strCache>
                <c:ptCount val="9"/>
                <c:pt idx="0">
                  <c:v>5Hr</c:v>
                </c:pt>
                <c:pt idx="1">
                  <c:v>D1</c:v>
                </c:pt>
                <c:pt idx="2">
                  <c:v>D3</c:v>
                </c:pt>
                <c:pt idx="3">
                  <c:v>D5</c:v>
                </c:pt>
                <c:pt idx="4">
                  <c:v>D7</c:v>
                </c:pt>
                <c:pt idx="5">
                  <c:v>D9</c:v>
                </c:pt>
                <c:pt idx="6">
                  <c:v>D11</c:v>
                </c:pt>
                <c:pt idx="7">
                  <c:v>D13</c:v>
                </c:pt>
                <c:pt idx="8">
                  <c:v>D15</c:v>
                </c:pt>
              </c:strCache>
            </c:strRef>
          </c:cat>
          <c:val>
            <c:numRef>
              <c:f>Graph!$C$7:$I$7</c:f>
              <c:numCache>
                <c:formatCode>General</c:formatCode>
                <c:ptCount val="7"/>
                <c:pt idx="0">
                  <c:v>8.397940008672037</c:v>
                </c:pt>
                <c:pt idx="1">
                  <c:v>6.715376011892746</c:v>
                </c:pt>
                <c:pt idx="2">
                  <c:v>7.631087428629331</c:v>
                </c:pt>
                <c:pt idx="3">
                  <c:v>6.909856575433989</c:v>
                </c:pt>
                <c:pt idx="4">
                  <c:v>5.828337071526175</c:v>
                </c:pt>
                <c:pt idx="5">
                  <c:v>5.279616363579084</c:v>
                </c:pt>
                <c:pt idx="6">
                  <c:v>5.599089180276905</c:v>
                </c:pt>
              </c:numCache>
            </c:numRef>
          </c:val>
          <c:smooth val="0"/>
        </c:ser>
        <c:ser>
          <c:idx val="1"/>
          <c:order val="1"/>
          <c:tx>
            <c:strRef>
              <c:f>Graph!$B$13</c:f>
              <c:strCache>
                <c:ptCount val="1"/>
                <c:pt idx="0">
                  <c:v>∆qseC Avg</c:v>
                </c:pt>
              </c:strCache>
            </c:strRef>
          </c:tx>
          <c:spPr>
            <a:ln>
              <a:solidFill>
                <a:srgbClr val="65CE1E"/>
              </a:solidFill>
            </a:ln>
          </c:spPr>
          <c:marker>
            <c:spPr>
              <a:solidFill>
                <a:srgbClr val="008080"/>
              </a:solidFill>
              <a:ln>
                <a:solidFill>
                  <a:srgbClr val="65CE1E"/>
                </a:solidFill>
              </a:ln>
            </c:spPr>
          </c:marker>
          <c:errBars>
            <c:errDir val="y"/>
            <c:errBarType val="both"/>
            <c:errValType val="cust"/>
            <c:noEndCap val="0"/>
            <c:plus>
              <c:numRef>
                <c:f>Graph!$C$17:$K$17</c:f>
                <c:numCache>
                  <c:formatCode>General</c:formatCode>
                  <c:ptCount val="9"/>
                  <c:pt idx="0">
                    <c:v>0.107673937450466</c:v>
                  </c:pt>
                  <c:pt idx="1">
                    <c:v>0.731097126709774</c:v>
                  </c:pt>
                  <c:pt idx="2">
                    <c:v>0.291253927073699</c:v>
                  </c:pt>
                  <c:pt idx="3">
                    <c:v>0.394934027042474</c:v>
                  </c:pt>
                  <c:pt idx="4">
                    <c:v>0.416545686778564</c:v>
                  </c:pt>
                  <c:pt idx="5">
                    <c:v>0.553340711293322</c:v>
                  </c:pt>
                  <c:pt idx="6">
                    <c:v>0.345900483212779</c:v>
                  </c:pt>
                  <c:pt idx="7">
                    <c:v>0.0</c:v>
                  </c:pt>
                  <c:pt idx="8">
                    <c:v>0.0</c:v>
                  </c:pt>
                </c:numCache>
              </c:numRef>
            </c:plus>
            <c:minus>
              <c:numRef>
                <c:f>Graph!$C$17:$K$17</c:f>
                <c:numCache>
                  <c:formatCode>General</c:formatCode>
                  <c:ptCount val="9"/>
                  <c:pt idx="0">
                    <c:v>0.107673937450466</c:v>
                  </c:pt>
                  <c:pt idx="1">
                    <c:v>0.731097126709774</c:v>
                  </c:pt>
                  <c:pt idx="2">
                    <c:v>0.291253927073699</c:v>
                  </c:pt>
                  <c:pt idx="3">
                    <c:v>0.394934027042474</c:v>
                  </c:pt>
                  <c:pt idx="4">
                    <c:v>0.416545686778564</c:v>
                  </c:pt>
                  <c:pt idx="5">
                    <c:v>0.553340711293322</c:v>
                  </c:pt>
                  <c:pt idx="6">
                    <c:v>0.345900483212779</c:v>
                  </c:pt>
                  <c:pt idx="7">
                    <c:v>0.0</c:v>
                  </c:pt>
                  <c:pt idx="8">
                    <c:v>0.0</c:v>
                  </c:pt>
                </c:numCache>
              </c:numRef>
            </c:minus>
          </c:errBars>
          <c:cat>
            <c:strRef>
              <c:f>Graph!$C$6:$K$6</c:f>
              <c:strCache>
                <c:ptCount val="9"/>
                <c:pt idx="0">
                  <c:v>5Hr</c:v>
                </c:pt>
                <c:pt idx="1">
                  <c:v>D1</c:v>
                </c:pt>
                <c:pt idx="2">
                  <c:v>D3</c:v>
                </c:pt>
                <c:pt idx="3">
                  <c:v>D5</c:v>
                </c:pt>
                <c:pt idx="4">
                  <c:v>D7</c:v>
                </c:pt>
                <c:pt idx="5">
                  <c:v>D9</c:v>
                </c:pt>
                <c:pt idx="6">
                  <c:v>D11</c:v>
                </c:pt>
                <c:pt idx="7">
                  <c:v>D13</c:v>
                </c:pt>
                <c:pt idx="8">
                  <c:v>D15</c:v>
                </c:pt>
              </c:strCache>
            </c:strRef>
          </c:cat>
          <c:val>
            <c:numRef>
              <c:f>Graph!$C$13:$I$13</c:f>
              <c:numCache>
                <c:formatCode>General</c:formatCode>
                <c:ptCount val="7"/>
                <c:pt idx="0">
                  <c:v>6.052712079375694</c:v>
                </c:pt>
                <c:pt idx="1">
                  <c:v>5.836384510164708</c:v>
                </c:pt>
                <c:pt idx="2">
                  <c:v>7.182630878703776</c:v>
                </c:pt>
                <c:pt idx="3">
                  <c:v>6.971548557407232</c:v>
                </c:pt>
                <c:pt idx="4">
                  <c:v>6.563546337238654</c:v>
                </c:pt>
                <c:pt idx="5">
                  <c:v>6.737750834331873</c:v>
                </c:pt>
                <c:pt idx="6">
                  <c:v>7.141627212210355</c:v>
                </c:pt>
              </c:numCache>
            </c:numRef>
          </c:val>
          <c:smooth val="0"/>
        </c:ser>
        <c:dLbls>
          <c:showLegendKey val="0"/>
          <c:showVal val="0"/>
          <c:showCatName val="0"/>
          <c:showSerName val="0"/>
          <c:showPercent val="0"/>
          <c:showBubbleSize val="0"/>
        </c:dLbls>
        <c:marker val="1"/>
        <c:smooth val="0"/>
        <c:axId val="2129119264"/>
        <c:axId val="2129124464"/>
      </c:lineChart>
      <c:catAx>
        <c:axId val="2129119264"/>
        <c:scaling>
          <c:orientation val="minMax"/>
        </c:scaling>
        <c:delete val="0"/>
        <c:axPos val="b"/>
        <c:title>
          <c:tx>
            <c:rich>
              <a:bodyPr/>
              <a:lstStyle/>
              <a:p>
                <a:pPr>
                  <a:defRPr/>
                </a:pPr>
                <a:r>
                  <a:rPr lang="en-US"/>
                  <a:t>Days</a:t>
                </a:r>
              </a:p>
            </c:rich>
          </c:tx>
          <c:layout/>
          <c:overlay val="0"/>
        </c:title>
        <c:numFmt formatCode="General" sourceLinked="0"/>
        <c:majorTickMark val="out"/>
        <c:minorTickMark val="none"/>
        <c:tickLblPos val="nextTo"/>
        <c:crossAx val="2129124464"/>
        <c:crosses val="autoZero"/>
        <c:auto val="1"/>
        <c:lblAlgn val="ctr"/>
        <c:lblOffset val="100"/>
        <c:noMultiLvlLbl val="0"/>
      </c:catAx>
      <c:valAx>
        <c:axId val="2129124464"/>
        <c:scaling>
          <c:orientation val="minMax"/>
          <c:min val="0.0"/>
        </c:scaling>
        <c:delete val="0"/>
        <c:axPos val="l"/>
        <c:title>
          <c:tx>
            <c:rich>
              <a:bodyPr rot="-5400000" vert="horz"/>
              <a:lstStyle/>
              <a:p>
                <a:pPr>
                  <a:defRPr/>
                </a:pPr>
                <a:r>
                  <a:rPr lang="en-US"/>
                  <a:t>Log CFU/G Feces</a:t>
                </a:r>
              </a:p>
            </c:rich>
          </c:tx>
          <c:layout/>
          <c:overlay val="0"/>
        </c:title>
        <c:numFmt formatCode="General" sourceLinked="1"/>
        <c:majorTickMark val="out"/>
        <c:minorTickMark val="none"/>
        <c:tickLblPos val="nextTo"/>
        <c:crossAx val="2129119264"/>
        <c:crosses val="autoZero"/>
        <c:crossBetween val="midCat"/>
      </c:valAx>
    </c:plotArea>
    <c:legend>
      <c:legendPos val="r"/>
      <c:layout>
        <c:manualLayout>
          <c:xMode val="edge"/>
          <c:yMode val="edge"/>
          <c:x val="0.826613840361483"/>
          <c:y val="0.615174997398453"/>
          <c:w val="0.161758338001913"/>
          <c:h val="0.197719220740972"/>
        </c:manualLayout>
      </c:layout>
      <c:overlay val="1"/>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Fitness Adv. ∆</a:t>
            </a:r>
            <a:r>
              <a:rPr lang="en-US" dirty="0" err="1"/>
              <a:t>qseC</a:t>
            </a:r>
            <a:r>
              <a:rPr lang="en-US" dirty="0"/>
              <a:t> Mutant </a:t>
            </a:r>
            <a:r>
              <a:rPr lang="en-US" dirty="0" smtClean="0"/>
              <a:t>B </a:t>
            </a:r>
            <a:r>
              <a:rPr lang="en-US" dirty="0"/>
              <a:t>Group</a:t>
            </a:r>
          </a:p>
        </c:rich>
      </c:tx>
      <c:layout/>
      <c:overlay val="1"/>
    </c:title>
    <c:autoTitleDeleted val="0"/>
    <c:plotArea>
      <c:layout/>
      <c:barChart>
        <c:barDir val="col"/>
        <c:grouping val="clustered"/>
        <c:varyColors val="0"/>
        <c:ser>
          <c:idx val="0"/>
          <c:order val="0"/>
          <c:tx>
            <c:v>Fitness Adv. ∆qseC Mutant</c:v>
          </c:tx>
          <c:spPr>
            <a:solidFill>
              <a:srgbClr val="65CE1E"/>
            </a:solidFill>
            <a:ln>
              <a:solidFill>
                <a:srgbClr val="65CE1E"/>
              </a:solidFill>
            </a:ln>
            <a:effectLst/>
          </c:spPr>
          <c:invertIfNegative val="0"/>
          <c:cat>
            <c:strRef>
              <c:f>'Fitness '!$C$47:$I$47</c:f>
              <c:strCache>
                <c:ptCount val="7"/>
                <c:pt idx="0">
                  <c:v>5hr</c:v>
                </c:pt>
                <c:pt idx="1">
                  <c:v>D1</c:v>
                </c:pt>
                <c:pt idx="2">
                  <c:v>D3</c:v>
                </c:pt>
                <c:pt idx="3">
                  <c:v>D5</c:v>
                </c:pt>
                <c:pt idx="4">
                  <c:v>D7</c:v>
                </c:pt>
                <c:pt idx="5">
                  <c:v>D9</c:v>
                </c:pt>
                <c:pt idx="6">
                  <c:v>D11</c:v>
                </c:pt>
              </c:strCache>
            </c:strRef>
          </c:cat>
          <c:val>
            <c:numRef>
              <c:f>'Fitness '!$C$48:$I$48</c:f>
              <c:numCache>
                <c:formatCode>General</c:formatCode>
                <c:ptCount val="7"/>
                <c:pt idx="0">
                  <c:v>0.00722782901868605</c:v>
                </c:pt>
                <c:pt idx="1">
                  <c:v>0.0136799375973878</c:v>
                </c:pt>
                <c:pt idx="2">
                  <c:v>0.014648126226006</c:v>
                </c:pt>
                <c:pt idx="3">
                  <c:v>0.0167114392097673</c:v>
                </c:pt>
                <c:pt idx="4">
                  <c:v>0.0197109790195062</c:v>
                </c:pt>
                <c:pt idx="5">
                  <c:v>0.0230511672486986</c:v>
                </c:pt>
                <c:pt idx="6">
                  <c:v>0.0250732248602012</c:v>
                </c:pt>
              </c:numCache>
            </c:numRef>
          </c:val>
        </c:ser>
        <c:dLbls>
          <c:showLegendKey val="0"/>
          <c:showVal val="0"/>
          <c:showCatName val="0"/>
          <c:showSerName val="0"/>
          <c:showPercent val="0"/>
          <c:showBubbleSize val="0"/>
        </c:dLbls>
        <c:gapWidth val="150"/>
        <c:axId val="2129163040"/>
        <c:axId val="2129165920"/>
      </c:barChart>
      <c:catAx>
        <c:axId val="2129163040"/>
        <c:scaling>
          <c:orientation val="minMax"/>
        </c:scaling>
        <c:delete val="0"/>
        <c:axPos val="b"/>
        <c:numFmt formatCode="General" sourceLinked="0"/>
        <c:majorTickMark val="out"/>
        <c:minorTickMark val="none"/>
        <c:tickLblPos val="nextTo"/>
        <c:crossAx val="2129165920"/>
        <c:crosses val="autoZero"/>
        <c:auto val="1"/>
        <c:lblAlgn val="ctr"/>
        <c:lblOffset val="100"/>
        <c:noMultiLvlLbl val="0"/>
      </c:catAx>
      <c:valAx>
        <c:axId val="2129165920"/>
        <c:scaling>
          <c:orientation val="minMax"/>
        </c:scaling>
        <c:delete val="0"/>
        <c:axPos val="l"/>
        <c:numFmt formatCode="General" sourceLinked="1"/>
        <c:majorTickMark val="out"/>
        <c:minorTickMark val="none"/>
        <c:tickLblPos val="nextTo"/>
        <c:crossAx val="2129163040"/>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Fitness Adv. ∆</a:t>
            </a:r>
            <a:r>
              <a:rPr lang="en-US" dirty="0" err="1"/>
              <a:t>qseC</a:t>
            </a:r>
            <a:r>
              <a:rPr lang="en-US" dirty="0"/>
              <a:t> Mutant </a:t>
            </a:r>
            <a:r>
              <a:rPr lang="en-US" dirty="0" smtClean="0"/>
              <a:t>A </a:t>
            </a:r>
            <a:r>
              <a:rPr lang="en-US" dirty="0"/>
              <a:t>Group</a:t>
            </a:r>
          </a:p>
        </c:rich>
      </c:tx>
      <c:layout/>
      <c:overlay val="1"/>
    </c:title>
    <c:autoTitleDeleted val="0"/>
    <c:plotArea>
      <c:layout/>
      <c:barChart>
        <c:barDir val="col"/>
        <c:grouping val="clustered"/>
        <c:varyColors val="0"/>
        <c:ser>
          <c:idx val="0"/>
          <c:order val="0"/>
          <c:spPr>
            <a:solidFill>
              <a:srgbClr val="65CE1E"/>
            </a:solidFill>
            <a:ln>
              <a:solidFill>
                <a:srgbClr val="65CE1E"/>
              </a:solidFill>
            </a:ln>
            <a:effectLst/>
          </c:spPr>
          <c:invertIfNegative val="0"/>
          <c:cat>
            <c:strRef>
              <c:f>Fitness!$C$45:$I$45</c:f>
              <c:strCache>
                <c:ptCount val="7"/>
                <c:pt idx="0">
                  <c:v>5hr</c:v>
                </c:pt>
                <c:pt idx="1">
                  <c:v>D1</c:v>
                </c:pt>
                <c:pt idx="2">
                  <c:v>D3</c:v>
                </c:pt>
                <c:pt idx="3">
                  <c:v>D5</c:v>
                </c:pt>
                <c:pt idx="4">
                  <c:v>D7</c:v>
                </c:pt>
                <c:pt idx="5">
                  <c:v>D9</c:v>
                </c:pt>
                <c:pt idx="6">
                  <c:v>D11</c:v>
                </c:pt>
              </c:strCache>
            </c:strRef>
          </c:cat>
          <c:val>
            <c:numRef>
              <c:f>Fitness!$C$46:$I$46</c:f>
              <c:numCache>
                <c:formatCode>General</c:formatCode>
                <c:ptCount val="7"/>
                <c:pt idx="0">
                  <c:v>-0.0011051428332723</c:v>
                </c:pt>
                <c:pt idx="1">
                  <c:v>0.00102792037733451</c:v>
                </c:pt>
                <c:pt idx="2">
                  <c:v>0.00548434346094213</c:v>
                </c:pt>
                <c:pt idx="3">
                  <c:v>0.00753167248696128</c:v>
                </c:pt>
                <c:pt idx="4">
                  <c:v>0.0108214333780509</c:v>
                </c:pt>
                <c:pt idx="5">
                  <c:v>0.0114801327413377</c:v>
                </c:pt>
                <c:pt idx="6">
                  <c:v>0.012163774263451</c:v>
                </c:pt>
              </c:numCache>
            </c:numRef>
          </c:val>
        </c:ser>
        <c:dLbls>
          <c:showLegendKey val="0"/>
          <c:showVal val="0"/>
          <c:showCatName val="0"/>
          <c:showSerName val="0"/>
          <c:showPercent val="0"/>
          <c:showBubbleSize val="0"/>
        </c:dLbls>
        <c:gapWidth val="150"/>
        <c:axId val="2102359952"/>
        <c:axId val="2102362800"/>
      </c:barChart>
      <c:catAx>
        <c:axId val="2102359952"/>
        <c:scaling>
          <c:orientation val="minMax"/>
        </c:scaling>
        <c:delete val="0"/>
        <c:axPos val="b"/>
        <c:numFmt formatCode="General" sourceLinked="0"/>
        <c:majorTickMark val="out"/>
        <c:minorTickMark val="none"/>
        <c:tickLblPos val="nextTo"/>
        <c:crossAx val="2102362800"/>
        <c:crosses val="autoZero"/>
        <c:auto val="1"/>
        <c:lblAlgn val="ctr"/>
        <c:lblOffset val="100"/>
        <c:noMultiLvlLbl val="0"/>
      </c:catAx>
      <c:valAx>
        <c:axId val="2102362800"/>
        <c:scaling>
          <c:orientation val="minMax"/>
          <c:max val="0.03"/>
        </c:scaling>
        <c:delete val="0"/>
        <c:axPos val="l"/>
        <c:numFmt formatCode="General" sourceLinked="1"/>
        <c:majorTickMark val="out"/>
        <c:minorTickMark val="none"/>
        <c:tickLblPos val="nextTo"/>
        <c:crossAx val="2102359952"/>
        <c:crosses val="autoZero"/>
        <c:crossBetween val="between"/>
      </c:valAx>
      <c:spPr>
        <a:effectLst/>
      </c:spPr>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latin typeface="Times New Roman"/>
                <a:cs typeface="Times New Roman"/>
              </a:defRPr>
            </a:pPr>
            <a:r>
              <a:rPr lang="en-US">
                <a:latin typeface="Times New Roman"/>
                <a:cs typeface="Times New Roman"/>
              </a:rPr>
              <a:t>Growth of MG1655 vs. MG1655∆</a:t>
            </a:r>
            <a:r>
              <a:rPr lang="en-US" i="1">
                <a:latin typeface="Times New Roman"/>
                <a:cs typeface="Times New Roman"/>
              </a:rPr>
              <a:t>qseC</a:t>
            </a:r>
            <a:r>
              <a:rPr lang="en-US">
                <a:latin typeface="Times New Roman"/>
                <a:cs typeface="Times New Roman"/>
              </a:rPr>
              <a:t> on 0.02% Glucose-Lactose</a:t>
            </a:r>
            <a:r>
              <a:rPr lang="en-US" baseline="0">
                <a:latin typeface="Times New Roman"/>
                <a:cs typeface="Times New Roman"/>
              </a:rPr>
              <a:t> (1:3) Mixture </a:t>
            </a:r>
            <a:endParaRPr lang="en-US">
              <a:latin typeface="Times New Roman"/>
              <a:cs typeface="Times New Roman"/>
            </a:endParaRPr>
          </a:p>
        </c:rich>
      </c:tx>
      <c:layout/>
      <c:overlay val="0"/>
    </c:title>
    <c:autoTitleDeleted val="0"/>
    <c:plotArea>
      <c:layout/>
      <c:scatterChart>
        <c:scatterStyle val="smoothMarker"/>
        <c:varyColors val="0"/>
        <c:ser>
          <c:idx val="0"/>
          <c:order val="0"/>
          <c:tx>
            <c:strRef>
              <c:f>Diauxie!$C$44</c:f>
              <c:strCache>
                <c:ptCount val="1"/>
                <c:pt idx="0">
                  <c:v>WT Avg</c:v>
                </c:pt>
              </c:strCache>
            </c:strRef>
          </c:tx>
          <c:errBars>
            <c:errDir val="y"/>
            <c:errBarType val="both"/>
            <c:errValType val="cust"/>
            <c:noEndCap val="0"/>
            <c:plus>
              <c:numRef>
                <c:f>Diauxie!$C$86:$C$115</c:f>
                <c:numCache>
                  <c:formatCode>General</c:formatCode>
                  <c:ptCount val="30"/>
                  <c:pt idx="0">
                    <c:v>0.00752772652709083</c:v>
                  </c:pt>
                  <c:pt idx="1">
                    <c:v>0.0137840487520903</c:v>
                  </c:pt>
                  <c:pt idx="2">
                    <c:v>0.01211060141639</c:v>
                  </c:pt>
                  <c:pt idx="3">
                    <c:v>0.0163299316185546</c:v>
                  </c:pt>
                  <c:pt idx="4">
                    <c:v>0.0216024689946928</c:v>
                  </c:pt>
                  <c:pt idx="5">
                    <c:v>0.0277488738510233</c:v>
                  </c:pt>
                  <c:pt idx="6">
                    <c:v>0.021602468994693</c:v>
                  </c:pt>
                  <c:pt idx="7">
                    <c:v>0.0265832027165022</c:v>
                  </c:pt>
                  <c:pt idx="8">
                    <c:v>0.022286019533929</c:v>
                  </c:pt>
                  <c:pt idx="9">
                    <c:v>0.0250333111406914</c:v>
                  </c:pt>
                  <c:pt idx="10">
                    <c:v>0.0265832027165025</c:v>
                  </c:pt>
                  <c:pt idx="11">
                    <c:v>0.0316227766016838</c:v>
                  </c:pt>
                  <c:pt idx="12">
                    <c:v>0.0320416395751944</c:v>
                  </c:pt>
                  <c:pt idx="13">
                    <c:v>0.0343025752191678</c:v>
                  </c:pt>
                  <c:pt idx="14">
                    <c:v>0.032659863237109</c:v>
                  </c:pt>
                  <c:pt idx="15">
                    <c:v>0.0382970843102535</c:v>
                  </c:pt>
                  <c:pt idx="16">
                    <c:v>0.0450555213042752</c:v>
                  </c:pt>
                  <c:pt idx="17">
                    <c:v>0.0417931413830866</c:v>
                  </c:pt>
                  <c:pt idx="18">
                    <c:v>0.0459347363114234</c:v>
                  </c:pt>
                  <c:pt idx="19">
                    <c:v>0.0451663591625448</c:v>
                  </c:pt>
                  <c:pt idx="20">
                    <c:v>0.039370039370059</c:v>
                  </c:pt>
                  <c:pt idx="21">
                    <c:v>0.0234520787991172</c:v>
                  </c:pt>
                  <c:pt idx="22">
                    <c:v>0.0150554530541816</c:v>
                  </c:pt>
                  <c:pt idx="23">
                    <c:v>0.0104880884817015</c:v>
                  </c:pt>
                  <c:pt idx="24">
                    <c:v>0.0104880884817015</c:v>
                  </c:pt>
                  <c:pt idx="25">
                    <c:v>0.0244948974278318</c:v>
                  </c:pt>
                  <c:pt idx="26">
                    <c:v>0.0333166624979153</c:v>
                  </c:pt>
                  <c:pt idx="27">
                    <c:v>0.0312516666222246</c:v>
                  </c:pt>
                  <c:pt idx="28">
                    <c:v>0.0444597195972564</c:v>
                  </c:pt>
                  <c:pt idx="29">
                    <c:v>0.0453504869507116</c:v>
                  </c:pt>
                </c:numCache>
              </c:numRef>
            </c:plus>
            <c:minus>
              <c:numRef>
                <c:f>Diauxie!$C$86:$C$115</c:f>
                <c:numCache>
                  <c:formatCode>General</c:formatCode>
                  <c:ptCount val="30"/>
                  <c:pt idx="0">
                    <c:v>0.00752772652709083</c:v>
                  </c:pt>
                  <c:pt idx="1">
                    <c:v>0.0137840487520903</c:v>
                  </c:pt>
                  <c:pt idx="2">
                    <c:v>0.01211060141639</c:v>
                  </c:pt>
                  <c:pt idx="3">
                    <c:v>0.0163299316185546</c:v>
                  </c:pt>
                  <c:pt idx="4">
                    <c:v>0.0216024689946928</c:v>
                  </c:pt>
                  <c:pt idx="5">
                    <c:v>0.0277488738510233</c:v>
                  </c:pt>
                  <c:pt idx="6">
                    <c:v>0.021602468994693</c:v>
                  </c:pt>
                  <c:pt idx="7">
                    <c:v>0.0265832027165022</c:v>
                  </c:pt>
                  <c:pt idx="8">
                    <c:v>0.022286019533929</c:v>
                  </c:pt>
                  <c:pt idx="9">
                    <c:v>0.0250333111406914</c:v>
                  </c:pt>
                  <c:pt idx="10">
                    <c:v>0.0265832027165025</c:v>
                  </c:pt>
                  <c:pt idx="11">
                    <c:v>0.0316227766016838</c:v>
                  </c:pt>
                  <c:pt idx="12">
                    <c:v>0.0320416395751944</c:v>
                  </c:pt>
                  <c:pt idx="13">
                    <c:v>0.0343025752191678</c:v>
                  </c:pt>
                  <c:pt idx="14">
                    <c:v>0.032659863237109</c:v>
                  </c:pt>
                  <c:pt idx="15">
                    <c:v>0.0382970843102535</c:v>
                  </c:pt>
                  <c:pt idx="16">
                    <c:v>0.0450555213042752</c:v>
                  </c:pt>
                  <c:pt idx="17">
                    <c:v>0.0417931413830866</c:v>
                  </c:pt>
                  <c:pt idx="18">
                    <c:v>0.0459347363114234</c:v>
                  </c:pt>
                  <c:pt idx="19">
                    <c:v>0.0451663591625448</c:v>
                  </c:pt>
                  <c:pt idx="20">
                    <c:v>0.039370039370059</c:v>
                  </c:pt>
                  <c:pt idx="21">
                    <c:v>0.0234520787991172</c:v>
                  </c:pt>
                  <c:pt idx="22">
                    <c:v>0.0150554530541816</c:v>
                  </c:pt>
                  <c:pt idx="23">
                    <c:v>0.0104880884817015</c:v>
                  </c:pt>
                  <c:pt idx="24">
                    <c:v>0.0104880884817015</c:v>
                  </c:pt>
                  <c:pt idx="25">
                    <c:v>0.0244948974278318</c:v>
                  </c:pt>
                  <c:pt idx="26">
                    <c:v>0.0333166624979153</c:v>
                  </c:pt>
                  <c:pt idx="27">
                    <c:v>0.0312516666222246</c:v>
                  </c:pt>
                  <c:pt idx="28">
                    <c:v>0.0444597195972564</c:v>
                  </c:pt>
                  <c:pt idx="29">
                    <c:v>0.0453504869507116</c:v>
                  </c:pt>
                </c:numCache>
              </c:numRef>
            </c:minus>
          </c:errBars>
          <c:xVal>
            <c:numRef>
              <c:f>Diauxie!$B$45:$B$83</c:f>
              <c:numCache>
                <c:formatCode>General</c:formatCode>
                <c:ptCount val="39"/>
                <c:pt idx="0">
                  <c:v>1.0</c:v>
                </c:pt>
                <c:pt idx="1">
                  <c:v>2.0</c:v>
                </c:pt>
                <c:pt idx="2">
                  <c:v>3.0</c:v>
                </c:pt>
                <c:pt idx="3">
                  <c:v>4.0</c:v>
                </c:pt>
                <c:pt idx="4">
                  <c:v>5.0</c:v>
                </c:pt>
                <c:pt idx="5">
                  <c:v>5.5</c:v>
                </c:pt>
                <c:pt idx="6">
                  <c:v>6.0</c:v>
                </c:pt>
                <c:pt idx="7">
                  <c:v>6.25</c:v>
                </c:pt>
                <c:pt idx="8">
                  <c:v>6.5</c:v>
                </c:pt>
                <c:pt idx="9">
                  <c:v>6.75</c:v>
                </c:pt>
                <c:pt idx="10">
                  <c:v>7.0</c:v>
                </c:pt>
                <c:pt idx="11">
                  <c:v>7.25</c:v>
                </c:pt>
                <c:pt idx="12">
                  <c:v>7.5</c:v>
                </c:pt>
                <c:pt idx="13">
                  <c:v>7.75</c:v>
                </c:pt>
                <c:pt idx="14">
                  <c:v>8.0</c:v>
                </c:pt>
                <c:pt idx="15">
                  <c:v>8.25</c:v>
                </c:pt>
                <c:pt idx="16">
                  <c:v>8.5</c:v>
                </c:pt>
                <c:pt idx="17">
                  <c:v>8.75</c:v>
                </c:pt>
                <c:pt idx="18">
                  <c:v>9.0</c:v>
                </c:pt>
                <c:pt idx="19">
                  <c:v>9.25</c:v>
                </c:pt>
                <c:pt idx="20">
                  <c:v>9.5</c:v>
                </c:pt>
                <c:pt idx="21">
                  <c:v>9.75</c:v>
                </c:pt>
                <c:pt idx="22">
                  <c:v>10.0</c:v>
                </c:pt>
                <c:pt idx="23">
                  <c:v>10.25</c:v>
                </c:pt>
                <c:pt idx="24">
                  <c:v>10.5</c:v>
                </c:pt>
                <c:pt idx="25">
                  <c:v>10.75</c:v>
                </c:pt>
                <c:pt idx="26">
                  <c:v>11.0</c:v>
                </c:pt>
                <c:pt idx="27">
                  <c:v>11.25</c:v>
                </c:pt>
                <c:pt idx="28">
                  <c:v>11.5</c:v>
                </c:pt>
                <c:pt idx="29">
                  <c:v>11.75</c:v>
                </c:pt>
                <c:pt idx="30">
                  <c:v>12.0</c:v>
                </c:pt>
                <c:pt idx="31">
                  <c:v>12.25</c:v>
                </c:pt>
                <c:pt idx="32">
                  <c:v>12.5</c:v>
                </c:pt>
                <c:pt idx="33">
                  <c:v>12.75</c:v>
                </c:pt>
                <c:pt idx="34">
                  <c:v>13.0</c:v>
                </c:pt>
                <c:pt idx="35">
                  <c:v>13.25</c:v>
                </c:pt>
                <c:pt idx="36">
                  <c:v>13.5</c:v>
                </c:pt>
                <c:pt idx="37">
                  <c:v>13.75</c:v>
                </c:pt>
                <c:pt idx="38">
                  <c:v>14.0</c:v>
                </c:pt>
              </c:numCache>
            </c:numRef>
          </c:xVal>
          <c:yVal>
            <c:numRef>
              <c:f>Diauxie!$C$45:$C$83</c:f>
              <c:numCache>
                <c:formatCode>General</c:formatCode>
                <c:ptCount val="39"/>
                <c:pt idx="0">
                  <c:v>0.0416666666666667</c:v>
                </c:pt>
                <c:pt idx="1">
                  <c:v>0.055</c:v>
                </c:pt>
                <c:pt idx="2">
                  <c:v>0.0633333333333333</c:v>
                </c:pt>
                <c:pt idx="3">
                  <c:v>0.0966666666666666</c:v>
                </c:pt>
                <c:pt idx="4">
                  <c:v>0.123333333333333</c:v>
                </c:pt>
                <c:pt idx="5">
                  <c:v>0.142</c:v>
                </c:pt>
                <c:pt idx="6">
                  <c:v>0.173333333333333</c:v>
                </c:pt>
                <c:pt idx="7">
                  <c:v>0.196666666666667</c:v>
                </c:pt>
                <c:pt idx="8">
                  <c:v>0.218333333333333</c:v>
                </c:pt>
                <c:pt idx="9">
                  <c:v>0.236666666666667</c:v>
                </c:pt>
                <c:pt idx="10">
                  <c:v>0.263333333333333</c:v>
                </c:pt>
                <c:pt idx="11">
                  <c:v>0.29</c:v>
                </c:pt>
                <c:pt idx="12">
                  <c:v>0.316666666666667</c:v>
                </c:pt>
                <c:pt idx="13">
                  <c:v>0.351666666666667</c:v>
                </c:pt>
                <c:pt idx="14">
                  <c:v>0.373333333333333</c:v>
                </c:pt>
                <c:pt idx="15">
                  <c:v>0.403333333333333</c:v>
                </c:pt>
                <c:pt idx="16">
                  <c:v>0.455</c:v>
                </c:pt>
                <c:pt idx="17">
                  <c:v>0.493333333333333</c:v>
                </c:pt>
                <c:pt idx="18">
                  <c:v>0.525</c:v>
                </c:pt>
                <c:pt idx="19">
                  <c:v>0.56</c:v>
                </c:pt>
                <c:pt idx="20">
                  <c:v>0.605</c:v>
                </c:pt>
                <c:pt idx="21">
                  <c:v>0.615</c:v>
                </c:pt>
                <c:pt idx="22">
                  <c:v>0.626666666666666</c:v>
                </c:pt>
                <c:pt idx="23">
                  <c:v>0.625</c:v>
                </c:pt>
                <c:pt idx="24">
                  <c:v>0.635</c:v>
                </c:pt>
                <c:pt idx="25">
                  <c:v>0.66</c:v>
                </c:pt>
                <c:pt idx="26">
                  <c:v>0.675</c:v>
                </c:pt>
                <c:pt idx="27">
                  <c:v>0.688333333333333</c:v>
                </c:pt>
                <c:pt idx="28">
                  <c:v>0.741666666666667</c:v>
                </c:pt>
                <c:pt idx="29">
                  <c:v>0.788333333333333</c:v>
                </c:pt>
              </c:numCache>
            </c:numRef>
          </c:yVal>
          <c:smooth val="1"/>
        </c:ser>
        <c:ser>
          <c:idx val="1"/>
          <c:order val="1"/>
          <c:tx>
            <c:strRef>
              <c:f>Diauxie!$D$44</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Diauxie!$D$86:$D$112</c:f>
                <c:numCache>
                  <c:formatCode>General</c:formatCode>
                  <c:ptCount val="27"/>
                  <c:pt idx="0">
                    <c:v>0.0141421356237309</c:v>
                  </c:pt>
                  <c:pt idx="1">
                    <c:v>0.0183484785926972</c:v>
                  </c:pt>
                  <c:pt idx="2">
                    <c:v>0.0183484785926973</c:v>
                  </c:pt>
                  <c:pt idx="3">
                    <c:v>0.0258198889747161</c:v>
                  </c:pt>
                  <c:pt idx="4">
                    <c:v>0.0377712412645741</c:v>
                  </c:pt>
                  <c:pt idx="5">
                    <c:v>0.0500999001995015</c:v>
                  </c:pt>
                  <c:pt idx="6">
                    <c:v>0.0628490254498831</c:v>
                  </c:pt>
                  <c:pt idx="7">
                    <c:v>0.0722264956000677</c:v>
                  </c:pt>
                  <c:pt idx="8">
                    <c:v>0.087101473389758</c:v>
                  </c:pt>
                  <c:pt idx="9">
                    <c:v>0.0939680796866687</c:v>
                  </c:pt>
                  <c:pt idx="10">
                    <c:v>0.106097439491566</c:v>
                  </c:pt>
                  <c:pt idx="11">
                    <c:v>0.0952365476064734</c:v>
                  </c:pt>
                  <c:pt idx="12">
                    <c:v>0.0828653526310401</c:v>
                  </c:pt>
                  <c:pt idx="13">
                    <c:v>0.0700713921654194</c:v>
                  </c:pt>
                  <c:pt idx="14">
                    <c:v>0.0789092305542683</c:v>
                  </c:pt>
                  <c:pt idx="15">
                    <c:v>0.0868715526893969</c:v>
                  </c:pt>
                  <c:pt idx="16">
                    <c:v>0.0840634680861232</c:v>
                  </c:pt>
                  <c:pt idx="17">
                    <c:v>0.0880340843082951</c:v>
                  </c:pt>
                  <c:pt idx="18">
                    <c:v>0.0962808392152872</c:v>
                  </c:pt>
                  <c:pt idx="19">
                    <c:v>0.103810725200562</c:v>
                  </c:pt>
                  <c:pt idx="20">
                    <c:v>0.0957949198374667</c:v>
                  </c:pt>
                  <c:pt idx="22">
                    <c:v>0.0811788149704096</c:v>
                  </c:pt>
                  <c:pt idx="26">
                    <c:v>0.0644204936336257</c:v>
                  </c:pt>
                </c:numCache>
              </c:numRef>
            </c:plus>
            <c:minus>
              <c:numRef>
                <c:f>Diauxie!$D$86:$D$112</c:f>
                <c:numCache>
                  <c:formatCode>General</c:formatCode>
                  <c:ptCount val="27"/>
                  <c:pt idx="0">
                    <c:v>0.0141421356237309</c:v>
                  </c:pt>
                  <c:pt idx="1">
                    <c:v>0.0183484785926972</c:v>
                  </c:pt>
                  <c:pt idx="2">
                    <c:v>0.0183484785926973</c:v>
                  </c:pt>
                  <c:pt idx="3">
                    <c:v>0.0258198889747161</c:v>
                  </c:pt>
                  <c:pt idx="4">
                    <c:v>0.0377712412645741</c:v>
                  </c:pt>
                  <c:pt idx="5">
                    <c:v>0.0500999001995015</c:v>
                  </c:pt>
                  <c:pt idx="6">
                    <c:v>0.0628490254498831</c:v>
                  </c:pt>
                  <c:pt idx="7">
                    <c:v>0.0722264956000677</c:v>
                  </c:pt>
                  <c:pt idx="8">
                    <c:v>0.087101473389758</c:v>
                  </c:pt>
                  <c:pt idx="9">
                    <c:v>0.0939680796866687</c:v>
                  </c:pt>
                  <c:pt idx="10">
                    <c:v>0.106097439491566</c:v>
                  </c:pt>
                  <c:pt idx="11">
                    <c:v>0.0952365476064734</c:v>
                  </c:pt>
                  <c:pt idx="12">
                    <c:v>0.0828653526310401</c:v>
                  </c:pt>
                  <c:pt idx="13">
                    <c:v>0.0700713921654194</c:v>
                  </c:pt>
                  <c:pt idx="14">
                    <c:v>0.0789092305542683</c:v>
                  </c:pt>
                  <c:pt idx="15">
                    <c:v>0.0868715526893969</c:v>
                  </c:pt>
                  <c:pt idx="16">
                    <c:v>0.0840634680861232</c:v>
                  </c:pt>
                  <c:pt idx="17">
                    <c:v>0.0880340843082951</c:v>
                  </c:pt>
                  <c:pt idx="18">
                    <c:v>0.0962808392152872</c:v>
                  </c:pt>
                  <c:pt idx="19">
                    <c:v>0.103810725200562</c:v>
                  </c:pt>
                  <c:pt idx="20">
                    <c:v>0.0957949198374667</c:v>
                  </c:pt>
                  <c:pt idx="22">
                    <c:v>0.0811788149704096</c:v>
                  </c:pt>
                  <c:pt idx="26">
                    <c:v>0.0644204936336257</c:v>
                  </c:pt>
                </c:numCache>
              </c:numRef>
            </c:minus>
          </c:errBars>
          <c:xVal>
            <c:numRef>
              <c:f>Diauxie!$B$45:$B$83</c:f>
              <c:numCache>
                <c:formatCode>General</c:formatCode>
                <c:ptCount val="39"/>
                <c:pt idx="0">
                  <c:v>1.0</c:v>
                </c:pt>
                <c:pt idx="1">
                  <c:v>2.0</c:v>
                </c:pt>
                <c:pt idx="2">
                  <c:v>3.0</c:v>
                </c:pt>
                <c:pt idx="3">
                  <c:v>4.0</c:v>
                </c:pt>
                <c:pt idx="4">
                  <c:v>5.0</c:v>
                </c:pt>
                <c:pt idx="5">
                  <c:v>5.5</c:v>
                </c:pt>
                <c:pt idx="6">
                  <c:v>6.0</c:v>
                </c:pt>
                <c:pt idx="7">
                  <c:v>6.25</c:v>
                </c:pt>
                <c:pt idx="8">
                  <c:v>6.5</c:v>
                </c:pt>
                <c:pt idx="9">
                  <c:v>6.75</c:v>
                </c:pt>
                <c:pt idx="10">
                  <c:v>7.0</c:v>
                </c:pt>
                <c:pt idx="11">
                  <c:v>7.25</c:v>
                </c:pt>
                <c:pt idx="12">
                  <c:v>7.5</c:v>
                </c:pt>
                <c:pt idx="13">
                  <c:v>7.75</c:v>
                </c:pt>
                <c:pt idx="14">
                  <c:v>8.0</c:v>
                </c:pt>
                <c:pt idx="15">
                  <c:v>8.25</c:v>
                </c:pt>
                <c:pt idx="16">
                  <c:v>8.5</c:v>
                </c:pt>
                <c:pt idx="17">
                  <c:v>8.75</c:v>
                </c:pt>
                <c:pt idx="18">
                  <c:v>9.0</c:v>
                </c:pt>
                <c:pt idx="19">
                  <c:v>9.25</c:v>
                </c:pt>
                <c:pt idx="20">
                  <c:v>9.5</c:v>
                </c:pt>
                <c:pt idx="21">
                  <c:v>9.75</c:v>
                </c:pt>
                <c:pt idx="22">
                  <c:v>10.0</c:v>
                </c:pt>
                <c:pt idx="23">
                  <c:v>10.25</c:v>
                </c:pt>
                <c:pt idx="24">
                  <c:v>10.5</c:v>
                </c:pt>
                <c:pt idx="25">
                  <c:v>10.75</c:v>
                </c:pt>
                <c:pt idx="26">
                  <c:v>11.0</c:v>
                </c:pt>
                <c:pt idx="27">
                  <c:v>11.25</c:v>
                </c:pt>
                <c:pt idx="28">
                  <c:v>11.5</c:v>
                </c:pt>
                <c:pt idx="29">
                  <c:v>11.75</c:v>
                </c:pt>
                <c:pt idx="30">
                  <c:v>12.0</c:v>
                </c:pt>
                <c:pt idx="31">
                  <c:v>12.25</c:v>
                </c:pt>
                <c:pt idx="32">
                  <c:v>12.5</c:v>
                </c:pt>
                <c:pt idx="33">
                  <c:v>12.75</c:v>
                </c:pt>
                <c:pt idx="34">
                  <c:v>13.0</c:v>
                </c:pt>
                <c:pt idx="35">
                  <c:v>13.25</c:v>
                </c:pt>
                <c:pt idx="36">
                  <c:v>13.5</c:v>
                </c:pt>
                <c:pt idx="37">
                  <c:v>13.75</c:v>
                </c:pt>
                <c:pt idx="38">
                  <c:v>14.0</c:v>
                </c:pt>
              </c:numCache>
            </c:numRef>
          </c:xVal>
          <c:yVal>
            <c:numRef>
              <c:f>Diauxie!$D$45:$D$83</c:f>
              <c:numCache>
                <c:formatCode>General</c:formatCode>
                <c:ptCount val="39"/>
                <c:pt idx="0">
                  <c:v>0.07</c:v>
                </c:pt>
                <c:pt idx="1">
                  <c:v>0.0783333333333333</c:v>
                </c:pt>
                <c:pt idx="2">
                  <c:v>0.108333333333333</c:v>
                </c:pt>
                <c:pt idx="3">
                  <c:v>0.173333333333333</c:v>
                </c:pt>
                <c:pt idx="4">
                  <c:v>0.256666666666667</c:v>
                </c:pt>
                <c:pt idx="5">
                  <c:v>0.315</c:v>
                </c:pt>
                <c:pt idx="6">
                  <c:v>0.395</c:v>
                </c:pt>
                <c:pt idx="7">
                  <c:v>0.448333333333333</c:v>
                </c:pt>
                <c:pt idx="8">
                  <c:v>0.526666666666667</c:v>
                </c:pt>
                <c:pt idx="9">
                  <c:v>0.585</c:v>
                </c:pt>
                <c:pt idx="10">
                  <c:v>0.638333333333333</c:v>
                </c:pt>
                <c:pt idx="11">
                  <c:v>0.685</c:v>
                </c:pt>
                <c:pt idx="12">
                  <c:v>0.723333333333333</c:v>
                </c:pt>
                <c:pt idx="13">
                  <c:v>0.775</c:v>
                </c:pt>
                <c:pt idx="14">
                  <c:v>0.806666666666667</c:v>
                </c:pt>
                <c:pt idx="15">
                  <c:v>0.856666666666667</c:v>
                </c:pt>
                <c:pt idx="16">
                  <c:v>0.913333333333333</c:v>
                </c:pt>
                <c:pt idx="17">
                  <c:v>0.985</c:v>
                </c:pt>
                <c:pt idx="18">
                  <c:v>1.035</c:v>
                </c:pt>
                <c:pt idx="19">
                  <c:v>1.088333333333333</c:v>
                </c:pt>
                <c:pt idx="20">
                  <c:v>1.181666666666667</c:v>
                </c:pt>
                <c:pt idx="21">
                  <c:v>1.228</c:v>
                </c:pt>
                <c:pt idx="22">
                  <c:v>1.275</c:v>
                </c:pt>
                <c:pt idx="23">
                  <c:v>1.33</c:v>
                </c:pt>
                <c:pt idx="24">
                  <c:v>1.375</c:v>
                </c:pt>
                <c:pt idx="25">
                  <c:v>1.43</c:v>
                </c:pt>
                <c:pt idx="26">
                  <c:v>1.475</c:v>
                </c:pt>
                <c:pt idx="27">
                  <c:v>1.48</c:v>
                </c:pt>
                <c:pt idx="28">
                  <c:v>1.5</c:v>
                </c:pt>
                <c:pt idx="29">
                  <c:v>1.52</c:v>
                </c:pt>
                <c:pt idx="30">
                  <c:v>1.55</c:v>
                </c:pt>
              </c:numCache>
            </c:numRef>
          </c:yVal>
          <c:smooth val="1"/>
        </c:ser>
        <c:dLbls>
          <c:showLegendKey val="0"/>
          <c:showVal val="0"/>
          <c:showCatName val="0"/>
          <c:showSerName val="0"/>
          <c:showPercent val="0"/>
          <c:showBubbleSize val="0"/>
        </c:dLbls>
        <c:axId val="2126523936"/>
        <c:axId val="2126529040"/>
      </c:scatterChart>
      <c:valAx>
        <c:axId val="2126523936"/>
        <c:scaling>
          <c:orientation val="minMax"/>
        </c:scaling>
        <c:delete val="0"/>
        <c:axPos val="b"/>
        <c:title>
          <c:tx>
            <c:rich>
              <a:bodyPr/>
              <a:lstStyle/>
              <a:p>
                <a:pPr>
                  <a:defRPr/>
                </a:pPr>
                <a:r>
                  <a:rPr lang="en-US" dirty="0"/>
                  <a:t>Time in Hours</a:t>
                </a:r>
              </a:p>
            </c:rich>
          </c:tx>
          <c:layout/>
          <c:overlay val="0"/>
        </c:title>
        <c:numFmt formatCode="General" sourceLinked="1"/>
        <c:majorTickMark val="out"/>
        <c:minorTickMark val="none"/>
        <c:tickLblPos val="nextTo"/>
        <c:crossAx val="2126529040"/>
        <c:crosses val="autoZero"/>
        <c:crossBetween val="midCat"/>
      </c:valAx>
      <c:valAx>
        <c:axId val="2126529040"/>
        <c:scaling>
          <c:logBase val="10.0"/>
          <c:orientation val="minMax"/>
        </c:scaling>
        <c:delete val="0"/>
        <c:axPos val="l"/>
        <c:majorGridlines/>
        <c:title>
          <c:tx>
            <c:rich>
              <a:bodyPr rot="-5400000" vert="horz"/>
              <a:lstStyle/>
              <a:p>
                <a:pPr>
                  <a:defRPr/>
                </a:pPr>
                <a:r>
                  <a:rPr lang="en-US"/>
                  <a:t>Log10</a:t>
                </a:r>
                <a:r>
                  <a:rPr lang="en-US" baseline="0"/>
                  <a:t> Optical Density at 600nm</a:t>
                </a:r>
                <a:endParaRPr lang="en-US"/>
              </a:p>
            </c:rich>
          </c:tx>
          <c:layout/>
          <c:overlay val="0"/>
        </c:title>
        <c:numFmt formatCode="General" sourceLinked="1"/>
        <c:majorTickMark val="out"/>
        <c:minorTickMark val="none"/>
        <c:tickLblPos val="nextTo"/>
        <c:crossAx val="2126523936"/>
        <c:crosses val="autoZero"/>
        <c:crossBetween val="midCat"/>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Growth on Sugar Mixture</a:t>
            </a:r>
          </a:p>
        </c:rich>
      </c:tx>
      <c:layout>
        <c:manualLayout>
          <c:xMode val="edge"/>
          <c:yMode val="edge"/>
          <c:x val="0.233075014552122"/>
          <c:y val="0.0518142673309004"/>
        </c:manualLayout>
      </c:layout>
      <c:overlay val="0"/>
    </c:title>
    <c:autoTitleDeleted val="0"/>
    <c:plotArea>
      <c:layout/>
      <c:scatterChart>
        <c:scatterStyle val="smoothMarker"/>
        <c:varyColors val="0"/>
        <c:ser>
          <c:idx val="0"/>
          <c:order val="0"/>
          <c:tx>
            <c:strRef>
              <c:f>'Sugar Mixture'!$Q$2</c:f>
              <c:strCache>
                <c:ptCount val="1"/>
                <c:pt idx="0">
                  <c:v>WT Avg</c:v>
                </c:pt>
              </c:strCache>
            </c:strRef>
          </c:tx>
          <c:errBars>
            <c:errDir val="y"/>
            <c:errBarType val="both"/>
            <c:errValType val="cust"/>
            <c:noEndCap val="0"/>
            <c:plus>
              <c:numRef>
                <c:f>'Sugar Mixture'!$Q$17:$Q$28</c:f>
                <c:numCache>
                  <c:formatCode>General</c:formatCode>
                  <c:ptCount val="12"/>
                  <c:pt idx="0">
                    <c:v>0.00707106781186547</c:v>
                  </c:pt>
                  <c:pt idx="1">
                    <c:v>0.00707106781186548</c:v>
                  </c:pt>
                  <c:pt idx="2">
                    <c:v>0.00707106781186551</c:v>
                  </c:pt>
                  <c:pt idx="3">
                    <c:v>0.00707106781186547</c:v>
                  </c:pt>
                  <c:pt idx="4">
                    <c:v>0.0</c:v>
                  </c:pt>
                  <c:pt idx="5">
                    <c:v>0.00707106781186548</c:v>
                  </c:pt>
                  <c:pt idx="6">
                    <c:v>0.0212132034355964</c:v>
                  </c:pt>
                  <c:pt idx="7">
                    <c:v>0.014142135623731</c:v>
                  </c:pt>
                  <c:pt idx="8">
                    <c:v>0.0</c:v>
                  </c:pt>
                  <c:pt idx="9">
                    <c:v>0.014142135623731</c:v>
                  </c:pt>
                  <c:pt idx="10">
                    <c:v>0.014142135623731</c:v>
                  </c:pt>
                  <c:pt idx="11">
                    <c:v>0.0565685424949237</c:v>
                  </c:pt>
                </c:numCache>
              </c:numRef>
            </c:plus>
            <c:minus>
              <c:numRef>
                <c:f>'Sugar Mixture'!$Q$17:$Q$28</c:f>
                <c:numCache>
                  <c:formatCode>General</c:formatCode>
                  <c:ptCount val="12"/>
                  <c:pt idx="0">
                    <c:v>0.00707106781186547</c:v>
                  </c:pt>
                  <c:pt idx="1">
                    <c:v>0.00707106781186548</c:v>
                  </c:pt>
                  <c:pt idx="2">
                    <c:v>0.00707106781186551</c:v>
                  </c:pt>
                  <c:pt idx="3">
                    <c:v>0.00707106781186547</c:v>
                  </c:pt>
                  <c:pt idx="4">
                    <c:v>0.0</c:v>
                  </c:pt>
                  <c:pt idx="5">
                    <c:v>0.00707106781186548</c:v>
                  </c:pt>
                  <c:pt idx="6">
                    <c:v>0.0212132034355964</c:v>
                  </c:pt>
                  <c:pt idx="7">
                    <c:v>0.014142135623731</c:v>
                  </c:pt>
                  <c:pt idx="8">
                    <c:v>0.0</c:v>
                  </c:pt>
                  <c:pt idx="9">
                    <c:v>0.014142135623731</c:v>
                  </c:pt>
                  <c:pt idx="10">
                    <c:v>0.014142135623731</c:v>
                  </c:pt>
                  <c:pt idx="11">
                    <c:v>0.0565685424949237</c:v>
                  </c:pt>
                </c:numCache>
              </c:numRef>
            </c:minus>
          </c:errBars>
          <c:xVal>
            <c:numRef>
              <c:f>'Sugar Mixture'!$P$3:$P$14</c:f>
              <c:numCache>
                <c:formatCode>General</c:formatCode>
                <c:ptCount val="12"/>
                <c:pt idx="0">
                  <c:v>0.0</c:v>
                </c:pt>
                <c:pt idx="1">
                  <c:v>1.0</c:v>
                </c:pt>
                <c:pt idx="2">
                  <c:v>3.0</c:v>
                </c:pt>
                <c:pt idx="3">
                  <c:v>4.0</c:v>
                </c:pt>
                <c:pt idx="4">
                  <c:v>5.0</c:v>
                </c:pt>
                <c:pt idx="5">
                  <c:v>6.0</c:v>
                </c:pt>
                <c:pt idx="6">
                  <c:v>7.0</c:v>
                </c:pt>
                <c:pt idx="7">
                  <c:v>8.0</c:v>
                </c:pt>
                <c:pt idx="8">
                  <c:v>9.0</c:v>
                </c:pt>
                <c:pt idx="9">
                  <c:v>10.0</c:v>
                </c:pt>
                <c:pt idx="10">
                  <c:v>11.0</c:v>
                </c:pt>
                <c:pt idx="11">
                  <c:v>12.0</c:v>
                </c:pt>
              </c:numCache>
            </c:numRef>
          </c:xVal>
          <c:yVal>
            <c:numRef>
              <c:f>'Sugar Mixture'!$Q$3:$Q$14</c:f>
              <c:numCache>
                <c:formatCode>General</c:formatCode>
                <c:ptCount val="12"/>
                <c:pt idx="0">
                  <c:v>0.005</c:v>
                </c:pt>
                <c:pt idx="1">
                  <c:v>0.015</c:v>
                </c:pt>
                <c:pt idx="2">
                  <c:v>0.045</c:v>
                </c:pt>
                <c:pt idx="3">
                  <c:v>0.075</c:v>
                </c:pt>
                <c:pt idx="4">
                  <c:v>0.11</c:v>
                </c:pt>
                <c:pt idx="5">
                  <c:v>0.165</c:v>
                </c:pt>
                <c:pt idx="6">
                  <c:v>0.255</c:v>
                </c:pt>
                <c:pt idx="7">
                  <c:v>0.37</c:v>
                </c:pt>
                <c:pt idx="8">
                  <c:v>0.56</c:v>
                </c:pt>
                <c:pt idx="9">
                  <c:v>0.73</c:v>
                </c:pt>
                <c:pt idx="10">
                  <c:v>0.95</c:v>
                </c:pt>
                <c:pt idx="11">
                  <c:v>1.11</c:v>
                </c:pt>
              </c:numCache>
            </c:numRef>
          </c:yVal>
          <c:smooth val="1"/>
        </c:ser>
        <c:ser>
          <c:idx val="1"/>
          <c:order val="1"/>
          <c:tx>
            <c:strRef>
              <c:f>'Sugar Mixture'!$R$2</c:f>
              <c:strCache>
                <c:ptCount val="1"/>
                <c:pt idx="0">
                  <c:v>QseC Avg</c:v>
                </c:pt>
              </c:strCache>
            </c:strRef>
          </c:tx>
          <c:spPr>
            <a:ln>
              <a:solidFill>
                <a:srgbClr val="65CE1E"/>
              </a:solidFill>
            </a:ln>
          </c:spPr>
          <c:marker>
            <c:symbol val="circle"/>
            <c:size val="9"/>
            <c:spPr>
              <a:solidFill>
                <a:srgbClr val="65CE1E"/>
              </a:solidFill>
              <a:ln>
                <a:solidFill>
                  <a:srgbClr val="65CE1E"/>
                </a:solidFill>
              </a:ln>
            </c:spPr>
          </c:marker>
          <c:errBars>
            <c:errDir val="y"/>
            <c:errBarType val="both"/>
            <c:errValType val="cust"/>
            <c:noEndCap val="0"/>
            <c:plus>
              <c:numRef>
                <c:f>'Sugar Mixture'!$R$17:$R$28</c:f>
                <c:numCache>
                  <c:formatCode>General</c:formatCode>
                  <c:ptCount val="12"/>
                  <c:pt idx="0">
                    <c:v>4.24918736097037E-18</c:v>
                  </c:pt>
                  <c:pt idx="1">
                    <c:v>8.49837472194075E-18</c:v>
                  </c:pt>
                  <c:pt idx="2">
                    <c:v>0.00999999999999999</c:v>
                  </c:pt>
                  <c:pt idx="3">
                    <c:v>0.01</c:v>
                  </c:pt>
                  <c:pt idx="4">
                    <c:v>0.00577350269189626</c:v>
                  </c:pt>
                  <c:pt idx="5">
                    <c:v>0.0152752523165195</c:v>
                  </c:pt>
                  <c:pt idx="6">
                    <c:v>0.03</c:v>
                  </c:pt>
                  <c:pt idx="7">
                    <c:v>0.0251661147842359</c:v>
                  </c:pt>
                  <c:pt idx="8">
                    <c:v>0.0199999999999999</c:v>
                  </c:pt>
                  <c:pt idx="9">
                    <c:v>0.0173205080756888</c:v>
                  </c:pt>
                  <c:pt idx="10">
                    <c:v>0.00577350269189626</c:v>
                  </c:pt>
                  <c:pt idx="11">
                    <c:v>0.0152752523165195</c:v>
                  </c:pt>
                </c:numCache>
              </c:numRef>
            </c:plus>
            <c:minus>
              <c:numRef>
                <c:f>'Sugar Mixture'!$R$17:$R$28</c:f>
                <c:numCache>
                  <c:formatCode>General</c:formatCode>
                  <c:ptCount val="12"/>
                  <c:pt idx="0">
                    <c:v>4.24918736097037E-18</c:v>
                  </c:pt>
                  <c:pt idx="1">
                    <c:v>8.49837472194075E-18</c:v>
                  </c:pt>
                  <c:pt idx="2">
                    <c:v>0.00999999999999999</c:v>
                  </c:pt>
                  <c:pt idx="3">
                    <c:v>0.01</c:v>
                  </c:pt>
                  <c:pt idx="4">
                    <c:v>0.00577350269189626</c:v>
                  </c:pt>
                  <c:pt idx="5">
                    <c:v>0.0152752523165195</c:v>
                  </c:pt>
                  <c:pt idx="6">
                    <c:v>0.03</c:v>
                  </c:pt>
                  <c:pt idx="7">
                    <c:v>0.0251661147842359</c:v>
                  </c:pt>
                  <c:pt idx="8">
                    <c:v>0.0199999999999999</c:v>
                  </c:pt>
                  <c:pt idx="9">
                    <c:v>0.0173205080756888</c:v>
                  </c:pt>
                  <c:pt idx="10">
                    <c:v>0.00577350269189626</c:v>
                  </c:pt>
                  <c:pt idx="11">
                    <c:v>0.0152752523165195</c:v>
                  </c:pt>
                </c:numCache>
              </c:numRef>
            </c:minus>
          </c:errBars>
          <c:xVal>
            <c:numRef>
              <c:f>'Sugar Mixture'!$P$3:$P$14</c:f>
              <c:numCache>
                <c:formatCode>General</c:formatCode>
                <c:ptCount val="12"/>
                <c:pt idx="0">
                  <c:v>0.0</c:v>
                </c:pt>
                <c:pt idx="1">
                  <c:v>1.0</c:v>
                </c:pt>
                <c:pt idx="2">
                  <c:v>3.0</c:v>
                </c:pt>
                <c:pt idx="3">
                  <c:v>4.0</c:v>
                </c:pt>
                <c:pt idx="4">
                  <c:v>5.0</c:v>
                </c:pt>
                <c:pt idx="5">
                  <c:v>6.0</c:v>
                </c:pt>
                <c:pt idx="6">
                  <c:v>7.0</c:v>
                </c:pt>
                <c:pt idx="7">
                  <c:v>8.0</c:v>
                </c:pt>
                <c:pt idx="8">
                  <c:v>9.0</c:v>
                </c:pt>
                <c:pt idx="9">
                  <c:v>10.0</c:v>
                </c:pt>
                <c:pt idx="10">
                  <c:v>11.0</c:v>
                </c:pt>
                <c:pt idx="11">
                  <c:v>12.0</c:v>
                </c:pt>
              </c:numCache>
            </c:numRef>
          </c:xVal>
          <c:yVal>
            <c:numRef>
              <c:f>'Sugar Mixture'!$R$3:$R$14</c:f>
              <c:numCache>
                <c:formatCode>General</c:formatCode>
                <c:ptCount val="12"/>
                <c:pt idx="0">
                  <c:v>0.025</c:v>
                </c:pt>
                <c:pt idx="1">
                  <c:v>0.05</c:v>
                </c:pt>
                <c:pt idx="2">
                  <c:v>0.14</c:v>
                </c:pt>
                <c:pt idx="3">
                  <c:v>0.27</c:v>
                </c:pt>
                <c:pt idx="4">
                  <c:v>0.493333333333333</c:v>
                </c:pt>
                <c:pt idx="5">
                  <c:v>0.783333333333333</c:v>
                </c:pt>
                <c:pt idx="6">
                  <c:v>1.04</c:v>
                </c:pt>
                <c:pt idx="7">
                  <c:v>1.216666666666667</c:v>
                </c:pt>
                <c:pt idx="8">
                  <c:v>1.39</c:v>
                </c:pt>
                <c:pt idx="9">
                  <c:v>1.53</c:v>
                </c:pt>
                <c:pt idx="10">
                  <c:v>1.603333333333333</c:v>
                </c:pt>
                <c:pt idx="11">
                  <c:v>1.663333333333333</c:v>
                </c:pt>
              </c:numCache>
            </c:numRef>
          </c:yVal>
          <c:smooth val="1"/>
        </c:ser>
        <c:dLbls>
          <c:showLegendKey val="0"/>
          <c:showVal val="0"/>
          <c:showCatName val="0"/>
          <c:showSerName val="0"/>
          <c:showPercent val="0"/>
          <c:showBubbleSize val="0"/>
        </c:dLbls>
        <c:axId val="2128861744"/>
        <c:axId val="2128866848"/>
      </c:scatterChart>
      <c:valAx>
        <c:axId val="2128861744"/>
        <c:scaling>
          <c:orientation val="minMax"/>
        </c:scaling>
        <c:delete val="0"/>
        <c:axPos val="b"/>
        <c:title>
          <c:tx>
            <c:rich>
              <a:bodyPr/>
              <a:lstStyle/>
              <a:p>
                <a:pPr>
                  <a:defRPr/>
                </a:pPr>
                <a:r>
                  <a:rPr lang="en-US"/>
                  <a:t>Time in Hours</a:t>
                </a:r>
              </a:p>
            </c:rich>
          </c:tx>
          <c:layout/>
          <c:overlay val="0"/>
        </c:title>
        <c:numFmt formatCode="General" sourceLinked="1"/>
        <c:majorTickMark val="out"/>
        <c:minorTickMark val="none"/>
        <c:tickLblPos val="nextTo"/>
        <c:crossAx val="2128866848"/>
        <c:crosses val="autoZero"/>
        <c:crossBetween val="midCat"/>
      </c:valAx>
      <c:valAx>
        <c:axId val="2128866848"/>
        <c:scaling>
          <c:logBase val="10.0"/>
          <c:orientation val="minMax"/>
        </c:scaling>
        <c:delete val="0"/>
        <c:axPos val="l"/>
        <c:majorGridlines/>
        <c:title>
          <c:tx>
            <c:rich>
              <a:bodyPr rot="-5400000" vert="horz"/>
              <a:lstStyle/>
              <a:p>
                <a:pPr>
                  <a:defRPr/>
                </a:pPr>
                <a:r>
                  <a:rPr lang="en-US"/>
                  <a:t>Log10</a:t>
                </a:r>
                <a:r>
                  <a:rPr lang="en-US" baseline="0"/>
                  <a:t> Optical Density at 600nm</a:t>
                </a:r>
                <a:endParaRPr lang="en-US"/>
              </a:p>
            </c:rich>
          </c:tx>
          <c:layout>
            <c:manualLayout>
              <c:xMode val="edge"/>
              <c:yMode val="edge"/>
              <c:x val="0.0554237904178563"/>
              <c:y val="0.317205552646319"/>
            </c:manualLayout>
          </c:layout>
          <c:overlay val="0"/>
        </c:title>
        <c:numFmt formatCode="General" sourceLinked="1"/>
        <c:majorTickMark val="out"/>
        <c:minorTickMark val="none"/>
        <c:tickLblPos val="nextTo"/>
        <c:crossAx val="2128861744"/>
        <c:crosses val="autoZero"/>
        <c:crossBetween val="midCat"/>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812067089174829"/>
          <c:y val="0.0750670241286863"/>
          <c:w val="0.647491677869535"/>
          <c:h val="0.890080428954424"/>
        </c:manualLayout>
      </c:layout>
      <c:scatterChart>
        <c:scatterStyle val="smoothMarker"/>
        <c:varyColors val="0"/>
        <c:ser>
          <c:idx val="0"/>
          <c:order val="0"/>
          <c:tx>
            <c:strRef>
              <c:f>'Growth Curves- Gluc-Lac-Mal'!$L$23</c:f>
              <c:strCache>
                <c:ptCount val="1"/>
                <c:pt idx="0">
                  <c:v>WT Avg</c:v>
                </c:pt>
              </c:strCache>
            </c:strRef>
          </c:tx>
          <c:errBars>
            <c:errDir val="y"/>
            <c:errBarType val="both"/>
            <c:errValType val="cust"/>
            <c:noEndCap val="0"/>
            <c:plus>
              <c:numRef>
                <c:f>'Growth Curves- Gluc-Lac-Mal'!$L$42:$L$56</c:f>
                <c:numCache>
                  <c:formatCode>General</c:formatCode>
                  <c:ptCount val="15"/>
                  <c:pt idx="0">
                    <c:v>0.0130384048104053</c:v>
                  </c:pt>
                  <c:pt idx="1">
                    <c:v>0.0115470053837925</c:v>
                  </c:pt>
                  <c:pt idx="2">
                    <c:v>0.00707106781186548</c:v>
                  </c:pt>
                  <c:pt idx="3">
                    <c:v>0.015165750888103</c:v>
                  </c:pt>
                  <c:pt idx="4">
                    <c:v>0.023452078799117</c:v>
                  </c:pt>
                  <c:pt idx="5">
                    <c:v>0.0311448230047948</c:v>
                  </c:pt>
                  <c:pt idx="6">
                    <c:v>0.0541294744108976</c:v>
                  </c:pt>
                  <c:pt idx="7">
                    <c:v>0.00707106781186548</c:v>
                  </c:pt>
                  <c:pt idx="8">
                    <c:v>0.0212132034355964</c:v>
                  </c:pt>
                  <c:pt idx="9">
                    <c:v>0.0212132034355964</c:v>
                  </c:pt>
                  <c:pt idx="10">
                    <c:v>0.0565685424949238</c:v>
                  </c:pt>
                  <c:pt idx="11">
                    <c:v>0.073280283842245</c:v>
                  </c:pt>
                  <c:pt idx="12">
                    <c:v>0.0697853852894717</c:v>
                  </c:pt>
                  <c:pt idx="13">
                    <c:v>0.103101891350256</c:v>
                  </c:pt>
                  <c:pt idx="14">
                    <c:v>0.102567051239665</c:v>
                  </c:pt>
                </c:numCache>
              </c:numRef>
            </c:plus>
            <c:minus>
              <c:numRef>
                <c:f>'Growth Curves- Gluc-Lac-Mal'!$L$42:$L$56</c:f>
                <c:numCache>
                  <c:formatCode>General</c:formatCode>
                  <c:ptCount val="15"/>
                  <c:pt idx="0">
                    <c:v>0.0130384048104053</c:v>
                  </c:pt>
                  <c:pt idx="1">
                    <c:v>0.0115470053837925</c:v>
                  </c:pt>
                  <c:pt idx="2">
                    <c:v>0.00707106781186548</c:v>
                  </c:pt>
                  <c:pt idx="3">
                    <c:v>0.015165750888103</c:v>
                  </c:pt>
                  <c:pt idx="4">
                    <c:v>0.023452078799117</c:v>
                  </c:pt>
                  <c:pt idx="5">
                    <c:v>0.0311448230047948</c:v>
                  </c:pt>
                  <c:pt idx="6">
                    <c:v>0.0541294744108976</c:v>
                  </c:pt>
                  <c:pt idx="7">
                    <c:v>0.00707106781186548</c:v>
                  </c:pt>
                  <c:pt idx="8">
                    <c:v>0.0212132034355964</c:v>
                  </c:pt>
                  <c:pt idx="9">
                    <c:v>0.0212132034355964</c:v>
                  </c:pt>
                  <c:pt idx="10">
                    <c:v>0.0565685424949238</c:v>
                  </c:pt>
                  <c:pt idx="11">
                    <c:v>0.073280283842245</c:v>
                  </c:pt>
                  <c:pt idx="12">
                    <c:v>0.0697853852894717</c:v>
                  </c:pt>
                  <c:pt idx="13">
                    <c:v>0.103101891350256</c:v>
                  </c:pt>
                  <c:pt idx="14">
                    <c:v>0.102567051239665</c:v>
                  </c:pt>
                </c:numCache>
              </c:numRef>
            </c:minus>
          </c:errBars>
          <c:xVal>
            <c:numRef>
              <c:f>'Growth Curves- Gluc-Lac-Mal'!$K$24:$K$38</c:f>
              <c:numCache>
                <c:formatCode>General</c:formatCode>
                <c:ptCount val="1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numCache>
            </c:numRef>
          </c:xVal>
          <c:yVal>
            <c:numRef>
              <c:f>'Growth Curves- Gluc-Lac-Mal'!$L$24:$L$38</c:f>
              <c:numCache>
                <c:formatCode>General</c:formatCode>
                <c:ptCount val="15"/>
                <c:pt idx="0">
                  <c:v>0.028</c:v>
                </c:pt>
                <c:pt idx="1">
                  <c:v>0.04</c:v>
                </c:pt>
                <c:pt idx="2">
                  <c:v>0.06</c:v>
                </c:pt>
                <c:pt idx="3">
                  <c:v>0.076</c:v>
                </c:pt>
                <c:pt idx="4">
                  <c:v>0.11</c:v>
                </c:pt>
                <c:pt idx="5">
                  <c:v>0.178</c:v>
                </c:pt>
                <c:pt idx="6">
                  <c:v>0.254</c:v>
                </c:pt>
                <c:pt idx="7">
                  <c:v>0.295</c:v>
                </c:pt>
                <c:pt idx="8">
                  <c:v>0.435</c:v>
                </c:pt>
                <c:pt idx="9">
                  <c:v>0.635</c:v>
                </c:pt>
                <c:pt idx="10">
                  <c:v>0.87</c:v>
                </c:pt>
                <c:pt idx="11">
                  <c:v>1.142</c:v>
                </c:pt>
                <c:pt idx="12">
                  <c:v>1.258</c:v>
                </c:pt>
                <c:pt idx="13">
                  <c:v>1.306</c:v>
                </c:pt>
                <c:pt idx="14">
                  <c:v>1.338</c:v>
                </c:pt>
              </c:numCache>
            </c:numRef>
          </c:yVal>
          <c:smooth val="1"/>
        </c:ser>
        <c:ser>
          <c:idx val="1"/>
          <c:order val="1"/>
          <c:tx>
            <c:strRef>
              <c:f>'Growth Curves- Gluc-Lac-Mal'!$M$23</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'Growth Curves- Gluc-Lac-Mal'!$M$42:$M$56</c:f>
                <c:numCache>
                  <c:formatCode>General</c:formatCode>
                  <c:ptCount val="15"/>
                  <c:pt idx="0">
                    <c:v>0.01</c:v>
                  </c:pt>
                  <c:pt idx="1">
                    <c:v>0.00999999999999991</c:v>
                  </c:pt>
                  <c:pt idx="2">
                    <c:v>0.00999999999999999</c:v>
                  </c:pt>
                  <c:pt idx="3">
                    <c:v>0.0216024689946929</c:v>
                  </c:pt>
                  <c:pt idx="4">
                    <c:v>0.0353553390593274</c:v>
                  </c:pt>
                  <c:pt idx="5">
                    <c:v>0.0330403793359984</c:v>
                  </c:pt>
                  <c:pt idx="6">
                    <c:v>0.0567890834580028</c:v>
                  </c:pt>
                  <c:pt idx="7">
                    <c:v>0.014142135623731</c:v>
                  </c:pt>
                  <c:pt idx="8">
                    <c:v>0.0</c:v>
                  </c:pt>
                  <c:pt idx="9">
                    <c:v>0.0353553390593274</c:v>
                  </c:pt>
                  <c:pt idx="10">
                    <c:v>0.0353553390593274</c:v>
                  </c:pt>
                  <c:pt idx="11">
                    <c:v>0.0903696114115064</c:v>
                  </c:pt>
                  <c:pt idx="12">
                    <c:v>0.0763216876123687</c:v>
                  </c:pt>
                  <c:pt idx="13">
                    <c:v>0.0680073525436772</c:v>
                  </c:pt>
                  <c:pt idx="14">
                    <c:v>0.0697614984548545</c:v>
                  </c:pt>
                </c:numCache>
              </c:numRef>
            </c:plus>
            <c:minus>
              <c:numRef>
                <c:f>'Growth Curves- Gluc-Lac-Mal'!$M$42:$M$56</c:f>
                <c:numCache>
                  <c:formatCode>General</c:formatCode>
                  <c:ptCount val="15"/>
                  <c:pt idx="0">
                    <c:v>0.01</c:v>
                  </c:pt>
                  <c:pt idx="1">
                    <c:v>0.00999999999999991</c:v>
                  </c:pt>
                  <c:pt idx="2">
                    <c:v>0.00999999999999999</c:v>
                  </c:pt>
                  <c:pt idx="3">
                    <c:v>0.0216024689946929</c:v>
                  </c:pt>
                  <c:pt idx="4">
                    <c:v>0.0353553390593274</c:v>
                  </c:pt>
                  <c:pt idx="5">
                    <c:v>0.0330403793359984</c:v>
                  </c:pt>
                  <c:pt idx="6">
                    <c:v>0.0567890834580028</c:v>
                  </c:pt>
                  <c:pt idx="7">
                    <c:v>0.014142135623731</c:v>
                  </c:pt>
                  <c:pt idx="8">
                    <c:v>0.0</c:v>
                  </c:pt>
                  <c:pt idx="9">
                    <c:v>0.0353553390593274</c:v>
                  </c:pt>
                  <c:pt idx="10">
                    <c:v>0.0353553390593274</c:v>
                  </c:pt>
                  <c:pt idx="11">
                    <c:v>0.0903696114115064</c:v>
                  </c:pt>
                  <c:pt idx="12">
                    <c:v>0.0763216876123687</c:v>
                  </c:pt>
                  <c:pt idx="13">
                    <c:v>0.0680073525436772</c:v>
                  </c:pt>
                  <c:pt idx="14">
                    <c:v>0.0697614984548545</c:v>
                  </c:pt>
                </c:numCache>
              </c:numRef>
            </c:minus>
          </c:errBars>
          <c:xVal>
            <c:numRef>
              <c:f>'Growth Curves- Gluc-Lac-Mal'!$K$24:$K$38</c:f>
              <c:numCache>
                <c:formatCode>General</c:formatCode>
                <c:ptCount val="1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numCache>
            </c:numRef>
          </c:xVal>
          <c:yVal>
            <c:numRef>
              <c:f>'Growth Curves- Gluc-Lac-Mal'!$M$24:$M$38</c:f>
              <c:numCache>
                <c:formatCode>General</c:formatCode>
                <c:ptCount val="15"/>
                <c:pt idx="0">
                  <c:v>0.055</c:v>
                </c:pt>
                <c:pt idx="1">
                  <c:v>0.075</c:v>
                </c:pt>
                <c:pt idx="2">
                  <c:v>0.155</c:v>
                </c:pt>
                <c:pt idx="3">
                  <c:v>0.26</c:v>
                </c:pt>
                <c:pt idx="4">
                  <c:v>0.435</c:v>
                </c:pt>
                <c:pt idx="5">
                  <c:v>0.7425</c:v>
                </c:pt>
                <c:pt idx="6">
                  <c:v>1.0675</c:v>
                </c:pt>
                <c:pt idx="7">
                  <c:v>1.4</c:v>
                </c:pt>
                <c:pt idx="8">
                  <c:v>1.49</c:v>
                </c:pt>
                <c:pt idx="9">
                  <c:v>1.505</c:v>
                </c:pt>
                <c:pt idx="10">
                  <c:v>1.545</c:v>
                </c:pt>
                <c:pt idx="11">
                  <c:v>1.505</c:v>
                </c:pt>
                <c:pt idx="12">
                  <c:v>1.5425</c:v>
                </c:pt>
                <c:pt idx="13">
                  <c:v>1.5925</c:v>
                </c:pt>
                <c:pt idx="14">
                  <c:v>1.66</c:v>
                </c:pt>
              </c:numCache>
            </c:numRef>
          </c:yVal>
          <c:smooth val="1"/>
        </c:ser>
        <c:dLbls>
          <c:showLegendKey val="0"/>
          <c:showVal val="0"/>
          <c:showCatName val="0"/>
          <c:showSerName val="0"/>
          <c:showPercent val="0"/>
          <c:showBubbleSize val="0"/>
        </c:dLbls>
        <c:axId val="2098702208"/>
        <c:axId val="2098536192"/>
      </c:scatterChart>
      <c:valAx>
        <c:axId val="2098702208"/>
        <c:scaling>
          <c:orientation val="minMax"/>
          <c:max val="15.0"/>
        </c:scaling>
        <c:delete val="0"/>
        <c:axPos val="b"/>
        <c:numFmt formatCode="General" sourceLinked="1"/>
        <c:majorTickMark val="out"/>
        <c:minorTickMark val="none"/>
        <c:tickLblPos val="nextTo"/>
        <c:crossAx val="2098536192"/>
        <c:crosses val="autoZero"/>
        <c:crossBetween val="midCat"/>
      </c:valAx>
      <c:valAx>
        <c:axId val="2098536192"/>
        <c:scaling>
          <c:logBase val="10.0"/>
          <c:orientation val="minMax"/>
        </c:scaling>
        <c:delete val="0"/>
        <c:axPos val="l"/>
        <c:majorGridlines/>
        <c:numFmt formatCode="General" sourceLinked="1"/>
        <c:majorTickMark val="out"/>
        <c:minorTickMark val="none"/>
        <c:tickLblPos val="nextTo"/>
        <c:crossAx val="209870220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a:t>
            </a:r>
            <a:r>
              <a:rPr lang="en-US" dirty="0" smtClean="0"/>
              <a:t>% </a:t>
            </a:r>
            <a:r>
              <a:rPr lang="en-US" baseline="0" dirty="0" smtClean="0"/>
              <a:t>Glucose</a:t>
            </a:r>
            <a:r>
              <a:rPr lang="en-US" dirty="0" smtClean="0"/>
              <a:t> </a:t>
            </a:r>
            <a:endParaRPr lang="en-US" dirty="0"/>
          </a:p>
        </c:rich>
      </c:tx>
      <c:layout/>
      <c:overlay val="0"/>
    </c:title>
    <c:autoTitleDeleted val="0"/>
    <c:plotArea>
      <c:layout/>
      <c:barChart>
        <c:barDir val="col"/>
        <c:grouping val="clustered"/>
        <c:varyColors val="0"/>
        <c:ser>
          <c:idx val="0"/>
          <c:order val="0"/>
          <c:spPr>
            <a:solidFill>
              <a:srgbClr val="65CE1E"/>
            </a:solidFill>
          </c:spPr>
          <c:invertIfNegative val="0"/>
          <c:dPt>
            <c:idx val="0"/>
            <c:invertIfNegative val="0"/>
            <c:bubble3D val="0"/>
            <c:spPr>
              <a:solidFill>
                <a:srgbClr val="00B4FF"/>
              </a:solidFill>
            </c:spPr>
          </c:dPt>
          <c:errBars>
            <c:errBarType val="both"/>
            <c:errValType val="cust"/>
            <c:noEndCap val="0"/>
            <c:plus>
              <c:numRef>
                <c:f>('Growth Curves- Gluc-Lac-Mal'!$D$35,'Growth Curves- Gluc-Lac-Mal'!$E$35)</c:f>
                <c:numCache>
                  <c:formatCode>General</c:formatCode>
                  <c:ptCount val="2"/>
                  <c:pt idx="0">
                    <c:v>0.0647319007171664</c:v>
                  </c:pt>
                  <c:pt idx="1">
                    <c:v>0.0497828049939234</c:v>
                  </c:pt>
                </c:numCache>
              </c:numRef>
            </c:plus>
            <c:minus>
              <c:numRef>
                <c:f>('Growth Curves- Gluc-Lac-Mal'!$D$35,'Growth Curves- Gluc-Lac-Mal'!$E$35)</c:f>
                <c:numCache>
                  <c:formatCode>General</c:formatCode>
                  <c:ptCount val="2"/>
                  <c:pt idx="0">
                    <c:v>0.0647319007171664</c:v>
                  </c:pt>
                  <c:pt idx="1">
                    <c:v>0.0497828049939234</c:v>
                  </c:pt>
                </c:numCache>
              </c:numRef>
            </c:minus>
          </c:errBars>
          <c:val>
            <c:numRef>
              <c:f>('Growth Curves- Gluc-Lac-Mal'!$D$36,'Growth Curves- Gluc-Lac-Mal'!$E$36)</c:f>
              <c:numCache>
                <c:formatCode>General</c:formatCode>
                <c:ptCount val="2"/>
                <c:pt idx="0">
                  <c:v>0.549630743202673</c:v>
                </c:pt>
                <c:pt idx="1">
                  <c:v>0.752365463823594</c:v>
                </c:pt>
              </c:numCache>
            </c:numRef>
          </c:val>
        </c:ser>
        <c:dLbls>
          <c:showLegendKey val="0"/>
          <c:showVal val="0"/>
          <c:showCatName val="0"/>
          <c:showSerName val="0"/>
          <c:showPercent val="0"/>
          <c:showBubbleSize val="0"/>
        </c:dLbls>
        <c:gapWidth val="150"/>
        <c:axId val="2102188640"/>
        <c:axId val="2098638160"/>
      </c:barChart>
      <c:catAx>
        <c:axId val="2102188640"/>
        <c:scaling>
          <c:orientation val="minMax"/>
        </c:scaling>
        <c:delete val="1"/>
        <c:axPos val="b"/>
        <c:title>
          <c:tx>
            <c:rich>
              <a:bodyPr/>
              <a:lstStyle/>
              <a:p>
                <a:pPr>
                  <a:defRPr/>
                </a:pPr>
                <a:r>
                  <a:rPr lang="en-US" dirty="0"/>
                  <a:t>MG1655</a:t>
                </a:r>
                <a:r>
                  <a:rPr lang="en-US" baseline="0" dirty="0"/>
                  <a:t> </a:t>
                </a:r>
                <a:r>
                  <a:rPr lang="en-US" baseline="0" dirty="0" smtClean="0"/>
                  <a:t>                                </a:t>
                </a:r>
                <a:r>
                  <a:rPr lang="en-US" baseline="0" dirty="0"/>
                  <a:t>MG1655∆</a:t>
                </a:r>
                <a:r>
                  <a:rPr lang="en-US" i="1" baseline="0" dirty="0" smtClean="0"/>
                  <a:t>qseC</a:t>
                </a:r>
                <a:endParaRPr lang="en-US" i="1" dirty="0"/>
              </a:p>
            </c:rich>
          </c:tx>
          <c:layout>
            <c:manualLayout>
              <c:xMode val="edge"/>
              <c:yMode val="edge"/>
              <c:x val="0.244726132330819"/>
              <c:y val="0.884642461775182"/>
            </c:manualLayout>
          </c:layout>
          <c:overlay val="0"/>
        </c:title>
        <c:majorTickMark val="out"/>
        <c:minorTickMark val="none"/>
        <c:tickLblPos val="nextTo"/>
        <c:crossAx val="2098638160"/>
        <c:crosses val="autoZero"/>
        <c:auto val="0"/>
        <c:lblAlgn val="ctr"/>
        <c:lblOffset val="100"/>
        <c:noMultiLvlLbl val="0"/>
      </c:catAx>
      <c:valAx>
        <c:axId val="2098638160"/>
        <c:scaling>
          <c:orientation val="minMax"/>
        </c:scaling>
        <c:delete val="0"/>
        <c:axPos val="l"/>
        <c:majorGridlines/>
        <c:numFmt formatCode="General" sourceLinked="1"/>
        <c:majorTickMark val="out"/>
        <c:minorTickMark val="none"/>
        <c:tickLblPos val="nextTo"/>
        <c:crossAx val="210218864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Growth on 0.02% Lactose</a:t>
            </a:r>
          </a:p>
        </c:rich>
      </c:tx>
      <c:layout/>
      <c:overlay val="0"/>
    </c:title>
    <c:autoTitleDeleted val="0"/>
    <c:plotArea>
      <c:layout/>
      <c:scatterChart>
        <c:scatterStyle val="smoothMarker"/>
        <c:varyColors val="0"/>
        <c:ser>
          <c:idx val="0"/>
          <c:order val="0"/>
          <c:tx>
            <c:strRef>
              <c:f>'Growth Curves- Gluc-Lac-Mal'!$T$23</c:f>
              <c:strCache>
                <c:ptCount val="1"/>
                <c:pt idx="0">
                  <c:v>WT Avg</c:v>
                </c:pt>
              </c:strCache>
            </c:strRef>
          </c:tx>
          <c:errBars>
            <c:errDir val="y"/>
            <c:errBarType val="both"/>
            <c:errValType val="cust"/>
            <c:noEndCap val="0"/>
            <c:plus>
              <c:numRef>
                <c:f>'Growth Curves- Gluc-Lac-Mal'!$T$37:$T$46</c:f>
                <c:numCache>
                  <c:formatCode>General</c:formatCode>
                  <c:ptCount val="10"/>
                  <c:pt idx="0">
                    <c:v>0.0</c:v>
                  </c:pt>
                  <c:pt idx="1">
                    <c:v>0.0</c:v>
                  </c:pt>
                  <c:pt idx="2">
                    <c:v>0.00707106781186547</c:v>
                  </c:pt>
                  <c:pt idx="3">
                    <c:v>0.0141421356237309</c:v>
                  </c:pt>
                  <c:pt idx="4">
                    <c:v>0.00707106781186548</c:v>
                  </c:pt>
                  <c:pt idx="5">
                    <c:v>0.0141421356237309</c:v>
                  </c:pt>
                  <c:pt idx="6">
                    <c:v>0.014142135623731</c:v>
                  </c:pt>
                  <c:pt idx="7">
                    <c:v>0.0353553390593274</c:v>
                  </c:pt>
                  <c:pt idx="8">
                    <c:v>0.0282842712474619</c:v>
                  </c:pt>
                  <c:pt idx="9">
                    <c:v>0.0282842712474619</c:v>
                  </c:pt>
                </c:numCache>
              </c:numRef>
            </c:plus>
            <c:minus>
              <c:numRef>
                <c:f>'Growth Curves- Gluc-Lac-Mal'!$T$37:$T$46</c:f>
                <c:numCache>
                  <c:formatCode>General</c:formatCode>
                  <c:ptCount val="10"/>
                  <c:pt idx="0">
                    <c:v>0.0</c:v>
                  </c:pt>
                  <c:pt idx="1">
                    <c:v>0.0</c:v>
                  </c:pt>
                  <c:pt idx="2">
                    <c:v>0.00707106781186547</c:v>
                  </c:pt>
                  <c:pt idx="3">
                    <c:v>0.0141421356237309</c:v>
                  </c:pt>
                  <c:pt idx="4">
                    <c:v>0.00707106781186548</c:v>
                  </c:pt>
                  <c:pt idx="5">
                    <c:v>0.0141421356237309</c:v>
                  </c:pt>
                  <c:pt idx="6">
                    <c:v>0.014142135623731</c:v>
                  </c:pt>
                  <c:pt idx="7">
                    <c:v>0.0353553390593274</c:v>
                  </c:pt>
                  <c:pt idx="8">
                    <c:v>0.0282842712474619</c:v>
                  </c:pt>
                  <c:pt idx="9">
                    <c:v>0.0282842712474619</c:v>
                  </c:pt>
                </c:numCache>
              </c:numRef>
            </c:minus>
          </c:errBars>
          <c:xVal>
            <c:numRef>
              <c:f>'Growth Curves- Gluc-Lac-Mal'!$S$24:$S$33</c:f>
              <c:numCache>
                <c:formatCode>General</c:formatCode>
                <c:ptCount val="10"/>
                <c:pt idx="0">
                  <c:v>0.0</c:v>
                </c:pt>
                <c:pt idx="1">
                  <c:v>1.0</c:v>
                </c:pt>
                <c:pt idx="2">
                  <c:v>3.0</c:v>
                </c:pt>
                <c:pt idx="3">
                  <c:v>4.0</c:v>
                </c:pt>
                <c:pt idx="4">
                  <c:v>5.0</c:v>
                </c:pt>
                <c:pt idx="5">
                  <c:v>6.0</c:v>
                </c:pt>
                <c:pt idx="6">
                  <c:v>8.0</c:v>
                </c:pt>
                <c:pt idx="7">
                  <c:v>10.5</c:v>
                </c:pt>
                <c:pt idx="8">
                  <c:v>11.5</c:v>
                </c:pt>
                <c:pt idx="9">
                  <c:v>12.5</c:v>
                </c:pt>
              </c:numCache>
            </c:numRef>
          </c:xVal>
          <c:yVal>
            <c:numRef>
              <c:f>'Growth Curves- Gluc-Lac-Mal'!$T$24:$T$33</c:f>
              <c:numCache>
                <c:formatCode>General</c:formatCode>
                <c:ptCount val="10"/>
                <c:pt idx="0">
                  <c:v>0.01</c:v>
                </c:pt>
                <c:pt idx="1">
                  <c:v>0.04</c:v>
                </c:pt>
                <c:pt idx="2">
                  <c:v>0.075</c:v>
                </c:pt>
                <c:pt idx="3">
                  <c:v>0.11</c:v>
                </c:pt>
                <c:pt idx="4">
                  <c:v>0.155</c:v>
                </c:pt>
                <c:pt idx="5">
                  <c:v>0.24</c:v>
                </c:pt>
                <c:pt idx="6">
                  <c:v>0.54</c:v>
                </c:pt>
                <c:pt idx="7">
                  <c:v>1.045</c:v>
                </c:pt>
                <c:pt idx="8">
                  <c:v>1.23</c:v>
                </c:pt>
                <c:pt idx="9">
                  <c:v>1.32</c:v>
                </c:pt>
              </c:numCache>
            </c:numRef>
          </c:yVal>
          <c:smooth val="1"/>
        </c:ser>
        <c:ser>
          <c:idx val="1"/>
          <c:order val="1"/>
          <c:tx>
            <c:strRef>
              <c:f>'Growth Curves- Gluc-Lac-Mal'!$U$23</c:f>
              <c:strCache>
                <c:ptCount val="1"/>
                <c:pt idx="0">
                  <c:v>QseC Avg</c:v>
                </c:pt>
              </c:strCache>
            </c:strRef>
          </c:tx>
          <c:spPr>
            <a:ln>
              <a:solidFill>
                <a:srgbClr val="65CE1E"/>
              </a:solidFill>
            </a:ln>
          </c:spPr>
          <c:marker>
            <c:spPr>
              <a:solidFill>
                <a:srgbClr val="65CE1E"/>
              </a:solidFill>
              <a:ln>
                <a:solidFill>
                  <a:srgbClr val="65CE1E"/>
                </a:solidFill>
              </a:ln>
            </c:spPr>
          </c:marker>
          <c:errBars>
            <c:errDir val="y"/>
            <c:errBarType val="both"/>
            <c:errValType val="cust"/>
            <c:noEndCap val="0"/>
            <c:plus>
              <c:numRef>
                <c:f>'Growth Curves- Gluc-Lac-Mal'!$U$37:$U$46</c:f>
                <c:numCache>
                  <c:formatCode>General</c:formatCode>
                  <c:ptCount val="10"/>
                  <c:pt idx="0">
                    <c:v>0.0</c:v>
                  </c:pt>
                  <c:pt idx="1">
                    <c:v>0.0</c:v>
                  </c:pt>
                  <c:pt idx="2">
                    <c:v>0.00577350269189626</c:v>
                  </c:pt>
                  <c:pt idx="3">
                    <c:v>0.0115470053837925</c:v>
                  </c:pt>
                  <c:pt idx="4">
                    <c:v>0.0152752523165194</c:v>
                  </c:pt>
                  <c:pt idx="5">
                    <c:v>0.023094010767585</c:v>
                  </c:pt>
                  <c:pt idx="6">
                    <c:v>0.0871779788708134</c:v>
                  </c:pt>
                  <c:pt idx="7">
                    <c:v>0.0404145188432737</c:v>
                  </c:pt>
                  <c:pt idx="8">
                    <c:v>0.0351188458428425</c:v>
                  </c:pt>
                  <c:pt idx="9">
                    <c:v>0.0321455025366432</c:v>
                  </c:pt>
                </c:numCache>
              </c:numRef>
            </c:plus>
            <c:minus>
              <c:numRef>
                <c:f>'Growth Curves- Gluc-Lac-Mal'!$U$37:$U$46</c:f>
                <c:numCache>
                  <c:formatCode>General</c:formatCode>
                  <c:ptCount val="10"/>
                  <c:pt idx="0">
                    <c:v>0.0</c:v>
                  </c:pt>
                  <c:pt idx="1">
                    <c:v>0.0</c:v>
                  </c:pt>
                  <c:pt idx="2">
                    <c:v>0.00577350269189626</c:v>
                  </c:pt>
                  <c:pt idx="3">
                    <c:v>0.0115470053837925</c:v>
                  </c:pt>
                  <c:pt idx="4">
                    <c:v>0.0152752523165194</c:v>
                  </c:pt>
                  <c:pt idx="5">
                    <c:v>0.023094010767585</c:v>
                  </c:pt>
                  <c:pt idx="6">
                    <c:v>0.0871779788708134</c:v>
                  </c:pt>
                  <c:pt idx="7">
                    <c:v>0.0404145188432737</c:v>
                  </c:pt>
                  <c:pt idx="8">
                    <c:v>0.0351188458428425</c:v>
                  </c:pt>
                  <c:pt idx="9">
                    <c:v>0.0321455025366432</c:v>
                  </c:pt>
                </c:numCache>
              </c:numRef>
            </c:minus>
          </c:errBars>
          <c:xVal>
            <c:numRef>
              <c:f>'Growth Curves- Gluc-Lac-Mal'!$S$24:$S$33</c:f>
              <c:numCache>
                <c:formatCode>General</c:formatCode>
                <c:ptCount val="10"/>
                <c:pt idx="0">
                  <c:v>0.0</c:v>
                </c:pt>
                <c:pt idx="1">
                  <c:v>1.0</c:v>
                </c:pt>
                <c:pt idx="2">
                  <c:v>3.0</c:v>
                </c:pt>
                <c:pt idx="3">
                  <c:v>4.0</c:v>
                </c:pt>
                <c:pt idx="4">
                  <c:v>5.0</c:v>
                </c:pt>
                <c:pt idx="5">
                  <c:v>6.0</c:v>
                </c:pt>
                <c:pt idx="6">
                  <c:v>8.0</c:v>
                </c:pt>
                <c:pt idx="7">
                  <c:v>10.5</c:v>
                </c:pt>
                <c:pt idx="8">
                  <c:v>11.5</c:v>
                </c:pt>
                <c:pt idx="9">
                  <c:v>12.5</c:v>
                </c:pt>
              </c:numCache>
            </c:numRef>
          </c:xVal>
          <c:yVal>
            <c:numRef>
              <c:f>'Growth Curves- Gluc-Lac-Mal'!$U$24:$U$33</c:f>
              <c:numCache>
                <c:formatCode>General</c:formatCode>
                <c:ptCount val="10"/>
                <c:pt idx="0">
                  <c:v>0.01</c:v>
                </c:pt>
                <c:pt idx="1">
                  <c:v>0.04</c:v>
                </c:pt>
                <c:pt idx="2">
                  <c:v>0.0966666666666667</c:v>
                </c:pt>
                <c:pt idx="3">
                  <c:v>0.163333333333333</c:v>
                </c:pt>
                <c:pt idx="4">
                  <c:v>0.286666666666667</c:v>
                </c:pt>
                <c:pt idx="5">
                  <c:v>0.493333333333333</c:v>
                </c:pt>
                <c:pt idx="6">
                  <c:v>1.08</c:v>
                </c:pt>
                <c:pt idx="7">
                  <c:v>1.393333333333333</c:v>
                </c:pt>
                <c:pt idx="8">
                  <c:v>1.416666666666667</c:v>
                </c:pt>
                <c:pt idx="9">
                  <c:v>1.476666666666667</c:v>
                </c:pt>
              </c:numCache>
            </c:numRef>
          </c:yVal>
          <c:smooth val="1"/>
        </c:ser>
        <c:dLbls>
          <c:showLegendKey val="0"/>
          <c:showVal val="0"/>
          <c:showCatName val="0"/>
          <c:showSerName val="0"/>
          <c:showPercent val="0"/>
          <c:showBubbleSize val="0"/>
        </c:dLbls>
        <c:axId val="2102127328"/>
        <c:axId val="2102129216"/>
      </c:scatterChart>
      <c:valAx>
        <c:axId val="2102127328"/>
        <c:scaling>
          <c:orientation val="minMax"/>
        </c:scaling>
        <c:delete val="0"/>
        <c:axPos val="b"/>
        <c:numFmt formatCode="General" sourceLinked="1"/>
        <c:majorTickMark val="out"/>
        <c:minorTickMark val="none"/>
        <c:tickLblPos val="nextTo"/>
        <c:crossAx val="2102129216"/>
        <c:crosses val="autoZero"/>
        <c:crossBetween val="midCat"/>
      </c:valAx>
      <c:valAx>
        <c:axId val="2102129216"/>
        <c:scaling>
          <c:logBase val="10.0"/>
          <c:orientation val="minMax"/>
        </c:scaling>
        <c:delete val="0"/>
        <c:axPos val="l"/>
        <c:majorGridlines/>
        <c:title>
          <c:tx>
            <c:rich>
              <a:bodyPr rot="-5400000" vert="horz"/>
              <a:lstStyle/>
              <a:p>
                <a:pPr>
                  <a:defRPr/>
                </a:pPr>
                <a:r>
                  <a:rPr lang="en-US" dirty="0"/>
                  <a:t>Log10</a:t>
                </a:r>
                <a:r>
                  <a:rPr lang="en-US" baseline="0" dirty="0"/>
                  <a:t> </a:t>
                </a:r>
                <a:r>
                  <a:rPr lang="en-US" dirty="0"/>
                  <a:t>Optical Density at 600nm</a:t>
                </a:r>
              </a:p>
            </c:rich>
          </c:tx>
          <c:layout/>
          <c:overlay val="0"/>
        </c:title>
        <c:numFmt formatCode="General" sourceLinked="1"/>
        <c:majorTickMark val="out"/>
        <c:minorTickMark val="none"/>
        <c:tickLblPos val="nextTo"/>
        <c:crossAx val="2102127328"/>
        <c:crosses val="autoZero"/>
        <c:crossBetween val="midCat"/>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10/20/17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smtClean="0"/>
              <a:t>Click to edit Master title style</a:t>
            </a:r>
            <a:endParaRPr lang="en-US" dirty="0"/>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smtClean="0"/>
              <a:t>Click to edit Master title style</a:t>
            </a:r>
            <a:endParaRPr lang="en-US" dirty="0"/>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smtClean="0"/>
              <a:t>Click to edit Master title style</a:t>
            </a:r>
            <a:endParaRPr lang="en-US" dirty="0"/>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dirty="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smtClean="0"/>
              <a:t>Click to edit Master title style</a:t>
            </a:r>
            <a:endParaRPr lang="en-US" dirty="0"/>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smtClean="0"/>
              <a:t>Click to edit Master title style</a:t>
            </a:r>
            <a:endParaRPr lang="en-US" dirty="0"/>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smtClean="0"/>
              <a:t>Click icon to add picture</a:t>
            </a:r>
            <a:endParaRPr lang="en-US" dirty="0"/>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10/20/17</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9" Type="http://schemas.openxmlformats.org/officeDocument/2006/relationships/image" Target="../media/image8.png"/><Relationship Id="rId20" Type="http://schemas.openxmlformats.org/officeDocument/2006/relationships/chart" Target="../charts/chart11.xml"/><Relationship Id="rId21" Type="http://schemas.openxmlformats.org/officeDocument/2006/relationships/image" Target="../media/image13.png"/><Relationship Id="rId10" Type="http://schemas.openxmlformats.org/officeDocument/2006/relationships/chart" Target="../charts/chart5.xml"/><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chart" Target="../charts/chart6.xml"/><Relationship Id="rId16" Type="http://schemas.openxmlformats.org/officeDocument/2006/relationships/chart" Target="../charts/chart7.xml"/><Relationship Id="rId17" Type="http://schemas.openxmlformats.org/officeDocument/2006/relationships/chart" Target="../charts/chart8.xml"/><Relationship Id="rId18" Type="http://schemas.openxmlformats.org/officeDocument/2006/relationships/chart" Target="../charts/chart9.xml"/><Relationship Id="rId19" Type="http://schemas.openxmlformats.org/officeDocument/2006/relationships/chart" Target="../charts/chart10.xm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chart" Target="../charts/chart1.xml"/><Relationship Id="rId5" Type="http://schemas.openxmlformats.org/officeDocument/2006/relationships/chart" Target="../charts/chart2.xml"/><Relationship Id="rId6" Type="http://schemas.openxmlformats.org/officeDocument/2006/relationships/chart" Target="../charts/chart3.xml"/><Relationship Id="rId7" Type="http://schemas.openxmlformats.org/officeDocument/2006/relationships/chart" Target="../charts/chart4.xml"/><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Box 519"/>
          <p:cNvSpPr txBox="1"/>
          <p:nvPr/>
        </p:nvSpPr>
        <p:spPr>
          <a:xfrm>
            <a:off x="34040395" y="25903995"/>
            <a:ext cx="9281160" cy="4572000"/>
          </a:xfrm>
          <a:prstGeom prst="rect">
            <a:avLst/>
          </a:prstGeom>
          <a:solidFill>
            <a:schemeClr val="tx1"/>
          </a:solidFill>
          <a:ln>
            <a:solidFill>
              <a:schemeClr val="bg1"/>
            </a:solidFill>
          </a:ln>
        </p:spPr>
        <p:txBody>
          <a:bodyPr wrap="square" lIns="131445" tIns="65723" rIns="131445" bIns="65723" rtlCol="0">
            <a:spAutoFit/>
          </a:bodyPr>
          <a:lstStyle/>
          <a:p>
            <a:endParaRPr lang="en-US" sz="2000" dirty="0" smtClean="0">
              <a:latin typeface="Times New Roman"/>
              <a:cs typeface="Times New Roman"/>
            </a:endParaRPr>
          </a:p>
          <a:p>
            <a:r>
              <a:rPr lang="en-US" sz="2000" dirty="0" err="1">
                <a:solidFill>
                  <a:schemeClr val="bg1"/>
                </a:solidFill>
              </a:rPr>
              <a:t>Allinson</a:t>
            </a:r>
            <a:r>
              <a:rPr lang="en-US" sz="2000" dirty="0">
                <a:solidFill>
                  <a:schemeClr val="bg1"/>
                </a:solidFill>
              </a:rPr>
              <a:t>, C., &amp; Hayes, J. (1996). The Cognitive Style Index. </a:t>
            </a:r>
            <a:r>
              <a:rPr lang="en-US" sz="2000" i="1" dirty="0">
                <a:solidFill>
                  <a:schemeClr val="bg1"/>
                </a:solidFill>
              </a:rPr>
              <a:t>Journal of Management</a:t>
            </a:r>
            <a:endParaRPr lang="en-US" sz="2000" dirty="0">
              <a:solidFill>
                <a:schemeClr val="bg1"/>
              </a:solidFill>
            </a:endParaRPr>
          </a:p>
          <a:p>
            <a:r>
              <a:rPr lang="en-US" sz="2000" i="1" dirty="0" smtClean="0">
                <a:solidFill>
                  <a:schemeClr val="bg1"/>
                </a:solidFill>
              </a:rPr>
              <a:t>     Studies</a:t>
            </a:r>
            <a:r>
              <a:rPr lang="en-US" sz="2000" dirty="0">
                <a:solidFill>
                  <a:schemeClr val="bg1"/>
                </a:solidFill>
              </a:rPr>
              <a:t>,</a:t>
            </a:r>
            <a:r>
              <a:rPr lang="en-US" sz="2000" i="1" dirty="0">
                <a:solidFill>
                  <a:schemeClr val="bg1"/>
                </a:solidFill>
              </a:rPr>
              <a:t> 33</a:t>
            </a:r>
            <a:r>
              <a:rPr lang="en-US" sz="2000" dirty="0">
                <a:solidFill>
                  <a:schemeClr val="bg1"/>
                </a:solidFill>
              </a:rPr>
              <a:t>(1), 119–135.</a:t>
            </a:r>
          </a:p>
          <a:p>
            <a:r>
              <a:rPr lang="en-US" sz="2000" dirty="0" err="1">
                <a:solidFill>
                  <a:schemeClr val="bg1"/>
                </a:solidFill>
              </a:rPr>
              <a:t>Allport</a:t>
            </a:r>
            <a:r>
              <a:rPr lang="en-US" sz="2000" dirty="0">
                <a:solidFill>
                  <a:schemeClr val="bg1"/>
                </a:solidFill>
              </a:rPr>
              <a:t>, G. W. (1937). </a:t>
            </a:r>
            <a:r>
              <a:rPr lang="en-US" sz="2000" i="1" dirty="0">
                <a:solidFill>
                  <a:schemeClr val="bg1"/>
                </a:solidFill>
              </a:rPr>
              <a:t>Personality: A psychological interpretation</a:t>
            </a:r>
            <a:r>
              <a:rPr lang="en-US" sz="2000" dirty="0">
                <a:solidFill>
                  <a:schemeClr val="bg1"/>
                </a:solidFill>
              </a:rPr>
              <a:t>. New York: Holt &amp; </a:t>
            </a:r>
            <a:r>
              <a:rPr lang="en-US" sz="2000" dirty="0" smtClean="0">
                <a:solidFill>
                  <a:schemeClr val="bg1"/>
                </a:solidFill>
              </a:rPr>
              <a:t>      </a:t>
            </a:r>
          </a:p>
          <a:p>
            <a:r>
              <a:rPr lang="en-US" sz="2000" dirty="0">
                <a:solidFill>
                  <a:schemeClr val="bg1"/>
                </a:solidFill>
              </a:rPr>
              <a:t> </a:t>
            </a:r>
            <a:r>
              <a:rPr lang="en-US" sz="2000" dirty="0" smtClean="0">
                <a:solidFill>
                  <a:schemeClr val="bg1"/>
                </a:solidFill>
              </a:rPr>
              <a:t>    Co</a:t>
            </a:r>
            <a:r>
              <a:rPr lang="en-US" sz="2000" dirty="0">
                <a:solidFill>
                  <a:schemeClr val="bg1"/>
                </a:solidFill>
              </a:rPr>
              <a:t>.</a:t>
            </a:r>
          </a:p>
          <a:p>
            <a:r>
              <a:rPr lang="en-US" sz="2000" dirty="0" err="1">
                <a:solidFill>
                  <a:schemeClr val="bg1"/>
                </a:solidFill>
              </a:rPr>
              <a:t>Battalio</a:t>
            </a:r>
            <a:r>
              <a:rPr lang="en-US" sz="2000" dirty="0">
                <a:solidFill>
                  <a:schemeClr val="bg1"/>
                </a:solidFill>
              </a:rPr>
              <a:t>, J. (2009). Success in distance education: Do learning styles and multiple </a:t>
            </a:r>
            <a:endParaRPr lang="en-US" sz="2000" dirty="0" smtClean="0">
              <a:solidFill>
                <a:schemeClr val="bg1"/>
              </a:solidFill>
            </a:endParaRPr>
          </a:p>
          <a:p>
            <a:r>
              <a:rPr lang="en-US" sz="2000" dirty="0">
                <a:solidFill>
                  <a:schemeClr val="bg1"/>
                </a:solidFill>
              </a:rPr>
              <a:t> </a:t>
            </a:r>
            <a:r>
              <a:rPr lang="en-US" sz="2000" dirty="0" smtClean="0">
                <a:solidFill>
                  <a:schemeClr val="bg1"/>
                </a:solidFill>
              </a:rPr>
              <a:t>    formats matter</a:t>
            </a:r>
            <a:r>
              <a:rPr lang="en-US" sz="2000" dirty="0">
                <a:solidFill>
                  <a:schemeClr val="bg1"/>
                </a:solidFill>
              </a:rPr>
              <a:t>? </a:t>
            </a:r>
            <a:r>
              <a:rPr lang="en-US" sz="2000" i="1" dirty="0">
                <a:solidFill>
                  <a:schemeClr val="bg1"/>
                </a:solidFill>
              </a:rPr>
              <a:t>American Journal of Distance Education, 23</a:t>
            </a:r>
            <a:r>
              <a:rPr lang="en-US" sz="2000" dirty="0">
                <a:solidFill>
                  <a:schemeClr val="bg1"/>
                </a:solidFill>
              </a:rPr>
              <a:t>(2), 71-87. </a:t>
            </a:r>
          </a:p>
          <a:p>
            <a:r>
              <a:rPr lang="en-US" sz="2000" dirty="0" err="1">
                <a:solidFill>
                  <a:schemeClr val="bg1"/>
                </a:solidFill>
              </a:rPr>
              <a:t>Beaumaster</a:t>
            </a:r>
            <a:r>
              <a:rPr lang="en-US" sz="2000" dirty="0">
                <a:solidFill>
                  <a:schemeClr val="bg1"/>
                </a:solidFill>
              </a:rPr>
              <a:t>, S., &amp; Long, J. A. (2002). Pedagogy, technology and learning </a:t>
            </a:r>
            <a:r>
              <a:rPr lang="en-US" sz="2000" dirty="0" smtClean="0">
                <a:solidFill>
                  <a:schemeClr val="bg1"/>
                </a:solidFill>
              </a:rPr>
              <a:t>styles— </a:t>
            </a:r>
          </a:p>
          <a:p>
            <a:r>
              <a:rPr lang="en-US" sz="2000" dirty="0">
                <a:solidFill>
                  <a:schemeClr val="bg1"/>
                </a:solidFill>
              </a:rPr>
              <a:t> </a:t>
            </a:r>
            <a:r>
              <a:rPr lang="en-US" sz="2000" dirty="0" smtClean="0">
                <a:solidFill>
                  <a:schemeClr val="bg1"/>
                </a:solidFill>
              </a:rPr>
              <a:t>    their </a:t>
            </a:r>
            <a:r>
              <a:rPr lang="en-US" sz="2000" dirty="0">
                <a:solidFill>
                  <a:schemeClr val="bg1"/>
                </a:solidFill>
              </a:rPr>
              <a:t>effect on the online learner. </a:t>
            </a:r>
            <a:r>
              <a:rPr lang="en-US" sz="2000" i="1" dirty="0">
                <a:solidFill>
                  <a:schemeClr val="bg1"/>
                </a:solidFill>
              </a:rPr>
              <a:t>Proceedings from National Conference on Alternative  </a:t>
            </a:r>
            <a:r>
              <a:rPr lang="en-US" sz="2000" i="1" dirty="0" smtClean="0">
                <a:solidFill>
                  <a:schemeClr val="bg1"/>
                </a:solidFill>
              </a:rPr>
              <a:t>    </a:t>
            </a:r>
          </a:p>
          <a:p>
            <a:r>
              <a:rPr lang="en-US" sz="2000" i="1" dirty="0">
                <a:solidFill>
                  <a:schemeClr val="bg1"/>
                </a:solidFill>
              </a:rPr>
              <a:t> </a:t>
            </a:r>
            <a:r>
              <a:rPr lang="en-US" sz="2000" i="1" dirty="0" smtClean="0">
                <a:solidFill>
                  <a:schemeClr val="bg1"/>
                </a:solidFill>
              </a:rPr>
              <a:t>     and </a:t>
            </a:r>
            <a:r>
              <a:rPr lang="en-US" sz="2000" i="1" dirty="0">
                <a:solidFill>
                  <a:schemeClr val="bg1"/>
                </a:solidFill>
              </a:rPr>
              <a:t>External Degree Programs for Adults ’02</a:t>
            </a:r>
            <a:r>
              <a:rPr lang="en-US" sz="2000" dirty="0">
                <a:solidFill>
                  <a:schemeClr val="bg1"/>
                </a:solidFill>
              </a:rPr>
              <a:t>, </a:t>
            </a:r>
            <a:r>
              <a:rPr lang="en-US" sz="2000" i="1" dirty="0">
                <a:solidFill>
                  <a:schemeClr val="bg1"/>
                </a:solidFill>
              </a:rPr>
              <a:t>Pittsburg, PA,</a:t>
            </a:r>
            <a:r>
              <a:rPr lang="en-US" sz="2000" dirty="0">
                <a:solidFill>
                  <a:schemeClr val="bg1"/>
                </a:solidFill>
              </a:rPr>
              <a:t> 80-97.  Retrieved from </a:t>
            </a:r>
            <a:endParaRPr lang="en-US" sz="2000" dirty="0" smtClean="0">
              <a:solidFill>
                <a:schemeClr val="bg1"/>
              </a:solidFill>
            </a:endParaRPr>
          </a:p>
          <a:p>
            <a:r>
              <a:rPr lang="en-US" sz="2000" dirty="0">
                <a:solidFill>
                  <a:schemeClr val="bg1"/>
                </a:solidFill>
              </a:rPr>
              <a:t> </a:t>
            </a:r>
            <a:r>
              <a:rPr lang="en-US" sz="2000" dirty="0" smtClean="0">
                <a:solidFill>
                  <a:schemeClr val="bg1"/>
                </a:solidFill>
              </a:rPr>
              <a:t>     http</a:t>
            </a:r>
            <a:r>
              <a:rPr lang="en-US" sz="2000" dirty="0">
                <a:solidFill>
                  <a:schemeClr val="bg1"/>
                </a:solidFill>
              </a:rPr>
              <a:t>://ahea.org/files/pro2002beaumaster.pdf</a:t>
            </a:r>
          </a:p>
          <a:p>
            <a:endParaRPr lang="en-US" sz="2000" dirty="0" smtClean="0">
              <a:latin typeface="Times New Roman"/>
              <a:cs typeface="Times New Roman"/>
            </a:endParaRPr>
          </a:p>
        </p:txBody>
      </p:sp>
      <p:sp>
        <p:nvSpPr>
          <p:cNvPr id="4" name="TextBox 3"/>
          <p:cNvSpPr txBox="1"/>
          <p:nvPr/>
        </p:nvSpPr>
        <p:spPr>
          <a:xfrm>
            <a:off x="806973" y="504527"/>
            <a:ext cx="42469186" cy="2726963"/>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9200" b="1" dirty="0" smtClean="0">
                <a:latin typeface="Times New Roman"/>
                <a:cs typeface="Times New Roman"/>
              </a:rPr>
              <a:t>Title of Research Project</a:t>
            </a:r>
            <a:endParaRPr lang="en-US" sz="9200" b="1" dirty="0">
              <a:latin typeface="Times New Roman"/>
              <a:cs typeface="Times New Roman"/>
            </a:endParaRPr>
          </a:p>
          <a:p>
            <a:pPr algn="ctr"/>
            <a:r>
              <a:rPr lang="en-US" sz="5800" b="1" dirty="0" smtClean="0">
                <a:latin typeface="Times New Roman"/>
                <a:cs typeface="Times New Roman"/>
              </a:rPr>
              <a:t>Name of Student(s)</a:t>
            </a: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103" y="1207589"/>
            <a:ext cx="4840224" cy="1377696"/>
          </a:xfrm>
          <a:prstGeom prst="rect">
            <a:avLst/>
          </a:prstGeom>
        </p:spPr>
      </p:pic>
      <p:sp>
        <p:nvSpPr>
          <p:cNvPr id="282" name="Rectangle 281"/>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a:t>
            </a:r>
            <a:r>
              <a:rPr lang="en-US" sz="1100" dirty="0" smtClean="0">
                <a:solidFill>
                  <a:prstClr val="black"/>
                </a:solidFill>
                <a:latin typeface="Lucida Grande"/>
                <a:cs typeface="Lucida Grande"/>
              </a:rPr>
              <a:t> 1        </a:t>
            </a:r>
            <a:r>
              <a:rPr lang="en-US" sz="1100" dirty="0">
                <a:solidFill>
                  <a:prstClr val="black"/>
                </a:solidFill>
                <a:latin typeface="Lucida Grande"/>
                <a:cs typeface="Lucida Grande"/>
              </a:rPr>
              <a:t>2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3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4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5     </a:t>
            </a:r>
            <a:r>
              <a:rPr lang="en-US" sz="1100" dirty="0" smtClean="0">
                <a:solidFill>
                  <a:prstClr val="black"/>
                </a:solidFill>
                <a:latin typeface="Lucida Grande"/>
                <a:cs typeface="Lucida Grande"/>
              </a:rPr>
              <a:t>  6        </a:t>
            </a:r>
            <a:r>
              <a:rPr lang="en-US" sz="1100" dirty="0">
                <a:solidFill>
                  <a:prstClr val="black"/>
                </a:solidFill>
                <a:latin typeface="Lucida Grande"/>
                <a:cs typeface="Lucida Grande"/>
              </a:rPr>
              <a:t>7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8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9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10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11     </a:t>
            </a:r>
            <a:r>
              <a:rPr lang="en-US" sz="1100" dirty="0" smtClean="0">
                <a:solidFill>
                  <a:prstClr val="black"/>
                </a:solidFill>
                <a:latin typeface="Lucida Grande"/>
                <a:cs typeface="Lucida Grande"/>
              </a:rPr>
              <a:t>12      </a:t>
            </a:r>
            <a:r>
              <a:rPr lang="en-US" sz="1100" dirty="0">
                <a:solidFill>
                  <a:prstClr val="black"/>
                </a:solidFill>
                <a:latin typeface="Lucida Grande"/>
                <a:cs typeface="Lucida Grande"/>
              </a:rPr>
              <a:t>13     </a:t>
            </a:r>
            <a:r>
              <a:rPr lang="en-US" sz="1100" dirty="0" smtClean="0">
                <a:solidFill>
                  <a:prstClr val="black"/>
                </a:solidFill>
                <a:latin typeface="Lucida Grande"/>
                <a:cs typeface="Lucida Grande"/>
              </a:rPr>
              <a:t> 14 </a:t>
            </a:r>
            <a:endParaRPr lang="en-US" dirty="0"/>
          </a:p>
        </p:txBody>
      </p:sp>
      <p:grpSp>
        <p:nvGrpSpPr>
          <p:cNvPr id="304" name="Group 303"/>
          <p:cNvGrpSpPr/>
          <p:nvPr/>
        </p:nvGrpSpPr>
        <p:grpSpPr>
          <a:xfrm>
            <a:off x="10980125" y="3934552"/>
            <a:ext cx="22440303" cy="28100713"/>
            <a:chOff x="12513023" y="6861775"/>
            <a:chExt cx="26180354" cy="25277327"/>
          </a:xfrm>
        </p:grpSpPr>
        <p:sp>
          <p:nvSpPr>
            <p:cNvPr id="305" name="TextBox 304"/>
            <p:cNvSpPr txBox="1"/>
            <p:nvPr/>
          </p:nvSpPr>
          <p:spPr>
            <a:xfrm>
              <a:off x="12513023" y="6861775"/>
              <a:ext cx="26180354" cy="25277327"/>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Times New Roman"/>
                <a:cs typeface="Times New Roman"/>
              </a:endParaRPr>
            </a:p>
          </p:txBody>
        </p:sp>
        <p:graphicFrame>
          <p:nvGraphicFramePr>
            <p:cNvPr id="306" name="Chart 305"/>
            <p:cNvGraphicFramePr>
              <a:graphicFrameLocks/>
            </p:cNvGraphicFramePr>
            <p:nvPr>
              <p:extLst>
                <p:ext uri="{D42A27DB-BD31-4B8C-83A1-F6EECF244321}">
                  <p14:modId xmlns:p14="http://schemas.microsoft.com/office/powerpoint/2010/main" val="1433597091"/>
                </p:ext>
              </p:extLst>
            </p:nvPr>
          </p:nvGraphicFramePr>
          <p:xfrm>
            <a:off x="14128194" y="10420928"/>
            <a:ext cx="5722654" cy="4617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7" name="Chart 306"/>
            <p:cNvGraphicFramePr>
              <a:graphicFrameLocks/>
            </p:cNvGraphicFramePr>
            <p:nvPr>
              <p:extLst>
                <p:ext uri="{D42A27DB-BD31-4B8C-83A1-F6EECF244321}">
                  <p14:modId xmlns:p14="http://schemas.microsoft.com/office/powerpoint/2010/main" val="1088269463"/>
                </p:ext>
              </p:extLst>
            </p:nvPr>
          </p:nvGraphicFramePr>
          <p:xfrm>
            <a:off x="19766716" y="10469564"/>
            <a:ext cx="5722654" cy="4617720"/>
          </p:xfrm>
          <a:graphic>
            <a:graphicData uri="http://schemas.openxmlformats.org/drawingml/2006/chart">
              <c:chart xmlns:c="http://schemas.openxmlformats.org/drawingml/2006/chart" xmlns:r="http://schemas.openxmlformats.org/officeDocument/2006/relationships" r:id="rId5"/>
            </a:graphicData>
          </a:graphic>
        </p:graphicFrame>
      </p:grpSp>
      <p:sp>
        <p:nvSpPr>
          <p:cNvPr id="309" name="TextBox 308"/>
          <p:cNvSpPr txBox="1"/>
          <p:nvPr/>
        </p:nvSpPr>
        <p:spPr>
          <a:xfrm>
            <a:off x="787508" y="4816792"/>
            <a:ext cx="9312771" cy="6873036"/>
          </a:xfrm>
          <a:prstGeom prst="rect">
            <a:avLst/>
          </a:prstGeom>
          <a:solidFill>
            <a:schemeClr val="tx1"/>
          </a:solidFill>
          <a:ln>
            <a:solidFill>
              <a:schemeClr val="bg1"/>
            </a:solidFill>
          </a:ln>
        </p:spPr>
        <p:txBody>
          <a:bodyPr wrap="square" lIns="131445" tIns="65723" rIns="131445" bIns="65723" rtlCol="0">
            <a:spAutoFit/>
          </a:bodyPr>
          <a:lstStyle/>
          <a:p>
            <a:endParaRPr lang="en-US" sz="1800" b="1" dirty="0" smtClean="0"/>
          </a:p>
          <a:p>
            <a:r>
              <a:rPr lang="en-US" sz="2000" b="1" dirty="0" smtClean="0">
                <a:solidFill>
                  <a:schemeClr val="bg1"/>
                </a:solidFill>
                <a:latin typeface="Times New Roman"/>
                <a:cs typeface="Times New Roman"/>
              </a:rPr>
              <a:t>Background</a:t>
            </a:r>
            <a:r>
              <a:rPr lang="en-US" sz="2000" dirty="0" smtClean="0">
                <a:solidFill>
                  <a:schemeClr val="bg1"/>
                </a:solidFill>
                <a:latin typeface="Times New Roman"/>
                <a:cs typeface="Times New Roman"/>
              </a:rPr>
              <a:t>: The </a:t>
            </a:r>
            <a:r>
              <a:rPr lang="en-US" sz="2000" dirty="0">
                <a:solidFill>
                  <a:schemeClr val="bg1"/>
                </a:solidFill>
                <a:latin typeface="Times New Roman"/>
                <a:cs typeface="Times New Roman"/>
              </a:rPr>
              <a:t>phenomenon of how bacteria communicate is called quorum sensing (QS), where the receptor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causes down-stream genetic regulation from the response of </a:t>
            </a:r>
            <a:r>
              <a:rPr lang="en-US" sz="2000" dirty="0" err="1">
                <a:solidFill>
                  <a:schemeClr val="bg1"/>
                </a:solidFill>
                <a:latin typeface="Times New Roman"/>
                <a:cs typeface="Times New Roman"/>
              </a:rPr>
              <a:t>autoinducers</a:t>
            </a:r>
            <a:r>
              <a:rPr lang="en-US" sz="2000" dirty="0">
                <a:solidFill>
                  <a:schemeClr val="bg1"/>
                </a:solidFill>
                <a:latin typeface="Times New Roman"/>
                <a:cs typeface="Times New Roman"/>
              </a:rPr>
              <a:t> released from bacteria, or even in response to epinephrine and norepinephrine.  Previous research shows the connection of QS with motility, and pathogenicity.  We have shown a connection between the receptor kinase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and competitive fitness through nutrient utilization.  </a:t>
            </a:r>
            <a:r>
              <a:rPr lang="en-US" sz="2000" b="1" dirty="0" smtClean="0">
                <a:solidFill>
                  <a:schemeClr val="bg1"/>
                </a:solidFill>
                <a:latin typeface="Times New Roman"/>
                <a:cs typeface="Times New Roman"/>
              </a:rPr>
              <a:t>Methods</a:t>
            </a:r>
            <a:r>
              <a:rPr lang="en-US" sz="2000" dirty="0" smtClean="0">
                <a:solidFill>
                  <a:schemeClr val="bg1"/>
                </a:solidFill>
                <a:latin typeface="Times New Roman"/>
                <a:cs typeface="Times New Roman"/>
              </a:rPr>
              <a:t>: Since </a:t>
            </a:r>
            <a:r>
              <a:rPr lang="en-US" sz="2000" dirty="0">
                <a:solidFill>
                  <a:schemeClr val="bg1"/>
                </a:solidFill>
                <a:latin typeface="Times New Roman"/>
                <a:cs typeface="Times New Roman"/>
              </a:rPr>
              <a:t>no one had previously measured how QS affects bacterial physiology of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we measured competitive colonization within the murine model and the growth rates on individual carbon sources of the strain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MG1655∆</a:t>
            </a:r>
            <a:r>
              <a:rPr lang="en-US" sz="2000" i="1" dirty="0">
                <a:solidFill>
                  <a:schemeClr val="bg1"/>
                </a:solidFill>
                <a:latin typeface="Times New Roman"/>
                <a:cs typeface="Times New Roman"/>
              </a:rPr>
              <a:t>qseC </a:t>
            </a:r>
            <a:r>
              <a:rPr lang="en-US" sz="2000" dirty="0">
                <a:solidFill>
                  <a:schemeClr val="bg1"/>
                </a:solidFill>
                <a:latin typeface="Times New Roman"/>
                <a:cs typeface="Times New Roman"/>
              </a:rPr>
              <a:t>(MG1655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a:t>
            </a:r>
            <a:r>
              <a:rPr lang="en-US" sz="2000" dirty="0" smtClean="0">
                <a:solidFill>
                  <a:schemeClr val="bg1"/>
                </a:solidFill>
                <a:latin typeface="Times New Roman"/>
                <a:cs typeface="Times New Roman"/>
              </a:rPr>
              <a:t>  </a:t>
            </a:r>
            <a:r>
              <a:rPr lang="en-US" sz="2000" b="1" dirty="0" smtClean="0">
                <a:solidFill>
                  <a:schemeClr val="bg1"/>
                </a:solidFill>
                <a:latin typeface="Times New Roman"/>
                <a:cs typeface="Times New Roman"/>
              </a:rPr>
              <a:t>Results:</a:t>
            </a:r>
            <a:r>
              <a:rPr lang="en-US" sz="2000" dirty="0">
                <a:solidFill>
                  <a:schemeClr val="bg1"/>
                </a:solidFill>
                <a:latin typeface="Times New Roman"/>
                <a:cs typeface="Times New Roman"/>
              </a:rPr>
              <a:t> </a:t>
            </a:r>
            <a:r>
              <a:rPr lang="en-US" sz="2000" dirty="0" smtClean="0">
                <a:solidFill>
                  <a:schemeClr val="bg1"/>
                </a:solidFill>
                <a:latin typeface="Times New Roman"/>
                <a:cs typeface="Times New Roman"/>
              </a:rPr>
              <a:t>There </a:t>
            </a:r>
            <a:r>
              <a:rPr lang="en-US" sz="2000" dirty="0">
                <a:solidFill>
                  <a:schemeClr val="bg1"/>
                </a:solidFill>
                <a:latin typeface="Times New Roman"/>
                <a:cs typeface="Times New Roman"/>
              </a:rPr>
              <a:t>was a significant competitive advantage for colonization without the sensory kinase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We found that QS is not limited to the induction of virulence and motility as shown in previous studies, but that downstream central carbon metabolism is heavily influenced.  Specifically, 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has a quicker growth rate than the wild type on both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-repressing and non-</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a:t>
            </a:r>
            <a:r>
              <a:rPr lang="en-US" sz="2000" dirty="0" smtClean="0">
                <a:solidFill>
                  <a:schemeClr val="bg1"/>
                </a:solidFill>
                <a:latin typeface="Times New Roman"/>
                <a:cs typeface="Times New Roman"/>
              </a:rPr>
              <a:t>sugars. </a:t>
            </a:r>
            <a:r>
              <a:rPr lang="en-US" sz="2000" b="1" dirty="0" smtClean="0">
                <a:solidFill>
                  <a:schemeClr val="bg1"/>
                </a:solidFill>
                <a:latin typeface="Times New Roman"/>
                <a:cs typeface="Times New Roman"/>
              </a:rPr>
              <a:t>Conclusions:</a:t>
            </a:r>
            <a:r>
              <a:rPr lang="en-US" sz="2000" dirty="0">
                <a:solidFill>
                  <a:schemeClr val="bg1"/>
                </a:solidFill>
                <a:latin typeface="Times New Roman"/>
                <a:cs typeface="Times New Roman"/>
              </a:rPr>
              <a:t> </a:t>
            </a:r>
            <a:r>
              <a:rPr lang="en-US" sz="2000" dirty="0" smtClean="0">
                <a:solidFill>
                  <a:schemeClr val="bg1"/>
                </a:solidFill>
                <a:latin typeface="Times New Roman"/>
                <a:cs typeface="Times New Roman"/>
              </a:rPr>
              <a:t>Our </a:t>
            </a:r>
            <a:r>
              <a:rPr lang="en-US" sz="2000" dirty="0">
                <a:solidFill>
                  <a:schemeClr val="bg1"/>
                </a:solidFill>
                <a:latin typeface="Times New Roman"/>
                <a:cs typeface="Times New Roman"/>
              </a:rPr>
              <a:t>results suggest that it might not be wise to target quorum sensing for antimicrobials because it could potentially promote the growth of the undesired pathogens.  The generation time decrease found with MG1655 ∆</a:t>
            </a:r>
            <a:r>
              <a:rPr lang="en-US" sz="2000" i="1" dirty="0" err="1">
                <a:solidFill>
                  <a:schemeClr val="bg1"/>
                </a:solidFill>
                <a:latin typeface="Times New Roman"/>
                <a:cs typeface="Times New Roman"/>
              </a:rPr>
              <a:t>qseC</a:t>
            </a:r>
            <a:r>
              <a:rPr lang="en-US" sz="2000" i="1" dirty="0">
                <a:solidFill>
                  <a:schemeClr val="bg1"/>
                </a:solidFill>
                <a:latin typeface="Times New Roman"/>
                <a:cs typeface="Times New Roman"/>
              </a:rPr>
              <a:t> </a:t>
            </a:r>
            <a:r>
              <a:rPr lang="en-US" sz="2000" dirty="0">
                <a:solidFill>
                  <a:schemeClr val="bg1"/>
                </a:solidFill>
                <a:latin typeface="Times New Roman"/>
                <a:cs typeface="Times New Roman"/>
              </a:rPr>
              <a:t>demonstrates the connection between carbon metabolism, QS, intestinal adaptation, and colonization.  Understanding the mechanisms behind QS, will also lead to greater understanding of how both commensals and pathogens interact within the intestinal </a:t>
            </a:r>
            <a:r>
              <a:rPr lang="en-US" sz="2000" dirty="0" err="1">
                <a:solidFill>
                  <a:schemeClr val="bg1"/>
                </a:solidFill>
                <a:latin typeface="Times New Roman"/>
                <a:cs typeface="Times New Roman"/>
              </a:rPr>
              <a:t>microbiome</a:t>
            </a:r>
            <a:r>
              <a:rPr lang="en-US" sz="2000" dirty="0">
                <a:solidFill>
                  <a:schemeClr val="bg1"/>
                </a:solidFill>
                <a:latin typeface="Times New Roman"/>
                <a:cs typeface="Times New Roman"/>
              </a:rPr>
              <a:t>. </a:t>
            </a:r>
          </a:p>
          <a:p>
            <a:pPr algn="just"/>
            <a:endParaRPr lang="en-US" sz="2000" dirty="0">
              <a:latin typeface="Times New Roman"/>
              <a:cs typeface="Times New Roman"/>
            </a:endParaRPr>
          </a:p>
        </p:txBody>
      </p:sp>
      <p:sp>
        <p:nvSpPr>
          <p:cNvPr id="310" name="TextBox 309"/>
          <p:cNvSpPr txBox="1"/>
          <p:nvPr/>
        </p:nvSpPr>
        <p:spPr>
          <a:xfrm>
            <a:off x="797833" y="3934552"/>
            <a:ext cx="9308592" cy="871394"/>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Times New Roman"/>
                <a:cs typeface="Times New Roman"/>
              </a:rPr>
              <a:t>Abstract and/or Background</a:t>
            </a:r>
            <a:endParaRPr lang="en-US" sz="6000" dirty="0">
              <a:latin typeface="Times New Roman"/>
              <a:cs typeface="Times New Roman"/>
            </a:endParaRPr>
          </a:p>
        </p:txBody>
      </p:sp>
      <p:sp>
        <p:nvSpPr>
          <p:cNvPr id="312" name="TextBox 311"/>
          <p:cNvSpPr txBox="1"/>
          <p:nvPr/>
        </p:nvSpPr>
        <p:spPr>
          <a:xfrm>
            <a:off x="797829" y="13870985"/>
            <a:ext cx="9312772" cy="8869680"/>
          </a:xfrm>
          <a:prstGeom prst="rect">
            <a:avLst/>
          </a:prstGeom>
          <a:solidFill>
            <a:schemeClr val="tx1"/>
          </a:solidFill>
          <a:ln>
            <a:solidFill>
              <a:schemeClr val="bg1"/>
            </a:solidFill>
          </a:ln>
        </p:spPr>
        <p:txBody>
          <a:bodyPr wrap="square" lIns="131445" tIns="65723" rIns="131445" bIns="65723" rtlCol="0">
            <a:spAutoFit/>
          </a:bodyPr>
          <a:lstStyle/>
          <a:p>
            <a:endParaRPr lang="en-US" sz="2000" dirty="0" smtClean="0">
              <a:latin typeface="Times New Roman"/>
              <a:cs typeface="Times New Roman"/>
            </a:endParaRPr>
          </a:p>
          <a:p>
            <a:endParaRPr lang="en-US" sz="2000" dirty="0" smtClean="0">
              <a:latin typeface="Times New Roman"/>
              <a:cs typeface="Times New Roman"/>
            </a:endParaRPr>
          </a:p>
          <a:p>
            <a:r>
              <a:rPr lang="en-US" sz="2000" dirty="0" smtClean="0">
                <a:solidFill>
                  <a:schemeClr val="bg1"/>
                </a:solidFill>
                <a:latin typeface="Times New Roman"/>
                <a:cs typeface="Times New Roman"/>
              </a:rPr>
              <a:t>For </a:t>
            </a:r>
            <a:r>
              <a:rPr lang="en-US" sz="2000" dirty="0">
                <a:solidFill>
                  <a:schemeClr val="bg1"/>
                </a:solidFill>
                <a:latin typeface="Times New Roman"/>
                <a:cs typeface="Times New Roman"/>
              </a:rPr>
              <a:t>bacteria to colonize and persist within the intestine, they need to overcome a lag phase by utilizing available nutrients or attaching to intestinal epithelium to overcome this lag phase (</a:t>
            </a:r>
            <a:r>
              <a:rPr lang="en-US" sz="2000" i="1" dirty="0">
                <a:solidFill>
                  <a:schemeClr val="bg1"/>
                </a:solidFill>
                <a:latin typeface="Times New Roman"/>
                <a:cs typeface="Times New Roman"/>
              </a:rPr>
              <a:t>1</a:t>
            </a:r>
            <a:r>
              <a:rPr lang="en-US" sz="2000" dirty="0">
                <a:solidFill>
                  <a:schemeClr val="bg1"/>
                </a:solidFill>
                <a:latin typeface="Times New Roman"/>
                <a:cs typeface="Times New Roman"/>
              </a:rPr>
              <a:t>).  </a:t>
            </a:r>
            <a:r>
              <a:rPr lang="en-US" sz="2000" i="1" dirty="0">
                <a:solidFill>
                  <a:schemeClr val="bg1"/>
                </a:solidFill>
                <a:latin typeface="Times New Roman"/>
                <a:cs typeface="Times New Roman"/>
              </a:rPr>
              <a:t>In vitro </a:t>
            </a:r>
            <a:r>
              <a:rPr lang="en-US" sz="2000" dirty="0">
                <a:solidFill>
                  <a:schemeClr val="bg1"/>
                </a:solidFill>
                <a:latin typeface="Times New Roman"/>
                <a:cs typeface="Times New Roman"/>
              </a:rPr>
              <a:t>lag is tied to the idea of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repression, where there is a pause in growth based on the need to recover enzymatically from the utilization of a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 to a non-</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  The relationship between carbon catabolism and colonization within the intestinal </a:t>
            </a:r>
            <a:r>
              <a:rPr lang="en-US" sz="2000" dirty="0" err="1">
                <a:solidFill>
                  <a:schemeClr val="bg1"/>
                </a:solidFill>
                <a:latin typeface="Times New Roman"/>
                <a:cs typeface="Times New Roman"/>
              </a:rPr>
              <a:t>microbiome</a:t>
            </a:r>
            <a:r>
              <a:rPr lang="en-US" sz="2000" dirty="0">
                <a:solidFill>
                  <a:schemeClr val="bg1"/>
                </a:solidFill>
                <a:latin typeface="Times New Roman"/>
                <a:cs typeface="Times New Roman"/>
              </a:rPr>
              <a:t> is just beginning to unfold.</a:t>
            </a:r>
          </a:p>
          <a:p>
            <a:r>
              <a:rPr lang="en-US" sz="2000" dirty="0">
                <a:solidFill>
                  <a:schemeClr val="bg1"/>
                </a:solidFill>
                <a:latin typeface="Times New Roman"/>
                <a:cs typeface="Times New Roman"/>
              </a:rPr>
              <a:t>Quorum sensing (QS) is the phenomenon of how bacteria communicate.  The adrenergic receptor kinase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regulates genes in response to </a:t>
            </a:r>
            <a:r>
              <a:rPr lang="en-US" sz="2000" dirty="0" err="1">
                <a:solidFill>
                  <a:schemeClr val="bg1"/>
                </a:solidFill>
                <a:latin typeface="Times New Roman"/>
                <a:cs typeface="Times New Roman"/>
              </a:rPr>
              <a:t>autoinducers</a:t>
            </a:r>
            <a:r>
              <a:rPr lang="en-US" sz="2000" dirty="0">
                <a:solidFill>
                  <a:schemeClr val="bg1"/>
                </a:solidFill>
                <a:latin typeface="Times New Roman"/>
                <a:cs typeface="Times New Roman"/>
              </a:rPr>
              <a:t> released from bacteria as well as responding to epinephrine and norepinephrine (Fig. 1).  The </a:t>
            </a:r>
            <a:r>
              <a:rPr lang="en-US" sz="2000" dirty="0" err="1">
                <a:solidFill>
                  <a:schemeClr val="bg1"/>
                </a:solidFill>
                <a:latin typeface="Times New Roman"/>
                <a:cs typeface="Times New Roman"/>
              </a:rPr>
              <a:t>QseBC</a:t>
            </a:r>
            <a:r>
              <a:rPr lang="en-US" sz="2000" dirty="0">
                <a:solidFill>
                  <a:schemeClr val="bg1"/>
                </a:solidFill>
                <a:latin typeface="Times New Roman"/>
                <a:cs typeface="Times New Roman"/>
              </a:rPr>
              <a:t> pathway is based on both cell-cell signaling and an adrenergic response effecting bacterial gene expression.  Previous studies using </a:t>
            </a:r>
            <a:r>
              <a:rPr lang="en-US" sz="2000" dirty="0" err="1">
                <a:solidFill>
                  <a:schemeClr val="bg1"/>
                </a:solidFill>
                <a:latin typeface="Times New Roman"/>
                <a:cs typeface="Times New Roman"/>
              </a:rPr>
              <a:t>Enterohemorrhagic</a:t>
            </a:r>
            <a:r>
              <a:rPr lang="en-US" sz="2000" dirty="0">
                <a:solidFill>
                  <a:schemeClr val="bg1"/>
                </a:solidFill>
                <a:latin typeface="Times New Roman"/>
                <a:cs typeface="Times New Roman"/>
              </a:rPr>
              <a:t>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QS have correlated microbial communication with both pathogenic response and motility (via </a:t>
            </a:r>
            <a:r>
              <a:rPr lang="en-US" sz="2000" i="1" dirty="0" err="1">
                <a:solidFill>
                  <a:schemeClr val="bg1"/>
                </a:solidFill>
                <a:latin typeface="Times New Roman"/>
                <a:cs typeface="Times New Roman"/>
              </a:rPr>
              <a:t>flhDC</a:t>
            </a:r>
            <a:r>
              <a:rPr lang="en-US" sz="2000" dirty="0">
                <a:solidFill>
                  <a:schemeClr val="bg1"/>
                </a:solidFill>
                <a:latin typeface="Times New Roman"/>
                <a:cs typeface="Times New Roman"/>
              </a:rPr>
              <a:t>) (</a:t>
            </a:r>
            <a:r>
              <a:rPr lang="en-US" sz="2000" i="1" dirty="0">
                <a:solidFill>
                  <a:schemeClr val="bg1"/>
                </a:solidFill>
                <a:latin typeface="Times New Roman"/>
                <a:cs typeface="Times New Roman"/>
              </a:rPr>
              <a:t>2</a:t>
            </a:r>
            <a:r>
              <a:rPr lang="en-US" sz="2000" dirty="0">
                <a:solidFill>
                  <a:schemeClr val="bg1"/>
                </a:solidFill>
                <a:latin typeface="Times New Roman"/>
                <a:cs typeface="Times New Roman"/>
              </a:rPr>
              <a:t>, </a:t>
            </a:r>
            <a:r>
              <a:rPr lang="en-US" sz="2000" i="1" dirty="0">
                <a:solidFill>
                  <a:schemeClr val="bg1"/>
                </a:solidFill>
                <a:latin typeface="Times New Roman"/>
                <a:cs typeface="Times New Roman"/>
              </a:rPr>
              <a:t>3</a:t>
            </a:r>
            <a:r>
              <a:rPr lang="en-US" sz="2000" dirty="0">
                <a:solidFill>
                  <a:schemeClr val="bg1"/>
                </a:solidFill>
                <a:latin typeface="Times New Roman"/>
                <a:cs typeface="Times New Roman"/>
              </a:rPr>
              <a:t>).  Non-pathogenic </a:t>
            </a:r>
            <a:r>
              <a:rPr lang="en-US" sz="2000" i="1" dirty="0">
                <a:solidFill>
                  <a:schemeClr val="bg1"/>
                </a:solidFill>
                <a:latin typeface="Times New Roman"/>
                <a:cs typeface="Times New Roman"/>
              </a:rPr>
              <a:t>E. coli </a:t>
            </a:r>
            <a:r>
              <a:rPr lang="en-US" sz="2000" dirty="0">
                <a:solidFill>
                  <a:schemeClr val="bg1"/>
                </a:solidFill>
                <a:latin typeface="Times New Roman"/>
                <a:cs typeface="Times New Roman"/>
              </a:rPr>
              <a:t>MG1655 (MG1655) was used in this study to understand the impact of QS apart from pathogenicity since the previous studies of </a:t>
            </a:r>
            <a:r>
              <a:rPr lang="en-US" sz="2000" dirty="0" err="1">
                <a:solidFill>
                  <a:schemeClr val="bg1"/>
                </a:solidFill>
                <a:latin typeface="Times New Roman"/>
                <a:cs typeface="Times New Roman"/>
              </a:rPr>
              <a:t>QseBC</a:t>
            </a:r>
            <a:r>
              <a:rPr lang="en-US" sz="2000" dirty="0">
                <a:solidFill>
                  <a:schemeClr val="bg1"/>
                </a:solidFill>
                <a:latin typeface="Times New Roman"/>
                <a:cs typeface="Times New Roman"/>
              </a:rPr>
              <a:t> were performed using a pathogen (</a:t>
            </a:r>
            <a:r>
              <a:rPr lang="en-US" sz="2000" dirty="0" err="1">
                <a:solidFill>
                  <a:schemeClr val="bg1"/>
                </a:solidFill>
                <a:latin typeface="Times New Roman"/>
                <a:cs typeface="Times New Roman"/>
              </a:rPr>
              <a:t>enterohemorrhagic</a:t>
            </a:r>
            <a:r>
              <a:rPr lang="en-US" sz="2000" dirty="0">
                <a:solidFill>
                  <a:schemeClr val="bg1"/>
                </a:solidFill>
                <a:latin typeface="Times New Roman"/>
                <a:cs typeface="Times New Roman"/>
              </a:rPr>
              <a:t>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a:t>
            </a:r>
            <a:r>
              <a:rPr lang="en-US" sz="2000" i="1" dirty="0">
                <a:solidFill>
                  <a:schemeClr val="bg1"/>
                </a:solidFill>
                <a:latin typeface="Times New Roman"/>
                <a:cs typeface="Times New Roman"/>
              </a:rPr>
              <a:t> </a:t>
            </a:r>
            <a:r>
              <a:rPr lang="en-US" sz="2000" dirty="0">
                <a:solidFill>
                  <a:schemeClr val="bg1"/>
                </a:solidFill>
                <a:latin typeface="Times New Roman"/>
                <a:cs typeface="Times New Roman"/>
              </a:rPr>
              <a:t>(</a:t>
            </a:r>
            <a:r>
              <a:rPr lang="en-US" sz="2000" i="1" dirty="0">
                <a:solidFill>
                  <a:schemeClr val="bg1"/>
                </a:solidFill>
                <a:latin typeface="Times New Roman"/>
                <a:cs typeface="Times New Roman"/>
              </a:rPr>
              <a:t>2</a:t>
            </a:r>
            <a:r>
              <a:rPr lang="en-US" sz="2000" dirty="0">
                <a:solidFill>
                  <a:schemeClr val="bg1"/>
                </a:solidFill>
                <a:latin typeface="Times New Roman"/>
                <a:cs typeface="Times New Roman"/>
              </a:rPr>
              <a:t>).  What does </a:t>
            </a:r>
            <a:r>
              <a:rPr lang="en-US" sz="2000" dirty="0" err="1">
                <a:solidFill>
                  <a:schemeClr val="bg1"/>
                </a:solidFill>
                <a:latin typeface="Times New Roman"/>
                <a:cs typeface="Times New Roman"/>
              </a:rPr>
              <a:t>QseBC</a:t>
            </a:r>
            <a:r>
              <a:rPr lang="en-US" sz="2000" dirty="0">
                <a:solidFill>
                  <a:schemeClr val="bg1"/>
                </a:solidFill>
                <a:latin typeface="Times New Roman"/>
                <a:cs typeface="Times New Roman"/>
              </a:rPr>
              <a:t> regulate in other members of the intestinal </a:t>
            </a:r>
            <a:r>
              <a:rPr lang="en-US" sz="2000" dirty="0" err="1">
                <a:solidFill>
                  <a:schemeClr val="bg1"/>
                </a:solidFill>
                <a:latin typeface="Times New Roman"/>
                <a:cs typeface="Times New Roman"/>
              </a:rPr>
              <a:t>microbiota</a:t>
            </a:r>
            <a:r>
              <a:rPr lang="en-US" sz="2000" dirty="0">
                <a:solidFill>
                  <a:schemeClr val="bg1"/>
                </a:solidFill>
                <a:latin typeface="Times New Roman"/>
                <a:cs typeface="Times New Roman"/>
              </a:rPr>
              <a:t> to promote general health?</a:t>
            </a:r>
          </a:p>
          <a:p>
            <a:r>
              <a:rPr lang="en-US" sz="2000" dirty="0">
                <a:solidFill>
                  <a:schemeClr val="bg1"/>
                </a:solidFill>
                <a:latin typeface="Times New Roman"/>
                <a:cs typeface="Times New Roman"/>
              </a:rPr>
              <a:t>We chose to distinguish between the impact of QS on the ability to colonize apart from its regulation of pathogenicity.  Instead of using EHEC, we used commensal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in this study since it has the regulatory QS system and motility without pathogenesis </a:t>
            </a:r>
            <a:r>
              <a:rPr lang="en-US" sz="2000" dirty="0" smtClean="0">
                <a:solidFill>
                  <a:schemeClr val="bg1"/>
                </a:solidFill>
                <a:latin typeface="Times New Roman"/>
                <a:cs typeface="Times New Roman"/>
              </a:rPr>
              <a:t>factors.  Furthermore, we know how </a:t>
            </a:r>
            <a:r>
              <a:rPr lang="en-US" sz="2000" i="1" dirty="0" smtClean="0">
                <a:solidFill>
                  <a:schemeClr val="bg1"/>
                </a:solidFill>
                <a:latin typeface="Times New Roman"/>
                <a:cs typeface="Times New Roman"/>
              </a:rPr>
              <a:t>E. coli </a:t>
            </a:r>
            <a:r>
              <a:rPr lang="en-US" sz="2000" dirty="0" smtClean="0">
                <a:solidFill>
                  <a:schemeClr val="bg1"/>
                </a:solidFill>
                <a:latin typeface="Times New Roman"/>
                <a:cs typeface="Times New Roman"/>
              </a:rPr>
              <a:t>adapts to the intestine with regard to motility.  </a:t>
            </a:r>
          </a:p>
          <a:p>
            <a:endParaRPr lang="en-US" sz="2000" dirty="0">
              <a:solidFill>
                <a:schemeClr val="bg1"/>
              </a:solidFill>
              <a:latin typeface="Times New Roman"/>
              <a:cs typeface="Times New Roman"/>
            </a:endParaRPr>
          </a:p>
          <a:p>
            <a:endParaRPr lang="en-US" sz="2000" dirty="0" smtClean="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sp>
        <p:nvSpPr>
          <p:cNvPr id="313" name="TextBox 312"/>
          <p:cNvSpPr txBox="1"/>
          <p:nvPr/>
        </p:nvSpPr>
        <p:spPr>
          <a:xfrm>
            <a:off x="797831" y="12287249"/>
            <a:ext cx="9312772" cy="1610057"/>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Times New Roman"/>
                <a:cs typeface="Times New Roman"/>
              </a:rPr>
              <a:t>Introduction and/or Research Question</a:t>
            </a:r>
            <a:endParaRPr lang="en-US" sz="6000" dirty="0">
              <a:latin typeface="Times New Roman"/>
              <a:cs typeface="Times New Roman"/>
            </a:endParaRPr>
          </a:p>
        </p:txBody>
      </p:sp>
      <p:grpSp>
        <p:nvGrpSpPr>
          <p:cNvPr id="314" name="Group 313"/>
          <p:cNvGrpSpPr/>
          <p:nvPr/>
        </p:nvGrpSpPr>
        <p:grpSpPr>
          <a:xfrm>
            <a:off x="796796" y="23581782"/>
            <a:ext cx="9318769" cy="8453484"/>
            <a:chOff x="834896" y="26342401"/>
            <a:chExt cx="9318769" cy="5168988"/>
          </a:xfrm>
        </p:grpSpPr>
        <p:sp>
          <p:nvSpPr>
            <p:cNvPr id="315" name="TextBox 314"/>
            <p:cNvSpPr txBox="1"/>
            <p:nvPr/>
          </p:nvSpPr>
          <p:spPr>
            <a:xfrm>
              <a:off x="834896" y="27015529"/>
              <a:ext cx="9308592" cy="4495860"/>
            </a:xfrm>
            <a:prstGeom prst="rect">
              <a:avLst/>
            </a:prstGeom>
            <a:solidFill>
              <a:schemeClr val="tx1"/>
            </a:solidFill>
            <a:ln cap="rnd">
              <a:solidFill>
                <a:schemeClr val="bg1"/>
              </a:solidFill>
            </a:ln>
          </p:spPr>
          <p:txBody>
            <a:bodyPr wrap="square" lIns="182880" rIns="182880" rtlCol="0">
              <a:noAutofit/>
            </a:bodyPr>
            <a:lstStyle/>
            <a:p>
              <a:pPr algn="just"/>
              <a:endParaRPr lang="en-US" sz="1800" dirty="0" smtClean="0">
                <a:latin typeface="Times New Roman"/>
                <a:cs typeface="Times New Roman"/>
              </a:endParaRPr>
            </a:p>
            <a:p>
              <a:pPr algn="just"/>
              <a:endParaRPr lang="en-US" sz="2000" dirty="0" smtClean="0">
                <a:solidFill>
                  <a:schemeClr val="bg1"/>
                </a:solidFill>
                <a:latin typeface="Times New Roman"/>
                <a:cs typeface="Times New Roman"/>
              </a:endParaRPr>
            </a:p>
            <a:p>
              <a:pPr algn="just"/>
              <a:r>
                <a:rPr lang="en-US" sz="2000" dirty="0" smtClean="0">
                  <a:solidFill>
                    <a:schemeClr val="bg1"/>
                  </a:solidFill>
                  <a:latin typeface="Times New Roman"/>
                  <a:cs typeface="Times New Roman"/>
                </a:rPr>
                <a:t>We </a:t>
              </a:r>
              <a:r>
                <a:rPr lang="en-US" sz="2000" dirty="0">
                  <a:solidFill>
                    <a:schemeClr val="bg1"/>
                  </a:solidFill>
                  <a:latin typeface="Times New Roman"/>
                  <a:cs typeface="Times New Roman"/>
                </a:rPr>
                <a:t>measured competitive colonization within the murine model and the growth rates on individual carbon sources of </a:t>
              </a:r>
              <a:r>
                <a:rPr lang="en-US" sz="2000" dirty="0" smtClean="0">
                  <a:solidFill>
                    <a:schemeClr val="bg1"/>
                  </a:solidFill>
                  <a:latin typeface="Times New Roman"/>
                  <a:cs typeface="Times New Roman"/>
                </a:rPr>
                <a:t>the strain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MG1655 (MG1655) and </a:t>
              </a:r>
              <a:r>
                <a:rPr lang="en-US" sz="2000" i="1" dirty="0">
                  <a:solidFill>
                    <a:schemeClr val="bg1"/>
                  </a:solidFill>
                  <a:latin typeface="Times New Roman"/>
                  <a:cs typeface="Times New Roman"/>
                </a:rPr>
                <a:t>E. coli</a:t>
              </a:r>
              <a:r>
                <a:rPr lang="en-US" sz="2000" dirty="0">
                  <a:solidFill>
                    <a:schemeClr val="bg1"/>
                  </a:solidFill>
                  <a:latin typeface="Times New Roman"/>
                  <a:cs typeface="Times New Roman"/>
                </a:rPr>
                <a:t> MG1655 ∆</a:t>
              </a:r>
              <a:r>
                <a:rPr lang="en-US" sz="2000" i="1" dirty="0" err="1">
                  <a:solidFill>
                    <a:schemeClr val="bg1"/>
                  </a:solidFill>
                  <a:latin typeface="Times New Roman"/>
                  <a:cs typeface="Times New Roman"/>
                </a:rPr>
                <a:t>qseC</a:t>
              </a:r>
              <a:r>
                <a:rPr lang="en-US" sz="2000" i="1" dirty="0">
                  <a:solidFill>
                    <a:schemeClr val="bg1"/>
                  </a:solidFill>
                  <a:latin typeface="Times New Roman"/>
                  <a:cs typeface="Times New Roman"/>
                </a:rPr>
                <a:t> </a:t>
              </a:r>
              <a:r>
                <a:rPr lang="en-US" sz="2000" dirty="0">
                  <a:solidFill>
                    <a:schemeClr val="bg1"/>
                  </a:solidFill>
                  <a:latin typeface="Times New Roman"/>
                  <a:cs typeface="Times New Roman"/>
                </a:rPr>
                <a:t>(MG1655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Single carbon sources were measured using MOPS minimal media as defined by </a:t>
              </a:r>
              <a:r>
                <a:rPr lang="en-US" sz="2000" dirty="0" err="1">
                  <a:solidFill>
                    <a:schemeClr val="bg1"/>
                  </a:solidFill>
                  <a:latin typeface="Times New Roman"/>
                  <a:cs typeface="Times New Roman"/>
                </a:rPr>
                <a:t>Neidhardt</a:t>
              </a:r>
              <a:r>
                <a:rPr lang="en-US" sz="2000" dirty="0">
                  <a:solidFill>
                    <a:schemeClr val="bg1"/>
                  </a:solidFill>
                  <a:latin typeface="Times New Roman"/>
                  <a:cs typeface="Times New Roman"/>
                </a:rPr>
                <a:t>, with the final concentration of the sugars being 0.2% (</a:t>
              </a:r>
              <a:r>
                <a:rPr lang="en-US" sz="2000" i="1" dirty="0">
                  <a:solidFill>
                    <a:schemeClr val="bg1"/>
                  </a:solidFill>
                  <a:latin typeface="Times New Roman"/>
                  <a:cs typeface="Times New Roman"/>
                </a:rPr>
                <a:t>4</a:t>
              </a:r>
              <a:r>
                <a:rPr lang="en-US" sz="2000" dirty="0">
                  <a:solidFill>
                    <a:schemeClr val="bg1"/>
                  </a:solidFill>
                  <a:latin typeface="Times New Roman"/>
                  <a:cs typeface="Times New Roman"/>
                </a:rPr>
                <a:t>).  Measurements were taken at an optical density (OD) at 600 nm.  The sugars tested were </a:t>
              </a:r>
              <a:r>
                <a:rPr lang="en-US" sz="2000" dirty="0" err="1">
                  <a:solidFill>
                    <a:schemeClr val="bg1"/>
                  </a:solidFill>
                  <a:latin typeface="Times New Roman"/>
                  <a:cs typeface="Times New Roman"/>
                </a:rPr>
                <a:t>galactose</a:t>
              </a:r>
              <a:r>
                <a:rPr lang="en-US" sz="2000" dirty="0">
                  <a:solidFill>
                    <a:schemeClr val="bg1"/>
                  </a:solidFill>
                  <a:latin typeface="Times New Roman"/>
                  <a:cs typeface="Times New Roman"/>
                </a:rPr>
                <a:t>, glucose, </a:t>
              </a:r>
              <a:r>
                <a:rPr lang="en-US" sz="2000" dirty="0" err="1">
                  <a:solidFill>
                    <a:schemeClr val="bg1"/>
                  </a:solidFill>
                  <a:latin typeface="Times New Roman"/>
                  <a:cs typeface="Times New Roman"/>
                </a:rPr>
                <a:t>gluconate</a:t>
              </a:r>
              <a:r>
                <a:rPr lang="en-US" sz="2000" dirty="0">
                  <a:solidFill>
                    <a:schemeClr val="bg1"/>
                  </a:solidFill>
                  <a:latin typeface="Times New Roman"/>
                  <a:cs typeface="Times New Roman"/>
                </a:rPr>
                <a:t>, lactose, </a:t>
              </a:r>
              <a:r>
                <a:rPr lang="en-US" sz="2000" dirty="0" err="1">
                  <a:solidFill>
                    <a:schemeClr val="bg1"/>
                  </a:solidFill>
                  <a:latin typeface="Times New Roman"/>
                  <a:cs typeface="Times New Roman"/>
                </a:rPr>
                <a:t>fucose</a:t>
              </a:r>
              <a:r>
                <a:rPr lang="en-US" sz="2000" dirty="0">
                  <a:solidFill>
                    <a:schemeClr val="bg1"/>
                  </a:solidFill>
                  <a:latin typeface="Times New Roman"/>
                  <a:cs typeface="Times New Roman"/>
                </a:rPr>
                <a:t>, fructose, maltose, and arabinose.  All the sugars tested were then combined together to determine if there was an overall growth advantage on the combination of sugars.  The traditional </a:t>
              </a:r>
              <a:r>
                <a:rPr lang="en-US" sz="2000" dirty="0" err="1">
                  <a:solidFill>
                    <a:schemeClr val="bg1"/>
                  </a:solidFill>
                  <a:latin typeface="Times New Roman"/>
                  <a:cs typeface="Times New Roman"/>
                </a:rPr>
                <a:t>diauxic</a:t>
              </a:r>
              <a:r>
                <a:rPr lang="en-US" sz="2000" dirty="0">
                  <a:solidFill>
                    <a:schemeClr val="bg1"/>
                  </a:solidFill>
                  <a:latin typeface="Times New Roman"/>
                  <a:cs typeface="Times New Roman"/>
                </a:rPr>
                <a:t> lag was studied using both strains on 0.05% glucose and 0.15% lactose (</a:t>
              </a:r>
              <a:r>
                <a:rPr lang="en-US" sz="2000" i="1" dirty="0">
                  <a:solidFill>
                    <a:schemeClr val="bg1"/>
                  </a:solidFill>
                  <a:latin typeface="Times New Roman"/>
                  <a:cs typeface="Times New Roman"/>
                </a:rPr>
                <a:t>5</a:t>
              </a:r>
              <a:r>
                <a:rPr lang="en-US" sz="2000" dirty="0">
                  <a:solidFill>
                    <a:schemeClr val="bg1"/>
                  </a:solidFill>
                  <a:latin typeface="Times New Roman"/>
                  <a:cs typeface="Times New Roman"/>
                </a:rPr>
                <a:t>).  Measurements were taken every 15 minutes to determine the growth of MG1655 and 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a:t>
              </a:r>
            </a:p>
            <a:p>
              <a:pPr algn="just"/>
              <a:endParaRPr lang="en-US" sz="1800" dirty="0" smtClean="0">
                <a:latin typeface="Times New Roman"/>
                <a:cs typeface="Times New Roman"/>
              </a:endParaRPr>
            </a:p>
            <a:p>
              <a:pPr algn="just"/>
              <a:r>
                <a:rPr lang="en-US" sz="1800" dirty="0" smtClean="0">
                  <a:latin typeface="Times New Roman"/>
                  <a:cs typeface="Times New Roman"/>
                </a:rPr>
                <a:t> </a:t>
              </a:r>
            </a:p>
          </p:txBody>
        </p:sp>
        <p:sp>
          <p:nvSpPr>
            <p:cNvPr id="316" name="TextBox 315"/>
            <p:cNvSpPr txBox="1"/>
            <p:nvPr/>
          </p:nvSpPr>
          <p:spPr>
            <a:xfrm>
              <a:off x="845073" y="26342401"/>
              <a:ext cx="9308592" cy="67312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Times New Roman"/>
                  <a:cs typeface="Times New Roman"/>
                </a:rPr>
                <a:t>Methods</a:t>
              </a:r>
              <a:endParaRPr lang="en-US" sz="6000" dirty="0">
                <a:latin typeface="Times New Roman"/>
                <a:cs typeface="Times New Roman"/>
              </a:endParaRPr>
            </a:p>
          </p:txBody>
        </p:sp>
      </p:grpSp>
      <p:grpSp>
        <p:nvGrpSpPr>
          <p:cNvPr id="317" name="Group 316"/>
          <p:cNvGrpSpPr/>
          <p:nvPr/>
        </p:nvGrpSpPr>
        <p:grpSpPr>
          <a:xfrm>
            <a:off x="12350511" y="14824430"/>
            <a:ext cx="10180938" cy="3561308"/>
            <a:chOff x="28414887" y="8112901"/>
            <a:chExt cx="17061912" cy="4651942"/>
          </a:xfrm>
        </p:grpSpPr>
        <p:graphicFrame>
          <p:nvGraphicFramePr>
            <p:cNvPr id="318" name="Chart 317"/>
            <p:cNvGraphicFramePr>
              <a:graphicFrameLocks/>
            </p:cNvGraphicFramePr>
            <p:nvPr>
              <p:extLst>
                <p:ext uri="{D42A27DB-BD31-4B8C-83A1-F6EECF244321}">
                  <p14:modId xmlns:p14="http://schemas.microsoft.com/office/powerpoint/2010/main" val="2658071852"/>
                </p:ext>
              </p:extLst>
            </p:nvPr>
          </p:nvGraphicFramePr>
          <p:xfrm>
            <a:off x="37283775" y="8112901"/>
            <a:ext cx="8193024" cy="46177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9" name="Chart 318"/>
            <p:cNvGraphicFramePr>
              <a:graphicFrameLocks/>
            </p:cNvGraphicFramePr>
            <p:nvPr>
              <p:extLst>
                <p:ext uri="{D42A27DB-BD31-4B8C-83A1-F6EECF244321}">
                  <p14:modId xmlns:p14="http://schemas.microsoft.com/office/powerpoint/2010/main" val="3509537118"/>
                </p:ext>
              </p:extLst>
            </p:nvPr>
          </p:nvGraphicFramePr>
          <p:xfrm>
            <a:off x="28414887" y="8147123"/>
            <a:ext cx="8250473" cy="4617720"/>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320" name="Group 319"/>
          <p:cNvGrpSpPr/>
          <p:nvPr/>
        </p:nvGrpSpPr>
        <p:grpSpPr>
          <a:xfrm>
            <a:off x="34030433" y="18265419"/>
            <a:ext cx="9281160" cy="5734114"/>
            <a:chOff x="34114657" y="17838275"/>
            <a:chExt cx="9320794" cy="5338602"/>
          </a:xfrm>
        </p:grpSpPr>
        <p:sp>
          <p:nvSpPr>
            <p:cNvPr id="321" name="TextBox 320"/>
            <p:cNvSpPr txBox="1"/>
            <p:nvPr/>
          </p:nvSpPr>
          <p:spPr>
            <a:xfrm>
              <a:off x="34114657" y="18611139"/>
              <a:ext cx="9320794" cy="4565738"/>
            </a:xfrm>
            <a:prstGeom prst="rect">
              <a:avLst/>
            </a:prstGeom>
            <a:solidFill>
              <a:srgbClr val="FFFFFF"/>
            </a:solidFill>
            <a:ln cap="rnd">
              <a:solidFill>
                <a:schemeClr val="bg1"/>
              </a:solidFill>
            </a:ln>
          </p:spPr>
          <p:txBody>
            <a:bodyPr wrap="square" lIns="182880" rIns="182880" rtlCol="0">
              <a:noAutofit/>
            </a:bodyPr>
            <a:lstStyle/>
            <a:p>
              <a:pPr algn="just"/>
              <a:endParaRPr lang="en-US" sz="2000" dirty="0" smtClean="0">
                <a:solidFill>
                  <a:schemeClr val="bg1"/>
                </a:solidFill>
                <a:latin typeface="Times New Roman"/>
                <a:cs typeface="Times New Roman"/>
              </a:endParaRPr>
            </a:p>
            <a:p>
              <a:pPr marL="514350" indent="-514350">
                <a:lnSpc>
                  <a:spcPct val="140000"/>
                </a:lnSpc>
                <a:buFontTx/>
                <a:buAutoNum type="arabicPeriod"/>
              </a:pPr>
              <a:r>
                <a:rPr lang="en-US" sz="2000" dirty="0">
                  <a:solidFill>
                    <a:schemeClr val="bg1"/>
                  </a:solidFill>
                  <a:latin typeface="Times New Roman"/>
                  <a:cs typeface="Times New Roman"/>
                </a:rPr>
                <a:t>Determine bacterial growth based on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receptor agonists and antagonists.</a:t>
              </a:r>
            </a:p>
            <a:p>
              <a:pPr marL="514350" indent="-514350">
                <a:lnSpc>
                  <a:spcPct val="140000"/>
                </a:lnSpc>
                <a:buAutoNum type="arabicPeriod"/>
              </a:pPr>
              <a:r>
                <a:rPr lang="en-US" sz="2000" dirty="0" smtClean="0">
                  <a:solidFill>
                    <a:schemeClr val="bg1"/>
                  </a:solidFill>
                  <a:latin typeface="Times New Roman"/>
                  <a:cs typeface="Times New Roman"/>
                </a:rPr>
                <a:t>Determining how the host sympathetic and parasympathetic response influences the bacterial adrenergic receptors. </a:t>
              </a:r>
            </a:p>
            <a:p>
              <a:pPr marL="514350" indent="-514350">
                <a:lnSpc>
                  <a:spcPct val="140000"/>
                </a:lnSpc>
                <a:buAutoNum type="arabicPeriod"/>
              </a:pPr>
              <a:r>
                <a:rPr lang="en-US" sz="2000" dirty="0" smtClean="0">
                  <a:solidFill>
                    <a:schemeClr val="bg1"/>
                  </a:solidFill>
                  <a:latin typeface="Times New Roman"/>
                  <a:cs typeface="Times New Roman"/>
                </a:rPr>
                <a:t>Distinguish the direct targets of </a:t>
              </a:r>
              <a:r>
                <a:rPr lang="en-US" sz="2000" dirty="0" err="1" smtClean="0">
                  <a:solidFill>
                    <a:schemeClr val="bg1"/>
                  </a:solidFill>
                  <a:latin typeface="Times New Roman"/>
                  <a:cs typeface="Times New Roman"/>
                </a:rPr>
                <a:t>QseBC</a:t>
              </a:r>
              <a:r>
                <a:rPr lang="en-US" sz="2000" dirty="0" smtClean="0">
                  <a:solidFill>
                    <a:schemeClr val="bg1"/>
                  </a:solidFill>
                  <a:latin typeface="Times New Roman"/>
                  <a:cs typeface="Times New Roman"/>
                </a:rPr>
                <a:t> as opposed to the genetic regulation through </a:t>
              </a:r>
              <a:r>
                <a:rPr lang="en-US" sz="2000" dirty="0" err="1" smtClean="0">
                  <a:solidFill>
                    <a:schemeClr val="bg1"/>
                  </a:solidFill>
                  <a:latin typeface="Times New Roman"/>
                  <a:cs typeface="Times New Roman"/>
                </a:rPr>
                <a:t>FlhDC</a:t>
              </a:r>
              <a:r>
                <a:rPr lang="en-US" sz="2000" dirty="0" smtClean="0">
                  <a:solidFill>
                    <a:schemeClr val="bg1"/>
                  </a:solidFill>
                  <a:latin typeface="Times New Roman"/>
                  <a:cs typeface="Times New Roman"/>
                </a:rPr>
                <a:t>.</a:t>
              </a:r>
            </a:p>
            <a:p>
              <a:pPr marL="514350" indent="-514350">
                <a:lnSpc>
                  <a:spcPct val="140000"/>
                </a:lnSpc>
                <a:buAutoNum type="arabicPeriod"/>
              </a:pPr>
              <a:r>
                <a:rPr lang="en-US" sz="2000" dirty="0" smtClean="0">
                  <a:solidFill>
                    <a:schemeClr val="bg1"/>
                  </a:solidFill>
                  <a:latin typeface="Times New Roman"/>
                  <a:cs typeface="Times New Roman"/>
                </a:rPr>
                <a:t>Find </a:t>
              </a:r>
              <a:r>
                <a:rPr lang="en-US" sz="2000" dirty="0">
                  <a:solidFill>
                    <a:schemeClr val="bg1"/>
                  </a:solidFill>
                  <a:latin typeface="Times New Roman"/>
                  <a:cs typeface="Times New Roman"/>
                </a:rPr>
                <a:t>the mechanism </a:t>
              </a:r>
              <a:r>
                <a:rPr lang="en-US" sz="2000" dirty="0" smtClean="0">
                  <a:solidFill>
                    <a:schemeClr val="bg1"/>
                  </a:solidFill>
                  <a:latin typeface="Times New Roman"/>
                  <a:cs typeface="Times New Roman"/>
                </a:rPr>
                <a:t>at which the strain </a:t>
              </a:r>
              <a:r>
                <a:rPr lang="en-US" sz="2000" i="1" dirty="0" smtClean="0">
                  <a:solidFill>
                    <a:schemeClr val="bg1"/>
                  </a:solidFill>
                  <a:latin typeface="Times New Roman"/>
                  <a:cs typeface="Times New Roman"/>
                </a:rPr>
                <a:t>E. coli </a:t>
              </a:r>
              <a:r>
                <a:rPr lang="en-US" sz="2000" dirty="0" smtClean="0">
                  <a:solidFill>
                    <a:schemeClr val="bg1"/>
                  </a:solidFill>
                  <a:latin typeface="Times New Roman"/>
                  <a:cs typeface="Times New Roman"/>
                </a:rPr>
                <a:t>MG1655 </a:t>
              </a:r>
              <a:r>
                <a:rPr lang="en-US" sz="2000" dirty="0">
                  <a:solidFill>
                    <a:schemeClr val="bg1"/>
                  </a:solidFill>
                  <a:latin typeface="Times New Roman"/>
                  <a:cs typeface="Times New Roman"/>
                </a:rPr>
                <a:t>∆</a:t>
              </a:r>
              <a:r>
                <a:rPr lang="en-US" sz="2000" i="1" dirty="0" err="1" smtClean="0">
                  <a:solidFill>
                    <a:schemeClr val="bg1"/>
                  </a:solidFill>
                  <a:latin typeface="Times New Roman"/>
                  <a:cs typeface="Times New Roman"/>
                </a:rPr>
                <a:t>qseC</a:t>
              </a:r>
              <a:r>
                <a:rPr lang="en-US" sz="2000" i="1" dirty="0" smtClean="0">
                  <a:solidFill>
                    <a:schemeClr val="bg1"/>
                  </a:solidFill>
                  <a:latin typeface="Times New Roman"/>
                  <a:cs typeface="Times New Roman"/>
                </a:rPr>
                <a:t> </a:t>
              </a:r>
              <a:r>
                <a:rPr lang="en-US" sz="2000" dirty="0" smtClean="0">
                  <a:solidFill>
                    <a:schemeClr val="bg1"/>
                  </a:solidFill>
                  <a:latin typeface="Times New Roman"/>
                  <a:cs typeface="Times New Roman"/>
                </a:rPr>
                <a:t>skips over the lag phase and skips over </a:t>
              </a:r>
              <a:r>
                <a:rPr lang="en-US" sz="2000" dirty="0" err="1" smtClean="0">
                  <a:solidFill>
                    <a:schemeClr val="bg1"/>
                  </a:solidFill>
                  <a:latin typeface="Times New Roman"/>
                  <a:cs typeface="Times New Roman"/>
                </a:rPr>
                <a:t>catabolite</a:t>
              </a:r>
              <a:r>
                <a:rPr lang="en-US" sz="2000" dirty="0" smtClean="0">
                  <a:solidFill>
                    <a:schemeClr val="bg1"/>
                  </a:solidFill>
                  <a:latin typeface="Times New Roman"/>
                  <a:cs typeface="Times New Roman"/>
                </a:rPr>
                <a:t> repression.</a:t>
              </a:r>
            </a:p>
            <a:p>
              <a:pPr marL="514350" indent="-514350">
                <a:lnSpc>
                  <a:spcPct val="140000"/>
                </a:lnSpc>
                <a:buAutoNum type="arabicPeriod"/>
              </a:pPr>
              <a:r>
                <a:rPr lang="en-US" sz="2000" dirty="0" smtClean="0">
                  <a:solidFill>
                    <a:schemeClr val="bg1"/>
                  </a:solidFill>
                  <a:latin typeface="Times New Roman"/>
                  <a:cs typeface="Times New Roman"/>
                </a:rPr>
                <a:t>Work with other strains that are predominant within the intestine to determine the changes in carbon metabolism based on Quorum sensing. </a:t>
              </a:r>
            </a:p>
            <a:p>
              <a:pPr marL="514350" indent="-514350">
                <a:lnSpc>
                  <a:spcPct val="140000"/>
                </a:lnSpc>
                <a:buAutoNum type="arabicPeriod"/>
              </a:pPr>
              <a:endParaRPr lang="en-US" sz="1800" dirty="0" smtClean="0">
                <a:solidFill>
                  <a:prstClr val="black"/>
                </a:solidFill>
                <a:latin typeface="Times New Roman"/>
                <a:cs typeface="Times New Roman"/>
              </a:endParaRPr>
            </a:p>
          </p:txBody>
        </p:sp>
        <p:sp>
          <p:nvSpPr>
            <p:cNvPr id="322" name="TextBox 321"/>
            <p:cNvSpPr txBox="1"/>
            <p:nvPr/>
          </p:nvSpPr>
          <p:spPr>
            <a:xfrm>
              <a:off x="34114657" y="17838275"/>
              <a:ext cx="9302450" cy="811288"/>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Garamond"/>
                  <a:cs typeface="Garamond"/>
                </a:rPr>
                <a:t>Future Work</a:t>
              </a:r>
              <a:endParaRPr lang="en-US" sz="6000" dirty="0">
                <a:latin typeface="Garamond"/>
                <a:cs typeface="Garamond"/>
              </a:endParaRPr>
            </a:p>
          </p:txBody>
        </p:sp>
      </p:grpSp>
      <p:sp>
        <p:nvSpPr>
          <p:cNvPr id="323" name="TextBox 322"/>
          <p:cNvSpPr txBox="1"/>
          <p:nvPr/>
        </p:nvSpPr>
        <p:spPr>
          <a:xfrm>
            <a:off x="34030433" y="24559849"/>
            <a:ext cx="9290304" cy="1610057"/>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Times New Roman"/>
                <a:cs typeface="Times New Roman"/>
              </a:rPr>
              <a:t>References and/or Acknowledgments</a:t>
            </a:r>
            <a:endParaRPr lang="en-US" sz="6000" dirty="0">
              <a:latin typeface="Times New Roman"/>
              <a:cs typeface="Times New Roman"/>
            </a:endParaRPr>
          </a:p>
        </p:txBody>
      </p:sp>
      <p:grpSp>
        <p:nvGrpSpPr>
          <p:cNvPr id="324" name="Group 323"/>
          <p:cNvGrpSpPr/>
          <p:nvPr/>
        </p:nvGrpSpPr>
        <p:grpSpPr>
          <a:xfrm>
            <a:off x="34001990" y="3934552"/>
            <a:ext cx="9460359" cy="13689030"/>
            <a:chOff x="34001990" y="3934553"/>
            <a:chExt cx="9460359" cy="12101144"/>
          </a:xfrm>
        </p:grpSpPr>
        <p:sp>
          <p:nvSpPr>
            <p:cNvPr id="325" name="TextBox 324"/>
            <p:cNvSpPr txBox="1"/>
            <p:nvPr/>
          </p:nvSpPr>
          <p:spPr>
            <a:xfrm>
              <a:off x="34008529" y="4662052"/>
              <a:ext cx="9278259" cy="11373645"/>
            </a:xfrm>
            <a:prstGeom prst="rect">
              <a:avLst/>
            </a:prstGeom>
            <a:solidFill>
              <a:srgbClr val="FFFFFF"/>
            </a:solidFill>
            <a:ln cap="rnd">
              <a:solidFill>
                <a:schemeClr val="bg1"/>
              </a:solidFill>
            </a:ln>
          </p:spPr>
          <p:txBody>
            <a:bodyPr wrap="square" lIns="182880" rIns="182880" rtlCol="0">
              <a:noAutofit/>
            </a:bodyPr>
            <a:lstStyle/>
            <a:p>
              <a:pPr algn="just"/>
              <a:endParaRPr lang="en-US" sz="1800" dirty="0">
                <a:latin typeface="Garamond"/>
                <a:cs typeface="Garamond"/>
              </a:endParaRPr>
            </a:p>
            <a:p>
              <a:pPr algn="just"/>
              <a:endParaRPr lang="en-US" sz="1800" dirty="0" smtClean="0">
                <a:latin typeface="Garamond"/>
                <a:cs typeface="Garamond"/>
              </a:endParaRPr>
            </a:p>
            <a:p>
              <a:pPr algn="just"/>
              <a:endParaRPr lang="en-US" sz="1800" dirty="0" smtClean="0">
                <a:latin typeface="Garamond"/>
                <a:cs typeface="Garamond"/>
              </a:endParaRPr>
            </a:p>
            <a:p>
              <a:pPr algn="just"/>
              <a:endParaRPr lang="en-US" sz="1800" dirty="0">
                <a:latin typeface="Garamond"/>
                <a:cs typeface="Garamond"/>
              </a:endParaRPr>
            </a:p>
            <a:p>
              <a:pPr algn="just"/>
              <a:endParaRPr lang="en-US" sz="1800" dirty="0" smtClean="0">
                <a:latin typeface="Garamond"/>
                <a:cs typeface="Garamond"/>
              </a:endParaRPr>
            </a:p>
            <a:p>
              <a:pPr algn="just"/>
              <a:endParaRPr lang="en-US" sz="1800" dirty="0" smtClean="0">
                <a:latin typeface="Garamond"/>
                <a:cs typeface="Garamond"/>
              </a:endParaRPr>
            </a:p>
            <a:p>
              <a:pPr algn="just"/>
              <a:endParaRPr lang="en-US" sz="1800" dirty="0">
                <a:latin typeface="Garamond"/>
                <a:cs typeface="Garamond"/>
              </a:endParaRPr>
            </a:p>
            <a:p>
              <a:pPr algn="just"/>
              <a:endParaRPr lang="en-US" sz="1800" dirty="0" smtClean="0">
                <a:latin typeface="Garamond"/>
                <a:cs typeface="Garamond"/>
              </a:endParaRPr>
            </a:p>
            <a:p>
              <a:pPr algn="just"/>
              <a:endParaRPr lang="en-US" sz="1800" dirty="0">
                <a:latin typeface="Garamond"/>
                <a:cs typeface="Garamond"/>
              </a:endParaRPr>
            </a:p>
          </p:txBody>
        </p:sp>
        <p:sp>
          <p:nvSpPr>
            <p:cNvPr id="326" name="TextBox 325"/>
            <p:cNvSpPr txBox="1"/>
            <p:nvPr/>
          </p:nvSpPr>
          <p:spPr>
            <a:xfrm>
              <a:off x="34001990" y="3934553"/>
              <a:ext cx="9326880" cy="727499"/>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smtClean="0">
                  <a:latin typeface="Times New Roman"/>
                  <a:cs typeface="Times New Roman"/>
                </a:rPr>
                <a:t>Results and/or Conclusion</a:t>
              </a:r>
              <a:endParaRPr lang="en-US" sz="6000" dirty="0">
                <a:latin typeface="Times New Roman"/>
                <a:cs typeface="Times New Roman"/>
              </a:endParaRPr>
            </a:p>
          </p:txBody>
        </p:sp>
        <p:sp>
          <p:nvSpPr>
            <p:cNvPr id="327" name="Rectangle 326"/>
            <p:cNvSpPr/>
            <p:nvPr/>
          </p:nvSpPr>
          <p:spPr>
            <a:xfrm>
              <a:off x="34159900" y="5167890"/>
              <a:ext cx="9302449" cy="8788036"/>
            </a:xfrm>
            <a:prstGeom prst="rect">
              <a:avLst/>
            </a:prstGeom>
          </p:spPr>
          <p:txBody>
            <a:bodyPr wrap="square">
              <a:spAutoFit/>
            </a:bodyPr>
            <a:lstStyle/>
            <a:p>
              <a:r>
                <a:rPr lang="en-US" sz="2000" b="1" dirty="0" smtClean="0">
                  <a:solidFill>
                    <a:schemeClr val="bg1"/>
                  </a:solidFill>
                  <a:latin typeface="Times New Roman"/>
                  <a:cs typeface="Times New Roman"/>
                </a:rPr>
                <a:t>Results</a:t>
              </a:r>
              <a:endParaRPr lang="en-US" sz="2000" dirty="0">
                <a:solidFill>
                  <a:schemeClr val="bg1"/>
                </a:solidFill>
                <a:latin typeface="Times New Roman"/>
                <a:cs typeface="Times New Roman"/>
              </a:endParaRPr>
            </a:p>
            <a:p>
              <a:r>
                <a:rPr lang="en-US" sz="2000" dirty="0">
                  <a:solidFill>
                    <a:schemeClr val="bg1"/>
                  </a:solidFill>
                  <a:latin typeface="Times New Roman"/>
                  <a:cs typeface="Times New Roman"/>
                </a:rPr>
                <a:t>There was a significant competitive advantage during colonization without the sensory kinase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We found that QS is not limited to the induction of virulence and motility as shown in previous studies, but that central carbon metabolism also is heavily influenced (Fig. 2 and Fig. 3).  Since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is involved in the regulation of the </a:t>
              </a:r>
              <a:r>
                <a:rPr lang="en-US" sz="2000" i="1" dirty="0" err="1">
                  <a:solidFill>
                    <a:schemeClr val="bg1"/>
                  </a:solidFill>
                  <a:latin typeface="Times New Roman"/>
                  <a:cs typeface="Times New Roman"/>
                </a:rPr>
                <a:t>flhDC</a:t>
              </a:r>
              <a:r>
                <a:rPr lang="en-US" sz="2000" dirty="0">
                  <a:solidFill>
                    <a:schemeClr val="bg1"/>
                  </a:solidFill>
                  <a:latin typeface="Times New Roman"/>
                  <a:cs typeface="Times New Roman"/>
                </a:rPr>
                <a:t> region, we assumed that 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would respond similarly to the intestine-adapted strain; we expected there would be a decrease in growth rate for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sugars and an increase in growth rate on non-</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sugars (Fig. 4).  However, 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grows faster than the wild-type on both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and non-</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sugars (Fig. 5 and Table 1).  Not only is the growth rate decreased, there is a significant change to the typical </a:t>
              </a:r>
              <a:r>
                <a:rPr lang="en-US" sz="2000" dirty="0" err="1">
                  <a:solidFill>
                    <a:schemeClr val="bg1"/>
                  </a:solidFill>
                  <a:latin typeface="Times New Roman"/>
                  <a:cs typeface="Times New Roman"/>
                </a:rPr>
                <a:t>diauxic</a:t>
              </a:r>
              <a:r>
                <a:rPr lang="en-US" sz="2000" dirty="0">
                  <a:solidFill>
                    <a:schemeClr val="bg1"/>
                  </a:solidFill>
                  <a:latin typeface="Times New Roman"/>
                  <a:cs typeface="Times New Roman"/>
                </a:rPr>
                <a:t> transition from a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 to a non-</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 (Fig. 6).  Without </a:t>
              </a:r>
              <a:r>
                <a:rPr lang="en-US" sz="2000" dirty="0" err="1">
                  <a:solidFill>
                    <a:schemeClr val="bg1"/>
                  </a:solidFill>
                  <a:latin typeface="Times New Roman"/>
                  <a:cs typeface="Times New Roman"/>
                </a:rPr>
                <a:t>QseC</a:t>
              </a:r>
              <a:r>
                <a:rPr lang="en-US" sz="2000" dirty="0">
                  <a:solidFill>
                    <a:schemeClr val="bg1"/>
                  </a:solidFill>
                  <a:latin typeface="Times New Roman"/>
                  <a:cs typeface="Times New Roman"/>
                </a:rPr>
                <a:t>, the strain skips the </a:t>
              </a:r>
              <a:r>
                <a:rPr lang="en-US" sz="2000" dirty="0" err="1">
                  <a:solidFill>
                    <a:schemeClr val="bg1"/>
                  </a:solidFill>
                  <a:latin typeface="Times New Roman"/>
                  <a:cs typeface="Times New Roman"/>
                </a:rPr>
                <a:t>diauxie</a:t>
              </a:r>
              <a:r>
                <a:rPr lang="en-US" sz="2000" dirty="0">
                  <a:solidFill>
                    <a:schemeClr val="bg1"/>
                  </a:solidFill>
                  <a:latin typeface="Times New Roman"/>
                  <a:cs typeface="Times New Roman"/>
                </a:rPr>
                <a:t> that typically occurs. </a:t>
              </a:r>
              <a:endParaRPr lang="en-US" sz="2000" dirty="0" smtClean="0">
                <a:solidFill>
                  <a:schemeClr val="bg1"/>
                </a:solidFill>
                <a:latin typeface="Times New Roman"/>
                <a:cs typeface="Times New Roman"/>
              </a:endParaRPr>
            </a:p>
            <a:p>
              <a:endParaRPr lang="en-US" sz="2000" dirty="0" smtClean="0">
                <a:solidFill>
                  <a:schemeClr val="bg1"/>
                </a:solidFill>
                <a:latin typeface="Times New Roman"/>
                <a:cs typeface="Times New Roman"/>
              </a:endParaRPr>
            </a:p>
            <a:p>
              <a:endParaRPr lang="en-US" sz="2000" dirty="0" smtClean="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r>
                <a:rPr lang="en-US" sz="2000" b="1" dirty="0" smtClean="0">
                  <a:solidFill>
                    <a:schemeClr val="bg1"/>
                  </a:solidFill>
                  <a:latin typeface="Times New Roman"/>
                  <a:cs typeface="Times New Roman"/>
                </a:rPr>
                <a:t>Conclusions</a:t>
              </a:r>
              <a:endParaRPr lang="en-US" sz="2000" dirty="0">
                <a:solidFill>
                  <a:schemeClr val="bg1"/>
                </a:solidFill>
                <a:latin typeface="Times New Roman"/>
                <a:cs typeface="Times New Roman"/>
              </a:endParaRPr>
            </a:p>
            <a:p>
              <a:r>
                <a:rPr lang="en-US" sz="2000" dirty="0">
                  <a:solidFill>
                    <a:schemeClr val="bg1"/>
                  </a:solidFill>
                  <a:latin typeface="Times New Roman"/>
                  <a:cs typeface="Times New Roman"/>
                </a:rPr>
                <a:t>We have shown that it might not be wise to target quorum sensing for antimicrobials since 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has a significant fitness advantage within the murine intestine (</a:t>
              </a:r>
              <a:r>
                <a:rPr lang="en-US" sz="2000" i="1" dirty="0">
                  <a:solidFill>
                    <a:schemeClr val="bg1"/>
                  </a:solidFill>
                  <a:latin typeface="Times New Roman"/>
                  <a:cs typeface="Times New Roman"/>
                </a:rPr>
                <a:t>6</a:t>
              </a:r>
              <a:r>
                <a:rPr lang="en-US" sz="2000" dirty="0">
                  <a:solidFill>
                    <a:schemeClr val="bg1"/>
                  </a:solidFill>
                  <a:latin typeface="Times New Roman"/>
                  <a:cs typeface="Times New Roman"/>
                </a:rPr>
                <a:t>).  MG1655 ∆</a:t>
              </a:r>
              <a:r>
                <a:rPr lang="en-US" sz="2000" i="1" dirty="0" err="1">
                  <a:solidFill>
                    <a:schemeClr val="bg1"/>
                  </a:solidFill>
                  <a:latin typeface="Times New Roman"/>
                  <a:cs typeface="Times New Roman"/>
                </a:rPr>
                <a:t>qseC</a:t>
              </a:r>
              <a:r>
                <a:rPr lang="en-US" sz="2000" i="1" dirty="0">
                  <a:solidFill>
                    <a:schemeClr val="bg1"/>
                  </a:solidFill>
                  <a:latin typeface="Times New Roman"/>
                  <a:cs typeface="Times New Roman"/>
                </a:rPr>
                <a:t> </a:t>
              </a:r>
              <a:r>
                <a:rPr lang="en-US" sz="2000" dirty="0">
                  <a:solidFill>
                    <a:schemeClr val="bg1"/>
                  </a:solidFill>
                  <a:latin typeface="Times New Roman"/>
                  <a:cs typeface="Times New Roman"/>
                </a:rPr>
                <a:t>is also utilizes both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and non-</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repressing sugars better than the wild-type, including the ability to skip the traditional lag that is defined as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repression (</a:t>
              </a:r>
              <a:r>
                <a:rPr lang="en-US" sz="2000" i="1" dirty="0">
                  <a:solidFill>
                    <a:schemeClr val="bg1"/>
                  </a:solidFill>
                  <a:latin typeface="Times New Roman"/>
                  <a:cs typeface="Times New Roman"/>
                </a:rPr>
                <a:t>5</a:t>
              </a:r>
              <a:r>
                <a:rPr lang="en-US" sz="2000" dirty="0">
                  <a:solidFill>
                    <a:schemeClr val="bg1"/>
                  </a:solidFill>
                  <a:latin typeface="Times New Roman"/>
                  <a:cs typeface="Times New Roman"/>
                </a:rPr>
                <a:t>).  We show that bacterial communication through QS limits colonization and is involved with directing which carbohydrates are metabolized based on bacterial populations.  There is now a need to redefine the traditional lag that occurs between the utilization of glucose and lactose based on </a:t>
              </a:r>
              <a:r>
                <a:rPr lang="en-US" sz="2000" dirty="0" err="1">
                  <a:solidFill>
                    <a:schemeClr val="bg1"/>
                  </a:solidFill>
                  <a:latin typeface="Times New Roman"/>
                  <a:cs typeface="Times New Roman"/>
                </a:rPr>
                <a:t>catabolite</a:t>
              </a:r>
              <a:r>
                <a:rPr lang="en-US" sz="2000" dirty="0">
                  <a:solidFill>
                    <a:schemeClr val="bg1"/>
                  </a:solidFill>
                  <a:latin typeface="Times New Roman"/>
                  <a:cs typeface="Times New Roman"/>
                </a:rPr>
                <a:t> repression.  The generation time decrease found with MG1655 ∆</a:t>
              </a:r>
              <a:r>
                <a:rPr lang="en-US" sz="2000" i="1" dirty="0" err="1">
                  <a:solidFill>
                    <a:schemeClr val="bg1"/>
                  </a:solidFill>
                  <a:latin typeface="Times New Roman"/>
                  <a:cs typeface="Times New Roman"/>
                </a:rPr>
                <a:t>qseC</a:t>
              </a:r>
              <a:r>
                <a:rPr lang="en-US" sz="2000" dirty="0">
                  <a:solidFill>
                    <a:schemeClr val="bg1"/>
                  </a:solidFill>
                  <a:latin typeface="Times New Roman"/>
                  <a:cs typeface="Times New Roman"/>
                </a:rPr>
                <a:t> demonstrates the connection between carbon metabolism, QS, and colonization.  Understanding the mechanisms behind QS will lead to greater understanding of how both commensals and pathogens interact within the intestinal </a:t>
              </a:r>
              <a:r>
                <a:rPr lang="en-US" sz="2000" dirty="0" err="1">
                  <a:solidFill>
                    <a:schemeClr val="bg1"/>
                  </a:solidFill>
                  <a:latin typeface="Times New Roman"/>
                  <a:cs typeface="Times New Roman"/>
                </a:rPr>
                <a:t>microbiome</a:t>
              </a:r>
              <a:r>
                <a:rPr lang="en-US" sz="2000" dirty="0" smtClean="0">
                  <a:solidFill>
                    <a:schemeClr val="bg1"/>
                  </a:solidFill>
                  <a:latin typeface="Times New Roman"/>
                  <a:cs typeface="Times New Roman"/>
                </a:rPr>
                <a:t>.</a:t>
              </a: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p:txBody>
        </p:sp>
      </p:grpSp>
      <p:sp>
        <p:nvSpPr>
          <p:cNvPr id="328" name="TextBox 327"/>
          <p:cNvSpPr txBox="1"/>
          <p:nvPr/>
        </p:nvSpPr>
        <p:spPr>
          <a:xfrm>
            <a:off x="12717065" y="13481364"/>
            <a:ext cx="8270756" cy="1231106"/>
          </a:xfrm>
          <a:prstGeom prst="rect">
            <a:avLst/>
          </a:prstGeom>
          <a:noFill/>
        </p:spPr>
        <p:txBody>
          <a:bodyPr wrap="square" rtlCol="0">
            <a:spAutoFit/>
          </a:bodyPr>
          <a:lstStyle/>
          <a:p>
            <a:pPr algn="just"/>
            <a:r>
              <a:rPr lang="en-US" sz="1800" b="1" dirty="0">
                <a:latin typeface="Times New Roman"/>
                <a:cs typeface="Times New Roman"/>
              </a:rPr>
              <a:t>Figure </a:t>
            </a:r>
            <a:r>
              <a:rPr lang="en-US" sz="1800" b="1" dirty="0" smtClean="0">
                <a:latin typeface="Times New Roman"/>
                <a:cs typeface="Times New Roman"/>
              </a:rPr>
              <a:t>2</a:t>
            </a:r>
            <a:r>
              <a:rPr lang="en-US" sz="1800" dirty="0" smtClean="0">
                <a:latin typeface="Times New Roman"/>
                <a:cs typeface="Times New Roman"/>
              </a:rPr>
              <a:t>. </a:t>
            </a:r>
            <a:r>
              <a:rPr lang="en-US" sz="1800" b="1" dirty="0" smtClean="0">
                <a:latin typeface="Times New Roman"/>
                <a:cs typeface="Times New Roman"/>
              </a:rPr>
              <a:t>Colonization of MG1655 and MG1655∆</a:t>
            </a:r>
            <a:r>
              <a:rPr lang="en-US" sz="1800" b="1" i="1" dirty="0" smtClean="0">
                <a:latin typeface="Times New Roman"/>
                <a:cs typeface="Times New Roman"/>
              </a:rPr>
              <a:t>qseC</a:t>
            </a:r>
            <a:endParaRPr lang="en-US" sz="1800" b="1" dirty="0" smtClean="0">
              <a:latin typeface="Times New Roman"/>
              <a:cs typeface="Times New Roman"/>
            </a:endParaRPr>
          </a:p>
          <a:p>
            <a:pPr algn="just"/>
            <a:r>
              <a:rPr lang="en-US" sz="1400" dirty="0" smtClean="0">
                <a:latin typeface="Times New Roman"/>
                <a:cs typeface="Times New Roman"/>
              </a:rPr>
              <a:t>(A) Colonization of MG1655 </a:t>
            </a:r>
            <a:r>
              <a:rPr lang="en-US" sz="1400" dirty="0">
                <a:latin typeface="Times New Roman"/>
                <a:cs typeface="Times New Roman"/>
              </a:rPr>
              <a:t>and MG1655∆</a:t>
            </a:r>
            <a:r>
              <a:rPr lang="en-US" sz="1400" i="1" dirty="0">
                <a:latin typeface="Times New Roman"/>
                <a:cs typeface="Times New Roman"/>
              </a:rPr>
              <a:t>qseC </a:t>
            </a:r>
            <a:r>
              <a:rPr lang="en-US" sz="1400" dirty="0" smtClean="0">
                <a:latin typeface="Times New Roman"/>
                <a:cs typeface="Times New Roman"/>
              </a:rPr>
              <a:t>fed </a:t>
            </a:r>
            <a:r>
              <a:rPr lang="en-US" sz="1400" dirty="0">
                <a:latin typeface="Times New Roman"/>
                <a:cs typeface="Times New Roman"/>
              </a:rPr>
              <a:t>low at 10</a:t>
            </a:r>
            <a:r>
              <a:rPr lang="en-US" sz="1400" baseline="30000" dirty="0">
                <a:latin typeface="Times New Roman"/>
                <a:cs typeface="Times New Roman"/>
              </a:rPr>
              <a:t>5</a:t>
            </a:r>
            <a:r>
              <a:rPr lang="en-US" sz="1400" dirty="0">
                <a:latin typeface="Times New Roman"/>
                <a:cs typeface="Times New Roman"/>
              </a:rPr>
              <a:t> </a:t>
            </a:r>
            <a:r>
              <a:rPr lang="en-US" sz="1400" dirty="0" smtClean="0">
                <a:latin typeface="Times New Roman"/>
                <a:cs typeface="Times New Roman"/>
              </a:rPr>
              <a:t>CFU. Showing the competitive advantage without the receptor </a:t>
            </a:r>
            <a:r>
              <a:rPr lang="en-US" sz="1400" dirty="0" err="1" smtClean="0">
                <a:latin typeface="Times New Roman"/>
                <a:cs typeface="Times New Roman"/>
              </a:rPr>
              <a:t>QseC</a:t>
            </a:r>
            <a:r>
              <a:rPr lang="en-US" sz="1400" dirty="0" smtClean="0">
                <a:latin typeface="Times New Roman"/>
                <a:cs typeface="Times New Roman"/>
              </a:rPr>
              <a:t>. </a:t>
            </a:r>
            <a:endParaRPr lang="en-US" sz="1400" dirty="0">
              <a:latin typeface="Times New Roman"/>
              <a:cs typeface="Times New Roman"/>
            </a:endParaRPr>
          </a:p>
          <a:p>
            <a:pPr algn="just"/>
            <a:r>
              <a:rPr lang="en-US" sz="1400" dirty="0" smtClean="0">
                <a:latin typeface="Times New Roman"/>
                <a:cs typeface="Times New Roman"/>
              </a:rPr>
              <a:t>(B) Colonization resistance of MG1655. MG1655</a:t>
            </a:r>
            <a:r>
              <a:rPr lang="en-US" sz="1400" dirty="0">
                <a:latin typeface="Times New Roman"/>
                <a:cs typeface="Times New Roman"/>
              </a:rPr>
              <a:t>∆</a:t>
            </a:r>
            <a:r>
              <a:rPr lang="en-US" sz="1400" i="1" dirty="0" smtClean="0">
                <a:latin typeface="Times New Roman"/>
                <a:cs typeface="Times New Roman"/>
              </a:rPr>
              <a:t>qseC </a:t>
            </a:r>
            <a:r>
              <a:rPr lang="en-US" sz="1400" dirty="0" smtClean="0">
                <a:latin typeface="Times New Roman"/>
                <a:cs typeface="Times New Roman"/>
              </a:rPr>
              <a:t>with 10</a:t>
            </a:r>
            <a:r>
              <a:rPr lang="en-US" sz="1400" baseline="30000" dirty="0" smtClean="0">
                <a:latin typeface="Times New Roman"/>
                <a:cs typeface="Times New Roman"/>
              </a:rPr>
              <a:t>5</a:t>
            </a:r>
            <a:r>
              <a:rPr lang="en-US" sz="1400" dirty="0" smtClean="0">
                <a:latin typeface="Times New Roman"/>
                <a:cs typeface="Times New Roman"/>
              </a:rPr>
              <a:t> CFU</a:t>
            </a:r>
            <a:r>
              <a:rPr lang="en-US" sz="1400" dirty="0">
                <a:latin typeface="Times New Roman"/>
                <a:cs typeface="Times New Roman"/>
              </a:rPr>
              <a:t> </a:t>
            </a:r>
            <a:r>
              <a:rPr lang="en-US" sz="1400" dirty="0" smtClean="0">
                <a:latin typeface="Times New Roman"/>
                <a:cs typeface="Times New Roman"/>
              </a:rPr>
              <a:t>was able to overcome the colonization resistance of the wild type MG1655 at 10</a:t>
            </a:r>
            <a:r>
              <a:rPr lang="en-US" sz="1400" baseline="30000" dirty="0" smtClean="0">
                <a:latin typeface="Times New Roman"/>
                <a:cs typeface="Times New Roman"/>
              </a:rPr>
              <a:t>8</a:t>
            </a:r>
            <a:r>
              <a:rPr lang="en-US" sz="1400" dirty="0" smtClean="0">
                <a:latin typeface="Times New Roman"/>
                <a:cs typeface="Times New Roman"/>
              </a:rPr>
              <a:t> CFU. </a:t>
            </a:r>
            <a:endParaRPr lang="en-US" sz="1400" dirty="0">
              <a:latin typeface="Times New Roman"/>
              <a:cs typeface="Times New Roman"/>
            </a:endParaRPr>
          </a:p>
        </p:txBody>
      </p:sp>
      <p:sp>
        <p:nvSpPr>
          <p:cNvPr id="329" name="TextBox 328"/>
          <p:cNvSpPr txBox="1"/>
          <p:nvPr/>
        </p:nvSpPr>
        <p:spPr>
          <a:xfrm>
            <a:off x="12719901" y="18194676"/>
            <a:ext cx="8477501" cy="1015663"/>
          </a:xfrm>
          <a:prstGeom prst="rect">
            <a:avLst/>
          </a:prstGeom>
          <a:noFill/>
        </p:spPr>
        <p:txBody>
          <a:bodyPr wrap="square" rtlCol="0">
            <a:spAutoFit/>
          </a:bodyPr>
          <a:lstStyle/>
          <a:p>
            <a:pPr algn="just"/>
            <a:r>
              <a:rPr lang="en-US" sz="1800" b="1" dirty="0" smtClean="0">
                <a:latin typeface="Times New Roman"/>
                <a:cs typeface="Times New Roman"/>
              </a:rPr>
              <a:t>Figure 3</a:t>
            </a:r>
            <a:r>
              <a:rPr lang="en-US" sz="1800" dirty="0" smtClean="0">
                <a:latin typeface="Times New Roman"/>
                <a:cs typeface="Times New Roman"/>
              </a:rPr>
              <a:t>. </a:t>
            </a:r>
            <a:r>
              <a:rPr lang="en-US" sz="1800" b="1" dirty="0" smtClean="0">
                <a:latin typeface="Times New Roman"/>
                <a:cs typeface="Times New Roman"/>
              </a:rPr>
              <a:t>Competitive fitness advantage.</a:t>
            </a:r>
            <a:r>
              <a:rPr lang="en-US" sz="1800" dirty="0" smtClean="0">
                <a:latin typeface="Times New Roman"/>
                <a:cs typeface="Times New Roman"/>
              </a:rPr>
              <a:t> </a:t>
            </a:r>
          </a:p>
          <a:p>
            <a:pPr algn="just"/>
            <a:r>
              <a:rPr lang="en-US" sz="1400" dirty="0" smtClean="0">
                <a:latin typeface="Times New Roman"/>
                <a:ea typeface="Calibri"/>
              </a:rPr>
              <a:t>Quantification </a:t>
            </a:r>
            <a:r>
              <a:rPr lang="en-US" sz="1400" dirty="0">
                <a:latin typeface="Times New Roman"/>
                <a:ea typeface="Calibri"/>
              </a:rPr>
              <a:t>of fitness was based on the direct comparison of log CFUs of </a:t>
            </a:r>
            <a:r>
              <a:rPr lang="en-US" sz="1400" dirty="0" smtClean="0">
                <a:latin typeface="Times New Roman"/>
                <a:ea typeface="Calibri"/>
              </a:rPr>
              <a:t>one </a:t>
            </a:r>
            <a:r>
              <a:rPr lang="en-US" sz="1400" dirty="0">
                <a:latin typeface="Times New Roman"/>
                <a:ea typeface="Calibri"/>
              </a:rPr>
              <a:t>species to another. </a:t>
            </a:r>
            <a:r>
              <a:rPr lang="en-US" sz="1400" dirty="0" smtClean="0">
                <a:latin typeface="Times New Roman"/>
                <a:cs typeface="Times New Roman"/>
              </a:rPr>
              <a:t>There was a significant fitness advantage of group A, if not even more with group B through  overcoming colonization resistance. </a:t>
            </a:r>
            <a:endParaRPr lang="en-US" sz="1400" dirty="0">
              <a:latin typeface="Times New Roman"/>
              <a:cs typeface="Times New Roman"/>
            </a:endParaRPr>
          </a:p>
        </p:txBody>
      </p:sp>
      <p:sp>
        <p:nvSpPr>
          <p:cNvPr id="330" name="TextBox 329"/>
          <p:cNvSpPr txBox="1"/>
          <p:nvPr/>
        </p:nvSpPr>
        <p:spPr>
          <a:xfrm>
            <a:off x="17119076" y="12170054"/>
            <a:ext cx="303933" cy="369332"/>
          </a:xfrm>
          <a:prstGeom prst="rect">
            <a:avLst/>
          </a:prstGeom>
          <a:noFill/>
        </p:spPr>
        <p:txBody>
          <a:bodyPr wrap="square" rtlCol="0">
            <a:spAutoFit/>
          </a:bodyPr>
          <a:lstStyle/>
          <a:p>
            <a:pPr algn="just"/>
            <a:r>
              <a:rPr lang="en-US" sz="1800" b="1" dirty="0" smtClean="0">
                <a:latin typeface="Garamond"/>
                <a:cs typeface="Garamond"/>
              </a:rPr>
              <a:t>A</a:t>
            </a:r>
            <a:endParaRPr lang="en-US" sz="1800" b="1" dirty="0">
              <a:latin typeface="Garamond"/>
              <a:cs typeface="Garamond"/>
            </a:endParaRPr>
          </a:p>
        </p:txBody>
      </p:sp>
      <p:sp>
        <p:nvSpPr>
          <p:cNvPr id="331" name="TextBox 330"/>
          <p:cNvSpPr txBox="1"/>
          <p:nvPr/>
        </p:nvSpPr>
        <p:spPr>
          <a:xfrm>
            <a:off x="15458907" y="23212450"/>
            <a:ext cx="303933" cy="369332"/>
          </a:xfrm>
          <a:prstGeom prst="rect">
            <a:avLst/>
          </a:prstGeom>
          <a:noFill/>
        </p:spPr>
        <p:txBody>
          <a:bodyPr wrap="square" rtlCol="0">
            <a:spAutoFit/>
          </a:bodyPr>
          <a:lstStyle/>
          <a:p>
            <a:pPr algn="just"/>
            <a:r>
              <a:rPr lang="en-US" sz="1800" b="1" dirty="0">
                <a:latin typeface="Garamond"/>
                <a:cs typeface="Garamond"/>
              </a:rPr>
              <a:t>B</a:t>
            </a:r>
          </a:p>
        </p:txBody>
      </p:sp>
      <p:sp>
        <p:nvSpPr>
          <p:cNvPr id="332" name="TextBox 331"/>
          <p:cNvSpPr txBox="1"/>
          <p:nvPr/>
        </p:nvSpPr>
        <p:spPr>
          <a:xfrm>
            <a:off x="11747803" y="26415377"/>
            <a:ext cx="303933" cy="369332"/>
          </a:xfrm>
          <a:prstGeom prst="rect">
            <a:avLst/>
          </a:prstGeom>
          <a:noFill/>
        </p:spPr>
        <p:txBody>
          <a:bodyPr wrap="square" rtlCol="0">
            <a:spAutoFit/>
          </a:bodyPr>
          <a:lstStyle/>
          <a:p>
            <a:pPr algn="just"/>
            <a:r>
              <a:rPr lang="en-US" sz="1800" b="1" dirty="0">
                <a:solidFill>
                  <a:schemeClr val="bg1"/>
                </a:solidFill>
                <a:latin typeface="Garamond"/>
                <a:cs typeface="Garamond"/>
              </a:rPr>
              <a:t>C</a:t>
            </a:r>
          </a:p>
        </p:txBody>
      </p:sp>
      <p:sp>
        <p:nvSpPr>
          <p:cNvPr id="333" name="TextBox 332"/>
          <p:cNvSpPr txBox="1"/>
          <p:nvPr/>
        </p:nvSpPr>
        <p:spPr>
          <a:xfrm>
            <a:off x="13991911" y="24248203"/>
            <a:ext cx="303933" cy="369332"/>
          </a:xfrm>
          <a:prstGeom prst="rect">
            <a:avLst/>
          </a:prstGeom>
          <a:noFill/>
        </p:spPr>
        <p:txBody>
          <a:bodyPr wrap="square" rtlCol="0">
            <a:spAutoFit/>
          </a:bodyPr>
          <a:lstStyle/>
          <a:p>
            <a:pPr algn="just"/>
            <a:r>
              <a:rPr lang="en-US" sz="1800" b="1" dirty="0">
                <a:solidFill>
                  <a:srgbClr val="FFFFFF"/>
                </a:solidFill>
                <a:latin typeface="Garamond"/>
                <a:cs typeface="Garamond"/>
              </a:rPr>
              <a:t>B</a:t>
            </a:r>
          </a:p>
        </p:txBody>
      </p:sp>
      <p:sp>
        <p:nvSpPr>
          <p:cNvPr id="334" name="TextBox 333"/>
          <p:cNvSpPr txBox="1"/>
          <p:nvPr/>
        </p:nvSpPr>
        <p:spPr>
          <a:xfrm>
            <a:off x="11747803" y="24248203"/>
            <a:ext cx="303933" cy="369332"/>
          </a:xfrm>
          <a:prstGeom prst="rect">
            <a:avLst/>
          </a:prstGeom>
          <a:noFill/>
        </p:spPr>
        <p:txBody>
          <a:bodyPr wrap="square" rtlCol="0">
            <a:spAutoFit/>
          </a:bodyPr>
          <a:lstStyle/>
          <a:p>
            <a:pPr algn="just"/>
            <a:r>
              <a:rPr lang="en-US" sz="1800" b="1" dirty="0" smtClean="0">
                <a:solidFill>
                  <a:srgbClr val="FFFFFF"/>
                </a:solidFill>
                <a:latin typeface="Garamond"/>
                <a:cs typeface="Garamond"/>
              </a:rPr>
              <a:t>A</a:t>
            </a:r>
            <a:endParaRPr lang="en-US" sz="1800" b="1" dirty="0">
              <a:solidFill>
                <a:srgbClr val="FFFFFF"/>
              </a:solidFill>
              <a:latin typeface="Garamond"/>
              <a:cs typeface="Garamond"/>
            </a:endParaRPr>
          </a:p>
        </p:txBody>
      </p:sp>
      <p:pic>
        <p:nvPicPr>
          <p:cNvPr id="335" name="Picture 334"/>
          <p:cNvPicPr/>
          <p:nvPr/>
        </p:nvPicPr>
        <p:blipFill rotWithShape="1">
          <a:blip r:embed="rId8">
            <a:extLst>
              <a:ext uri="{28A0092B-C50C-407E-A947-70E740481C1C}">
                <a14:useLocalDpi xmlns:a14="http://schemas.microsoft.com/office/drawing/2010/main" val="0"/>
              </a:ext>
            </a:extLst>
          </a:blip>
          <a:srcRect r="50872" b="-450"/>
          <a:stretch/>
        </p:blipFill>
        <p:spPr bwMode="auto">
          <a:xfrm>
            <a:off x="13058061" y="6167250"/>
            <a:ext cx="2309949" cy="1932940"/>
          </a:xfrm>
          <a:prstGeom prst="rect">
            <a:avLst/>
          </a:prstGeom>
          <a:noFill/>
          <a:ln>
            <a:noFill/>
          </a:ln>
          <a:extLst>
            <a:ext uri="{53640926-AAD7-44d8-BBD7-CCE9431645EC}">
              <a14:shadowObscured xmlns="" xmlns:a14="http://schemas.microsoft.com/office/drawing/2010/main"/>
            </a:ext>
          </a:extLst>
        </p:spPr>
      </p:pic>
      <p:pic>
        <p:nvPicPr>
          <p:cNvPr id="336" name="Picture 335"/>
          <p:cNvPicPr/>
          <p:nvPr/>
        </p:nvPicPr>
        <p:blipFill rotWithShape="1">
          <a:blip r:embed="rId9">
            <a:extLst>
              <a:ext uri="{28A0092B-C50C-407E-A947-70E740481C1C}">
                <a14:useLocalDpi xmlns:a14="http://schemas.microsoft.com/office/drawing/2010/main" val="0"/>
              </a:ext>
            </a:extLst>
          </a:blip>
          <a:srcRect l="49655" b="3802"/>
          <a:stretch/>
        </p:blipFill>
        <p:spPr bwMode="auto">
          <a:xfrm>
            <a:off x="15458907" y="5999127"/>
            <a:ext cx="2367099" cy="1856105"/>
          </a:xfrm>
          <a:prstGeom prst="rect">
            <a:avLst/>
          </a:prstGeom>
          <a:noFill/>
          <a:ln>
            <a:noFill/>
          </a:ln>
          <a:extLst>
            <a:ext uri="{53640926-AAD7-44d8-BBD7-CCE9431645EC}">
              <a14:shadowObscured xmlns="" xmlns:a14="http://schemas.microsoft.com/office/drawing/2010/main"/>
            </a:ext>
          </a:extLst>
        </p:spPr>
      </p:pic>
      <p:graphicFrame>
        <p:nvGraphicFramePr>
          <p:cNvPr id="337" name="Chart 336"/>
          <p:cNvGraphicFramePr>
            <a:graphicFrameLocks/>
          </p:cNvGraphicFramePr>
          <p:nvPr>
            <p:extLst>
              <p:ext uri="{D42A27DB-BD31-4B8C-83A1-F6EECF244321}">
                <p14:modId xmlns:p14="http://schemas.microsoft.com/office/powerpoint/2010/main" val="1691225448"/>
              </p:ext>
            </p:extLst>
          </p:nvPr>
        </p:nvGraphicFramePr>
        <p:xfrm>
          <a:off x="22726865" y="10449287"/>
          <a:ext cx="10679517" cy="6776130"/>
        </p:xfrm>
        <a:graphic>
          <a:graphicData uri="http://schemas.openxmlformats.org/drawingml/2006/chart">
            <c:chart xmlns:c="http://schemas.openxmlformats.org/drawingml/2006/chart" xmlns:r="http://schemas.openxmlformats.org/officeDocument/2006/relationships" r:id="rId10"/>
          </a:graphicData>
        </a:graphic>
      </p:graphicFrame>
      <p:pic>
        <p:nvPicPr>
          <p:cNvPr id="338" name="Content Placeholder 3" descr="Diauxic Lag- 0.5 increments .png"/>
          <p:cNvPicPr>
            <a:picLocks noChangeAspect="1"/>
          </p:cNvPicPr>
          <p:nvPr/>
        </p:nvPicPr>
        <p:blipFill>
          <a:blip r:embed="rId11">
            <a:extLst>
              <a:ext uri="{28A0092B-C50C-407E-A947-70E740481C1C}">
                <a14:useLocalDpi xmlns:a14="http://schemas.microsoft.com/office/drawing/2010/main" val="0"/>
              </a:ext>
            </a:extLst>
          </a:blip>
          <a:srcRect t="6621" b="6621"/>
          <a:stretch>
            <a:fillRect/>
          </a:stretch>
        </p:blipFill>
        <p:spPr>
          <a:xfrm>
            <a:off x="25568570" y="17883079"/>
            <a:ext cx="7053943" cy="3394472"/>
          </a:xfrm>
          <a:prstGeom prst="rect">
            <a:avLst/>
          </a:prstGeom>
        </p:spPr>
      </p:pic>
      <p:sp>
        <p:nvSpPr>
          <p:cNvPr id="339" name="Rectangle 338"/>
          <p:cNvSpPr/>
          <p:nvPr/>
        </p:nvSpPr>
        <p:spPr>
          <a:xfrm>
            <a:off x="27133735" y="18525096"/>
            <a:ext cx="3494568" cy="1370485"/>
          </a:xfrm>
          <a:prstGeom prst="rect">
            <a:avLst/>
          </a:prstGeom>
          <a:noFill/>
          <a:ln w="50800">
            <a:solidFill>
              <a:srgbClr val="8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Rectangle 339"/>
          <p:cNvSpPr/>
          <p:nvPr/>
        </p:nvSpPr>
        <p:spPr>
          <a:xfrm>
            <a:off x="25914606" y="17174383"/>
            <a:ext cx="6966776" cy="646331"/>
          </a:xfrm>
          <a:prstGeom prst="rect">
            <a:avLst/>
          </a:prstGeom>
        </p:spPr>
        <p:txBody>
          <a:bodyPr wrap="square">
            <a:spAutoFit/>
          </a:bodyPr>
          <a:lstStyle/>
          <a:p>
            <a:pPr lvl="0" algn="ctr" defTabSz="457200"/>
            <a:r>
              <a:rPr lang="en-US" sz="1800" b="1" dirty="0">
                <a:solidFill>
                  <a:prstClr val="black"/>
                </a:solidFill>
                <a:latin typeface="Times New Roman"/>
                <a:cs typeface="Times New Roman"/>
              </a:rPr>
              <a:t>Glucose and Lactose </a:t>
            </a:r>
            <a:r>
              <a:rPr lang="en-US" sz="1800" b="1" dirty="0" err="1" smtClean="0">
                <a:solidFill>
                  <a:prstClr val="black"/>
                </a:solidFill>
                <a:latin typeface="Times New Roman"/>
                <a:cs typeface="Times New Roman"/>
              </a:rPr>
              <a:t>Diauxie</a:t>
            </a:r>
            <a:r>
              <a:rPr lang="en-US" sz="1800" b="1" dirty="0" smtClean="0">
                <a:solidFill>
                  <a:prstClr val="black"/>
                </a:solidFill>
                <a:latin typeface="Times New Roman"/>
                <a:cs typeface="Times New Roman"/>
              </a:rPr>
              <a:t> with </a:t>
            </a:r>
            <a:r>
              <a:rPr lang="en-US" sz="1800" b="1" dirty="0">
                <a:solidFill>
                  <a:prstClr val="black"/>
                </a:solidFill>
                <a:latin typeface="Times New Roman"/>
                <a:cs typeface="Times New Roman"/>
              </a:rPr>
              <a:t>MG1655 and MG1655∆</a:t>
            </a:r>
            <a:r>
              <a:rPr lang="en-US" sz="1800" b="1" i="1" dirty="0">
                <a:solidFill>
                  <a:prstClr val="black"/>
                </a:solidFill>
                <a:latin typeface="Times New Roman"/>
                <a:cs typeface="Times New Roman"/>
              </a:rPr>
              <a:t>qseC</a:t>
            </a:r>
            <a:r>
              <a:rPr lang="en-US" sz="1800" b="1" dirty="0">
                <a:solidFill>
                  <a:prstClr val="black"/>
                </a:solidFill>
                <a:latin typeface="Times New Roman"/>
                <a:cs typeface="Times New Roman"/>
              </a:rPr>
              <a:t> </a:t>
            </a:r>
          </a:p>
          <a:p>
            <a:pPr lvl="0" algn="ctr" defTabSz="457200"/>
            <a:r>
              <a:rPr lang="en-US" sz="1800" b="1" dirty="0">
                <a:solidFill>
                  <a:prstClr val="black"/>
                </a:solidFill>
                <a:latin typeface="Times New Roman"/>
                <a:cs typeface="Times New Roman"/>
              </a:rPr>
              <a:t>Optical Density at 600nm from 0.2-1.0</a:t>
            </a:r>
          </a:p>
        </p:txBody>
      </p:sp>
      <p:pic>
        <p:nvPicPr>
          <p:cNvPr id="341" name="Content Placeholder 3" descr="Screen Shot 2015-05-13 at 1.57.02 PM.png"/>
          <p:cNvPicPr>
            <a:picLocks noChangeAspect="1"/>
          </p:cNvPicPr>
          <p:nvPr/>
        </p:nvPicPr>
        <p:blipFill rotWithShape="1">
          <a:blip r:embed="rId12">
            <a:extLst>
              <a:ext uri="{28A0092B-C50C-407E-A947-70E740481C1C}">
                <a14:useLocalDpi xmlns:a14="http://schemas.microsoft.com/office/drawing/2010/main" val="0"/>
              </a:ext>
            </a:extLst>
          </a:blip>
          <a:srcRect l="922" t="-2" r="-380" b="1730"/>
          <a:stretch/>
        </p:blipFill>
        <p:spPr>
          <a:xfrm>
            <a:off x="25534996" y="22476231"/>
            <a:ext cx="3661452" cy="2701225"/>
          </a:xfrm>
          <a:prstGeom prst="rect">
            <a:avLst/>
          </a:prstGeom>
        </p:spPr>
      </p:pic>
      <p:pic>
        <p:nvPicPr>
          <p:cNvPr id="342" name="Content Placeholder 3" descr="Screen Shot 2015-05-13 at 1.57.14 PM.png"/>
          <p:cNvPicPr>
            <a:picLocks noChangeAspect="1"/>
          </p:cNvPicPr>
          <p:nvPr/>
        </p:nvPicPr>
        <p:blipFill rotWithShape="1">
          <a:blip r:embed="rId13">
            <a:extLst>
              <a:ext uri="{28A0092B-C50C-407E-A947-70E740481C1C}">
                <a14:useLocalDpi xmlns:a14="http://schemas.microsoft.com/office/drawing/2010/main" val="0"/>
              </a:ext>
            </a:extLst>
          </a:blip>
          <a:srcRect l="135" r="16098"/>
          <a:stretch/>
        </p:blipFill>
        <p:spPr>
          <a:xfrm>
            <a:off x="29678431" y="22489378"/>
            <a:ext cx="3081905" cy="2708767"/>
          </a:xfrm>
          <a:prstGeom prst="rect">
            <a:avLst/>
          </a:prstGeom>
        </p:spPr>
      </p:pic>
      <p:sp>
        <p:nvSpPr>
          <p:cNvPr id="343" name="Rectangle 342"/>
          <p:cNvSpPr/>
          <p:nvPr/>
        </p:nvSpPr>
        <p:spPr>
          <a:xfrm>
            <a:off x="13445655" y="7866700"/>
            <a:ext cx="7954707" cy="800219"/>
          </a:xfrm>
          <a:prstGeom prst="rect">
            <a:avLst/>
          </a:prstGeom>
        </p:spPr>
        <p:txBody>
          <a:bodyPr wrap="square">
            <a:spAutoFit/>
          </a:bodyPr>
          <a:lstStyle/>
          <a:p>
            <a:pPr lvl="0" algn="just"/>
            <a:r>
              <a:rPr lang="en-US" sz="1800" b="1" dirty="0">
                <a:solidFill>
                  <a:prstClr val="black"/>
                </a:solidFill>
                <a:latin typeface="Times New Roman"/>
                <a:cs typeface="Times New Roman"/>
              </a:rPr>
              <a:t>Figure </a:t>
            </a:r>
            <a:r>
              <a:rPr lang="en-US" sz="1800" b="1" dirty="0" smtClean="0">
                <a:solidFill>
                  <a:prstClr val="black"/>
                </a:solidFill>
                <a:latin typeface="Times New Roman"/>
                <a:cs typeface="Times New Roman"/>
              </a:rPr>
              <a:t>1. </a:t>
            </a:r>
            <a:r>
              <a:rPr lang="en-US" sz="1800" b="1" dirty="0" err="1" smtClean="0">
                <a:solidFill>
                  <a:prstClr val="black"/>
                </a:solidFill>
                <a:latin typeface="Times New Roman"/>
                <a:cs typeface="Times New Roman"/>
              </a:rPr>
              <a:t>QseC</a:t>
            </a:r>
            <a:r>
              <a:rPr lang="en-US" sz="1800" b="1" dirty="0" smtClean="0">
                <a:solidFill>
                  <a:prstClr val="black"/>
                </a:solidFill>
                <a:latin typeface="Times New Roman"/>
                <a:cs typeface="Times New Roman"/>
              </a:rPr>
              <a:t> the adrenergic receptor kinase</a:t>
            </a:r>
          </a:p>
          <a:p>
            <a:pPr lvl="0" algn="just"/>
            <a:r>
              <a:rPr lang="en-US" sz="1400" dirty="0" smtClean="0">
                <a:solidFill>
                  <a:prstClr val="black"/>
                </a:solidFill>
                <a:latin typeface="Times New Roman"/>
                <a:cs typeface="Times New Roman"/>
              </a:rPr>
              <a:t>Activation of </a:t>
            </a:r>
            <a:r>
              <a:rPr lang="en-US" sz="1400" dirty="0" err="1" smtClean="0">
                <a:solidFill>
                  <a:prstClr val="black"/>
                </a:solidFill>
                <a:latin typeface="Times New Roman"/>
                <a:cs typeface="Times New Roman"/>
              </a:rPr>
              <a:t>QseC</a:t>
            </a:r>
            <a:r>
              <a:rPr lang="en-US" sz="1400" dirty="0" smtClean="0">
                <a:solidFill>
                  <a:prstClr val="black"/>
                </a:solidFill>
                <a:latin typeface="Times New Roman"/>
                <a:cs typeface="Times New Roman"/>
              </a:rPr>
              <a:t> is followed by the phosphorylation of the response regulator </a:t>
            </a:r>
            <a:r>
              <a:rPr lang="en-US" sz="1400" dirty="0" err="1" smtClean="0">
                <a:solidFill>
                  <a:prstClr val="black"/>
                </a:solidFill>
                <a:latin typeface="Times New Roman"/>
                <a:cs typeface="Times New Roman"/>
              </a:rPr>
              <a:t>QseB</a:t>
            </a:r>
            <a:r>
              <a:rPr lang="en-US" sz="1400" dirty="0" smtClean="0">
                <a:solidFill>
                  <a:prstClr val="black"/>
                </a:solidFill>
                <a:latin typeface="Times New Roman"/>
                <a:cs typeface="Times New Roman"/>
              </a:rPr>
              <a:t> (A). </a:t>
            </a:r>
            <a:r>
              <a:rPr lang="en-US" sz="1400" dirty="0" err="1" smtClean="0">
                <a:solidFill>
                  <a:prstClr val="black"/>
                </a:solidFill>
                <a:latin typeface="Times New Roman"/>
                <a:cs typeface="Times New Roman"/>
              </a:rPr>
              <a:t>QseB</a:t>
            </a:r>
            <a:r>
              <a:rPr lang="en-US" sz="1400" dirty="0" smtClean="0">
                <a:solidFill>
                  <a:prstClr val="black"/>
                </a:solidFill>
                <a:latin typeface="Times New Roman"/>
                <a:cs typeface="Times New Roman"/>
              </a:rPr>
              <a:t> is known to regulate pathogenicity as well as the motility master regulator </a:t>
            </a:r>
            <a:r>
              <a:rPr lang="en-US" sz="1400" dirty="0" err="1" smtClean="0">
                <a:solidFill>
                  <a:prstClr val="black"/>
                </a:solidFill>
                <a:latin typeface="Times New Roman"/>
                <a:cs typeface="Times New Roman"/>
              </a:rPr>
              <a:t>FlhDC</a:t>
            </a:r>
            <a:r>
              <a:rPr lang="en-US" sz="1400" dirty="0" smtClean="0">
                <a:solidFill>
                  <a:prstClr val="black"/>
                </a:solidFill>
                <a:latin typeface="Times New Roman"/>
                <a:cs typeface="Times New Roman"/>
              </a:rPr>
              <a:t> (B). </a:t>
            </a:r>
            <a:endParaRPr lang="en-US" sz="1400" dirty="0">
              <a:solidFill>
                <a:prstClr val="black"/>
              </a:solidFill>
              <a:latin typeface="Times New Roman"/>
              <a:cs typeface="Times New Roman"/>
            </a:endParaRPr>
          </a:p>
        </p:txBody>
      </p:sp>
      <p:pic>
        <p:nvPicPr>
          <p:cNvPr id="344" name="Picture 343"/>
          <p:cNvPicPr/>
          <p:nvPr/>
        </p:nvPicPr>
        <p:blipFill>
          <a:blip r:embed="rId14">
            <a:extLst>
              <a:ext uri="{28A0092B-C50C-407E-A947-70E740481C1C}">
                <a14:useLocalDpi xmlns:a14="http://schemas.microsoft.com/office/drawing/2010/main" val="0"/>
              </a:ext>
            </a:extLst>
          </a:blip>
          <a:srcRect/>
          <a:stretch>
            <a:fillRect/>
          </a:stretch>
        </p:blipFill>
        <p:spPr bwMode="auto">
          <a:xfrm>
            <a:off x="17664753" y="19210339"/>
            <a:ext cx="3953522" cy="3237776"/>
          </a:xfrm>
          <a:prstGeom prst="rect">
            <a:avLst/>
          </a:prstGeom>
          <a:noFill/>
          <a:ln>
            <a:noFill/>
          </a:ln>
        </p:spPr>
      </p:pic>
      <p:sp>
        <p:nvSpPr>
          <p:cNvPr id="345" name="Rectangle 344"/>
          <p:cNvSpPr/>
          <p:nvPr/>
        </p:nvSpPr>
        <p:spPr>
          <a:xfrm>
            <a:off x="11249025" y="19327227"/>
            <a:ext cx="5992356" cy="2585323"/>
          </a:xfrm>
          <a:prstGeom prst="rect">
            <a:avLst/>
          </a:prstGeom>
        </p:spPr>
        <p:txBody>
          <a:bodyPr wrap="square">
            <a:spAutoFit/>
          </a:bodyPr>
          <a:lstStyle/>
          <a:p>
            <a:pPr algn="just"/>
            <a:r>
              <a:rPr lang="en-US" sz="1800" b="1" dirty="0">
                <a:solidFill>
                  <a:prstClr val="black"/>
                </a:solidFill>
                <a:latin typeface="Times New Roman"/>
                <a:cs typeface="Times New Roman"/>
              </a:rPr>
              <a:t>Figure </a:t>
            </a:r>
            <a:r>
              <a:rPr lang="en-US" sz="1800" b="1" dirty="0" smtClean="0">
                <a:solidFill>
                  <a:prstClr val="black"/>
                </a:solidFill>
                <a:latin typeface="Times New Roman"/>
                <a:cs typeface="Times New Roman"/>
              </a:rPr>
              <a:t>4. Intestine adapted strain preferring non-</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a:t>
            </a:r>
            <a:r>
              <a:rPr lang="en-US" sz="1800" b="1" dirty="0">
                <a:solidFill>
                  <a:prstClr val="black"/>
                </a:solidFill>
                <a:latin typeface="Times New Roman"/>
                <a:cs typeface="Times New Roman"/>
              </a:rPr>
              <a:t>repressing sugars over </a:t>
            </a:r>
            <a:r>
              <a:rPr lang="en-US" sz="1800" b="1" dirty="0" err="1">
                <a:solidFill>
                  <a:prstClr val="black"/>
                </a:solidFill>
                <a:latin typeface="Times New Roman"/>
                <a:cs typeface="Times New Roman"/>
              </a:rPr>
              <a:t>catabolite</a:t>
            </a:r>
            <a:r>
              <a:rPr lang="en-US" sz="1800" b="1" dirty="0">
                <a:solidFill>
                  <a:prstClr val="black"/>
                </a:solidFill>
                <a:latin typeface="Times New Roman"/>
                <a:cs typeface="Times New Roman"/>
              </a:rPr>
              <a:t> repressing sugars. </a:t>
            </a:r>
          </a:p>
          <a:p>
            <a:pPr lvl="0" algn="just"/>
            <a:endParaRPr lang="en-US" sz="1400" b="1" dirty="0" smtClean="0">
              <a:solidFill>
                <a:prstClr val="black"/>
              </a:solidFill>
              <a:latin typeface="Times New Roman"/>
              <a:cs typeface="Times New Roman"/>
            </a:endParaRPr>
          </a:p>
          <a:p>
            <a:r>
              <a:rPr lang="en-US" sz="1400" dirty="0">
                <a:latin typeface="Times New Roman"/>
                <a:cs typeface="Times New Roman"/>
              </a:rPr>
              <a:t>Metabolic capacity of </a:t>
            </a:r>
            <a:r>
              <a:rPr lang="en-US" sz="1400" i="1" dirty="0">
                <a:latin typeface="Times New Roman"/>
                <a:cs typeface="Times New Roman"/>
              </a:rPr>
              <a:t>E. coli </a:t>
            </a:r>
            <a:r>
              <a:rPr lang="en-US" sz="1400" dirty="0">
                <a:latin typeface="Times New Roman"/>
                <a:cs typeface="Times New Roman"/>
              </a:rPr>
              <a:t>strains during growth on minimal glucose and minimal </a:t>
            </a:r>
            <a:r>
              <a:rPr lang="en-US" sz="1400" dirty="0" err="1">
                <a:latin typeface="Times New Roman"/>
                <a:cs typeface="Times New Roman"/>
              </a:rPr>
              <a:t>fucose</a:t>
            </a:r>
            <a:r>
              <a:rPr lang="en-US" sz="1400" dirty="0">
                <a:latin typeface="Times New Roman"/>
                <a:cs typeface="Times New Roman"/>
              </a:rPr>
              <a:t> media. Cells were grown to mid-log phase on minimal glucose </a:t>
            </a:r>
            <a:r>
              <a:rPr lang="en-US" sz="1400" dirty="0" smtClean="0">
                <a:latin typeface="Times New Roman"/>
                <a:cs typeface="Times New Roman"/>
              </a:rPr>
              <a:t>(red) or minimal </a:t>
            </a:r>
            <a:r>
              <a:rPr lang="en-US" sz="1400" dirty="0" err="1" smtClean="0">
                <a:latin typeface="Times New Roman"/>
                <a:cs typeface="Times New Roman"/>
              </a:rPr>
              <a:t>fucose</a:t>
            </a:r>
            <a:r>
              <a:rPr lang="en-US" sz="1400" dirty="0" smtClean="0">
                <a:latin typeface="Times New Roman"/>
                <a:cs typeface="Times New Roman"/>
              </a:rPr>
              <a:t> (yellow), harvested in chloramphenicol, and loaded into </a:t>
            </a:r>
            <a:r>
              <a:rPr lang="en-US" sz="1400" dirty="0" err="1" smtClean="0">
                <a:latin typeface="Times New Roman"/>
                <a:cs typeface="Times New Roman"/>
              </a:rPr>
              <a:t>Biolog</a:t>
            </a:r>
            <a:r>
              <a:rPr lang="en-US" sz="1400" dirty="0" smtClean="0">
                <a:latin typeface="Times New Roman"/>
                <a:cs typeface="Times New Roman"/>
              </a:rPr>
              <a:t> GN2 </a:t>
            </a:r>
            <a:r>
              <a:rPr lang="en-US" sz="1400" dirty="0" err="1" smtClean="0">
                <a:latin typeface="Times New Roman"/>
                <a:cs typeface="Times New Roman"/>
              </a:rPr>
              <a:t>Microplates</a:t>
            </a:r>
            <a:r>
              <a:rPr lang="en-US" sz="1400" dirty="0" smtClean="0">
                <a:latin typeface="Times New Roman"/>
                <a:cs typeface="Times New Roman"/>
              </a:rPr>
              <a:t> for readings every 15 minutes for 24 hours. The area under the curve for each carbon source oxidized in the </a:t>
            </a:r>
            <a:r>
              <a:rPr lang="en-US" sz="1400" dirty="0" err="1" smtClean="0">
                <a:latin typeface="Times New Roman"/>
                <a:cs typeface="Times New Roman"/>
              </a:rPr>
              <a:t>Biolog</a:t>
            </a:r>
            <a:r>
              <a:rPr lang="en-US" sz="1400" dirty="0" smtClean="0">
                <a:latin typeface="Times New Roman"/>
                <a:cs typeface="Times New Roman"/>
              </a:rPr>
              <a:t> plate was added together to determine the metabolic capacity for </a:t>
            </a:r>
            <a:r>
              <a:rPr lang="en-US" sz="1400" i="1" dirty="0" smtClean="0">
                <a:latin typeface="Times New Roman"/>
                <a:cs typeface="Times New Roman"/>
              </a:rPr>
              <a:t>E. coli </a:t>
            </a:r>
            <a:r>
              <a:rPr lang="en-US" sz="1400" dirty="0" smtClean="0">
                <a:latin typeface="Times New Roman"/>
                <a:cs typeface="Times New Roman"/>
              </a:rPr>
              <a:t>strains (using arbitrary units). </a:t>
            </a:r>
            <a:r>
              <a:rPr lang="en-US" sz="1400" dirty="0" smtClean="0">
                <a:solidFill>
                  <a:prstClr val="black"/>
                </a:solidFill>
                <a:latin typeface="Times New Roman"/>
                <a:cs typeface="Times New Roman"/>
              </a:rPr>
              <a:t>Without </a:t>
            </a:r>
            <a:r>
              <a:rPr lang="en-US" sz="1400" i="1" dirty="0" err="1" smtClean="0">
                <a:solidFill>
                  <a:prstClr val="black"/>
                </a:solidFill>
                <a:latin typeface="Times New Roman"/>
                <a:cs typeface="Times New Roman"/>
              </a:rPr>
              <a:t>flhDC</a:t>
            </a:r>
            <a:r>
              <a:rPr lang="en-US" sz="1400" dirty="0" smtClean="0">
                <a:solidFill>
                  <a:prstClr val="black"/>
                </a:solidFill>
                <a:latin typeface="Times New Roman"/>
                <a:cs typeface="Times New Roman"/>
              </a:rPr>
              <a:t> there is a greater increase in utilization of non-</a:t>
            </a:r>
            <a:r>
              <a:rPr lang="en-US" sz="1400" dirty="0" err="1" smtClean="0">
                <a:solidFill>
                  <a:prstClr val="black"/>
                </a:solidFill>
                <a:latin typeface="Times New Roman"/>
                <a:cs typeface="Times New Roman"/>
              </a:rPr>
              <a:t>catabolite</a:t>
            </a:r>
            <a:r>
              <a:rPr lang="en-US" sz="1400" dirty="0" smtClean="0">
                <a:solidFill>
                  <a:prstClr val="black"/>
                </a:solidFill>
                <a:latin typeface="Times New Roman"/>
                <a:cs typeface="Times New Roman"/>
              </a:rPr>
              <a:t> </a:t>
            </a:r>
            <a:r>
              <a:rPr lang="en-US" sz="1400" dirty="0">
                <a:solidFill>
                  <a:prstClr val="black"/>
                </a:solidFill>
                <a:latin typeface="Times New Roman"/>
                <a:cs typeface="Times New Roman"/>
              </a:rPr>
              <a:t>repressing </a:t>
            </a:r>
            <a:r>
              <a:rPr lang="en-US" sz="1400" dirty="0" smtClean="0">
                <a:solidFill>
                  <a:prstClr val="black"/>
                </a:solidFill>
                <a:latin typeface="Times New Roman"/>
                <a:cs typeface="Times New Roman"/>
              </a:rPr>
              <a:t>sugars (</a:t>
            </a:r>
            <a:r>
              <a:rPr lang="en-US" sz="1400" dirty="0" err="1" smtClean="0">
                <a:solidFill>
                  <a:prstClr val="black"/>
                </a:solidFill>
                <a:latin typeface="Times New Roman"/>
                <a:cs typeface="Times New Roman"/>
              </a:rPr>
              <a:t>fucose</a:t>
            </a:r>
            <a:r>
              <a:rPr lang="en-US" sz="1400" dirty="0" smtClean="0">
                <a:solidFill>
                  <a:prstClr val="black"/>
                </a:solidFill>
                <a:latin typeface="Times New Roman"/>
                <a:cs typeface="Times New Roman"/>
              </a:rPr>
              <a:t>). The </a:t>
            </a:r>
            <a:r>
              <a:rPr lang="en-US" sz="1400" dirty="0" err="1" smtClean="0">
                <a:solidFill>
                  <a:prstClr val="black"/>
                </a:solidFill>
                <a:latin typeface="Times New Roman"/>
                <a:cs typeface="Times New Roman"/>
              </a:rPr>
              <a:t>catabolite</a:t>
            </a:r>
            <a:r>
              <a:rPr lang="en-US" sz="1400" dirty="0" smtClean="0">
                <a:solidFill>
                  <a:prstClr val="black"/>
                </a:solidFill>
                <a:latin typeface="Times New Roman"/>
                <a:cs typeface="Times New Roman"/>
              </a:rPr>
              <a:t> repressing sugars </a:t>
            </a:r>
            <a:endParaRPr lang="en-US" sz="1400" dirty="0">
              <a:solidFill>
                <a:prstClr val="black"/>
              </a:solidFill>
              <a:latin typeface="Times New Roman"/>
              <a:cs typeface="Times New Roman"/>
            </a:endParaRPr>
          </a:p>
        </p:txBody>
      </p:sp>
      <p:graphicFrame>
        <p:nvGraphicFramePr>
          <p:cNvPr id="346" name="Chart 345"/>
          <p:cNvGraphicFramePr>
            <a:graphicFrameLocks/>
          </p:cNvGraphicFramePr>
          <p:nvPr>
            <p:extLst>
              <p:ext uri="{D42A27DB-BD31-4B8C-83A1-F6EECF244321}">
                <p14:modId xmlns:p14="http://schemas.microsoft.com/office/powerpoint/2010/main" val="2470252568"/>
              </p:ext>
            </p:extLst>
          </p:nvPr>
        </p:nvGraphicFramePr>
        <p:xfrm>
          <a:off x="19641514" y="22248571"/>
          <a:ext cx="4812013" cy="4166806"/>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47" name="Chart 346"/>
          <p:cNvGraphicFramePr>
            <a:graphicFrameLocks/>
          </p:cNvGraphicFramePr>
          <p:nvPr>
            <p:extLst>
              <p:ext uri="{D42A27DB-BD31-4B8C-83A1-F6EECF244321}">
                <p14:modId xmlns:p14="http://schemas.microsoft.com/office/powerpoint/2010/main" val="246126948"/>
              </p:ext>
            </p:extLst>
          </p:nvPr>
        </p:nvGraphicFramePr>
        <p:xfrm>
          <a:off x="11195689" y="22448115"/>
          <a:ext cx="4172321" cy="3600175"/>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348" name="Chart 347"/>
          <p:cNvGraphicFramePr>
            <a:graphicFrameLocks/>
          </p:cNvGraphicFramePr>
          <p:nvPr>
            <p:extLst>
              <p:ext uri="{D42A27DB-BD31-4B8C-83A1-F6EECF244321}">
                <p14:modId xmlns:p14="http://schemas.microsoft.com/office/powerpoint/2010/main" val="1450712892"/>
              </p:ext>
            </p:extLst>
          </p:nvPr>
        </p:nvGraphicFramePr>
        <p:xfrm>
          <a:off x="11369010" y="26467749"/>
          <a:ext cx="4089897" cy="2636802"/>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349" name="Chart 348"/>
          <p:cNvGraphicFramePr>
            <a:graphicFrameLocks/>
          </p:cNvGraphicFramePr>
          <p:nvPr>
            <p:extLst>
              <p:ext uri="{D42A27DB-BD31-4B8C-83A1-F6EECF244321}">
                <p14:modId xmlns:p14="http://schemas.microsoft.com/office/powerpoint/2010/main" val="4054624703"/>
              </p:ext>
            </p:extLst>
          </p:nvPr>
        </p:nvGraphicFramePr>
        <p:xfrm>
          <a:off x="15237888" y="22335580"/>
          <a:ext cx="4747194" cy="3795731"/>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350" name="Chart 349"/>
          <p:cNvGraphicFramePr>
            <a:graphicFrameLocks/>
          </p:cNvGraphicFramePr>
          <p:nvPr>
            <p:extLst>
              <p:ext uri="{D42A27DB-BD31-4B8C-83A1-F6EECF244321}">
                <p14:modId xmlns:p14="http://schemas.microsoft.com/office/powerpoint/2010/main" val="2375882716"/>
              </p:ext>
            </p:extLst>
          </p:nvPr>
        </p:nvGraphicFramePr>
        <p:xfrm>
          <a:off x="20022963" y="26467749"/>
          <a:ext cx="3609589" cy="253070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351" name="Chart 350"/>
          <p:cNvGraphicFramePr>
            <a:graphicFrameLocks/>
          </p:cNvGraphicFramePr>
          <p:nvPr>
            <p:extLst>
              <p:ext uri="{D42A27DB-BD31-4B8C-83A1-F6EECF244321}">
                <p14:modId xmlns:p14="http://schemas.microsoft.com/office/powerpoint/2010/main" val="3292372453"/>
              </p:ext>
            </p:extLst>
          </p:nvPr>
        </p:nvGraphicFramePr>
        <p:xfrm>
          <a:off x="15831554" y="26467749"/>
          <a:ext cx="3609589" cy="2703863"/>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352" name="Table 351"/>
          <p:cNvGraphicFramePr>
            <a:graphicFrameLocks noGrp="1"/>
          </p:cNvGraphicFramePr>
          <p:nvPr>
            <p:extLst>
              <p:ext uri="{D42A27DB-BD31-4B8C-83A1-F6EECF244321}">
                <p14:modId xmlns:p14="http://schemas.microsoft.com/office/powerpoint/2010/main" val="1810390751"/>
              </p:ext>
            </p:extLst>
          </p:nvPr>
        </p:nvGraphicFramePr>
        <p:xfrm>
          <a:off x="24021925" y="6772077"/>
          <a:ext cx="8125988" cy="3314700"/>
        </p:xfrm>
        <a:graphic>
          <a:graphicData uri="http://schemas.openxmlformats.org/drawingml/2006/table">
            <a:tbl>
              <a:tblPr/>
              <a:tblGrid>
                <a:gridCol w="2031497"/>
                <a:gridCol w="2031497"/>
                <a:gridCol w="2031497"/>
                <a:gridCol w="2031497"/>
              </a:tblGrid>
              <a:tr h="326209">
                <a:tc>
                  <a:txBody>
                    <a:bodyPr/>
                    <a:lstStyle/>
                    <a:p>
                      <a:pPr algn="ctr" fontAlgn="b"/>
                      <a:r>
                        <a:rPr lang="en-US" sz="2100" b="0" i="0" u="none" strike="noStrike" dirty="0" smtClean="0">
                          <a:solidFill>
                            <a:srgbClr val="000000"/>
                          </a:solidFill>
                          <a:effectLst/>
                          <a:latin typeface="Times New Roman"/>
                          <a:cs typeface="Times New Roman"/>
                        </a:rPr>
                        <a:t>Carbohydrate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pl-PL" sz="2100" b="0" i="0" u="none" strike="noStrike">
                          <a:solidFill>
                            <a:srgbClr val="000000"/>
                          </a:solidFill>
                          <a:effectLst/>
                          <a:latin typeface="Times New Roman"/>
                          <a:cs typeface="Times New Roman"/>
                        </a:rPr>
                        <a:t>MG1655 wt µ</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MG1655∆qseC µ </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Percent Advantage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err="1">
                          <a:solidFill>
                            <a:srgbClr val="000000"/>
                          </a:solidFill>
                          <a:effectLst/>
                          <a:latin typeface="Times New Roman"/>
                          <a:cs typeface="Times New Roman"/>
                        </a:rPr>
                        <a:t>Galactose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0.2802</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0.5055</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44.58%</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smtClean="0">
                          <a:solidFill>
                            <a:srgbClr val="000000"/>
                          </a:solidFill>
                          <a:effectLst/>
                          <a:latin typeface="Times New Roman"/>
                          <a:cs typeface="Times New Roman"/>
                        </a:rPr>
                        <a:t>Glucose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a:solidFill>
                            <a:srgbClr val="000000"/>
                          </a:solidFill>
                          <a:effectLst/>
                          <a:latin typeface="Times New Roman"/>
                          <a:cs typeface="Times New Roman"/>
                        </a:rPr>
                        <a:t>0.5496</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0.7524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26.94%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err="1">
                          <a:solidFill>
                            <a:srgbClr val="000000"/>
                          </a:solidFill>
                          <a:effectLst/>
                          <a:latin typeface="Times New Roman"/>
                          <a:cs typeface="Times New Roman"/>
                        </a:rPr>
                        <a:t>Gluconate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0.6406</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0.7981</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19.74%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a:solidFill>
                            <a:srgbClr val="000000"/>
                          </a:solidFill>
                          <a:effectLst/>
                          <a:latin typeface="Times New Roman"/>
                          <a:cs typeface="Times New Roman"/>
                        </a:rPr>
                        <a:t>Lactose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0.5714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0.6972</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18.04%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err="1">
                          <a:solidFill>
                            <a:srgbClr val="000000"/>
                          </a:solidFill>
                          <a:effectLst/>
                          <a:latin typeface="Times New Roman"/>
                          <a:cs typeface="Times New Roman"/>
                        </a:rPr>
                        <a:t>Fucose</a:t>
                      </a:r>
                      <a:endParaRPr lang="en-US" sz="2100" b="0" i="0" u="none" strike="noStrike" dirty="0">
                        <a:solidFill>
                          <a:srgbClr val="000000"/>
                        </a:solidFill>
                        <a:effectLst/>
                        <a:latin typeface="Times New Roman"/>
                        <a:cs typeface="Times New Roman"/>
                      </a:endParaRP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0.4304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0.5144</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16.30%</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a:solidFill>
                            <a:srgbClr val="000000"/>
                          </a:solidFill>
                          <a:effectLst/>
                          <a:latin typeface="Times New Roman"/>
                          <a:cs typeface="Times New Roman"/>
                        </a:rPr>
                        <a:t>Fructose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0.5181</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0.5883</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11.93%</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a:solidFill>
                            <a:srgbClr val="000000"/>
                          </a:solidFill>
                          <a:effectLst/>
                          <a:latin typeface="Times New Roman"/>
                          <a:cs typeface="Times New Roman"/>
                        </a:rPr>
                        <a:t>Maltose</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0.4287</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0.7987</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46.30%</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6209">
                <a:tc>
                  <a:txBody>
                    <a:bodyPr/>
                    <a:lstStyle/>
                    <a:p>
                      <a:pPr algn="ctr" fontAlgn="b"/>
                      <a:r>
                        <a:rPr lang="en-US" sz="2100" b="0" i="0" u="none" strike="noStrike" dirty="0">
                          <a:solidFill>
                            <a:srgbClr val="000000"/>
                          </a:solidFill>
                          <a:effectLst/>
                          <a:latin typeface="Times New Roman"/>
                          <a:cs typeface="Times New Roman"/>
                        </a:rPr>
                        <a:t>Arabinose </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0.52745</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0.55003</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100" b="0" i="0" u="none" strike="noStrike" dirty="0">
                          <a:solidFill>
                            <a:srgbClr val="000000"/>
                          </a:solidFill>
                          <a:effectLst/>
                          <a:latin typeface="Times New Roman"/>
                          <a:cs typeface="Times New Roman"/>
                        </a:rPr>
                        <a:t>4.10%</a:t>
                      </a:r>
                    </a:p>
                  </a:txBody>
                  <a:tcPr marL="10886" marR="10886"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53" name="TextBox 352"/>
          <p:cNvSpPr txBox="1"/>
          <p:nvPr/>
        </p:nvSpPr>
        <p:spPr>
          <a:xfrm>
            <a:off x="23671844" y="5748250"/>
            <a:ext cx="8769776" cy="584776"/>
          </a:xfrm>
          <a:prstGeom prst="rect">
            <a:avLst/>
          </a:prstGeom>
          <a:noFill/>
        </p:spPr>
        <p:txBody>
          <a:bodyPr wrap="square" rtlCol="0">
            <a:spAutoFit/>
          </a:bodyPr>
          <a:lstStyle/>
          <a:p>
            <a:r>
              <a:rPr lang="en-US" sz="1800" b="1" dirty="0">
                <a:latin typeface="Times New Roman"/>
                <a:cs typeface="Times New Roman"/>
              </a:rPr>
              <a:t>Table 1. </a:t>
            </a:r>
            <a:r>
              <a:rPr lang="en-US" sz="1400" dirty="0">
                <a:latin typeface="Times New Roman"/>
                <a:cs typeface="Times New Roman"/>
              </a:rPr>
              <a:t>Calculated growth rate of </a:t>
            </a:r>
            <a:r>
              <a:rPr lang="en-US" sz="1400" i="1" dirty="0">
                <a:latin typeface="Times New Roman"/>
                <a:cs typeface="Times New Roman"/>
              </a:rPr>
              <a:t>E. coli </a:t>
            </a:r>
            <a:r>
              <a:rPr lang="en-US" sz="1400" dirty="0">
                <a:latin typeface="Times New Roman"/>
                <a:cs typeface="Times New Roman"/>
              </a:rPr>
              <a:t>MG1655 and </a:t>
            </a:r>
            <a:r>
              <a:rPr lang="en-US" sz="1400" i="1" dirty="0">
                <a:latin typeface="Times New Roman"/>
                <a:cs typeface="Times New Roman"/>
              </a:rPr>
              <a:t>E. coli </a:t>
            </a:r>
            <a:r>
              <a:rPr lang="en-US" sz="1400" dirty="0" smtClean="0">
                <a:latin typeface="Times New Roman"/>
                <a:cs typeface="Times New Roman"/>
              </a:rPr>
              <a:t>MG1655 ∆</a:t>
            </a:r>
            <a:r>
              <a:rPr lang="en-US" sz="1400" i="1" dirty="0">
                <a:latin typeface="Times New Roman"/>
                <a:cs typeface="Times New Roman"/>
              </a:rPr>
              <a:t>qseC</a:t>
            </a:r>
            <a:r>
              <a:rPr lang="en-US" sz="1400" dirty="0">
                <a:latin typeface="Times New Roman"/>
                <a:cs typeface="Times New Roman"/>
              </a:rPr>
              <a:t> on individual carbon sources. The particular growth rates are shown along with the relative advantage that the strain has without the sensory kinase </a:t>
            </a:r>
            <a:r>
              <a:rPr lang="en-US" sz="1400" dirty="0" err="1">
                <a:latin typeface="Times New Roman"/>
                <a:cs typeface="Times New Roman"/>
              </a:rPr>
              <a:t>QseC</a:t>
            </a:r>
            <a:r>
              <a:rPr lang="en-US" sz="1400" dirty="0" smtClean="0">
                <a:latin typeface="Times New Roman"/>
                <a:cs typeface="Times New Roman"/>
              </a:rPr>
              <a:t>.</a:t>
            </a:r>
            <a:endParaRPr lang="en-US" sz="1400" dirty="0">
              <a:latin typeface="Times New Roman"/>
              <a:cs typeface="Times New Roman"/>
            </a:endParaRPr>
          </a:p>
        </p:txBody>
      </p:sp>
      <p:sp>
        <p:nvSpPr>
          <p:cNvPr id="354" name="TextBox 353"/>
          <p:cNvSpPr txBox="1"/>
          <p:nvPr/>
        </p:nvSpPr>
        <p:spPr>
          <a:xfrm>
            <a:off x="11249025" y="29352795"/>
            <a:ext cx="12470780" cy="800219"/>
          </a:xfrm>
          <a:prstGeom prst="rect">
            <a:avLst/>
          </a:prstGeom>
          <a:noFill/>
        </p:spPr>
        <p:txBody>
          <a:bodyPr wrap="square" rtlCol="0">
            <a:spAutoFit/>
          </a:bodyPr>
          <a:lstStyle/>
          <a:p>
            <a:r>
              <a:rPr lang="en-US" sz="1800" b="1" dirty="0">
                <a:solidFill>
                  <a:prstClr val="black"/>
                </a:solidFill>
                <a:latin typeface="Times New Roman"/>
                <a:cs typeface="Times New Roman"/>
              </a:rPr>
              <a:t>Figure 5. </a:t>
            </a:r>
            <a:r>
              <a:rPr lang="en-US" sz="1800" b="1" dirty="0" smtClean="0">
                <a:solidFill>
                  <a:prstClr val="black"/>
                </a:solidFill>
                <a:latin typeface="Times New Roman"/>
                <a:cs typeface="Times New Roman"/>
              </a:rPr>
              <a:t>MG1655 ∆</a:t>
            </a:r>
            <a:r>
              <a:rPr lang="en-US" sz="1800" b="1" i="1" dirty="0" smtClean="0">
                <a:solidFill>
                  <a:prstClr val="black"/>
                </a:solidFill>
                <a:latin typeface="Times New Roman"/>
                <a:cs typeface="Times New Roman"/>
              </a:rPr>
              <a:t>qseC</a:t>
            </a:r>
            <a:r>
              <a:rPr lang="en-US" sz="1800" b="1" dirty="0" smtClean="0">
                <a:solidFill>
                  <a:prstClr val="black"/>
                </a:solidFill>
                <a:latin typeface="Times New Roman"/>
                <a:cs typeface="Times New Roman"/>
              </a:rPr>
              <a:t> has an increased growth rate on both </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repressing and non-</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repressing sugars.</a:t>
            </a:r>
            <a:r>
              <a:rPr lang="en-US" sz="1800" dirty="0" smtClean="0">
                <a:solidFill>
                  <a:prstClr val="black"/>
                </a:solidFill>
                <a:latin typeface="Times New Roman"/>
                <a:cs typeface="Times New Roman"/>
              </a:rPr>
              <a:t> </a:t>
            </a:r>
            <a:r>
              <a:rPr lang="en-US" sz="1400" dirty="0" smtClean="0">
                <a:solidFill>
                  <a:prstClr val="black"/>
                </a:solidFill>
                <a:latin typeface="Times New Roman"/>
                <a:cs typeface="Times New Roman"/>
              </a:rPr>
              <a:t>There is an increased rate of growth based on 0.2% sugars and MOPs minimal media as defined by </a:t>
            </a:r>
            <a:r>
              <a:rPr lang="en-US" sz="1400" dirty="0" err="1" smtClean="0">
                <a:solidFill>
                  <a:prstClr val="black"/>
                </a:solidFill>
                <a:latin typeface="Times New Roman"/>
                <a:cs typeface="Times New Roman"/>
              </a:rPr>
              <a:t>Neidhart</a:t>
            </a:r>
            <a:r>
              <a:rPr lang="en-US" sz="1400" dirty="0">
                <a:solidFill>
                  <a:prstClr val="black"/>
                </a:solidFill>
                <a:latin typeface="Times New Roman"/>
                <a:cs typeface="Times New Roman"/>
              </a:rPr>
              <a:t> </a:t>
            </a:r>
            <a:r>
              <a:rPr lang="en-US" sz="1400" dirty="0" smtClean="0">
                <a:solidFill>
                  <a:prstClr val="black"/>
                </a:solidFill>
                <a:latin typeface="Times New Roman"/>
                <a:cs typeface="Times New Roman"/>
              </a:rPr>
              <a:t>(1974). Shown is the increase on glucose (A), lactose (B) and the combination of sugars that were individually tested and listed in Table 1 with still a final concentration of 0.2% in the sugar mixture (C). </a:t>
            </a:r>
            <a:endParaRPr lang="en-US" sz="1400" dirty="0"/>
          </a:p>
        </p:txBody>
      </p:sp>
      <p:sp>
        <p:nvSpPr>
          <p:cNvPr id="355" name="Rectangle 354"/>
          <p:cNvSpPr/>
          <p:nvPr/>
        </p:nvSpPr>
        <p:spPr>
          <a:xfrm>
            <a:off x="25276655" y="25645897"/>
            <a:ext cx="7693719" cy="2369880"/>
          </a:xfrm>
          <a:prstGeom prst="rect">
            <a:avLst/>
          </a:prstGeom>
        </p:spPr>
        <p:txBody>
          <a:bodyPr wrap="square">
            <a:spAutoFit/>
          </a:bodyPr>
          <a:lstStyle/>
          <a:p>
            <a:pPr lvl="0"/>
            <a:r>
              <a:rPr lang="en-US" sz="1800" b="1" dirty="0" smtClean="0">
                <a:solidFill>
                  <a:prstClr val="black"/>
                </a:solidFill>
                <a:latin typeface="Times New Roman"/>
                <a:cs typeface="Times New Roman"/>
              </a:rPr>
              <a:t>Figure 6. MG1655∆</a:t>
            </a:r>
            <a:r>
              <a:rPr lang="en-US" sz="1800" b="1" i="1" dirty="0" smtClean="0">
                <a:solidFill>
                  <a:prstClr val="black"/>
                </a:solidFill>
                <a:latin typeface="Times New Roman"/>
                <a:cs typeface="Times New Roman"/>
              </a:rPr>
              <a:t>qseC</a:t>
            </a:r>
            <a:r>
              <a:rPr lang="en-US" sz="1800" b="1" dirty="0" smtClean="0">
                <a:solidFill>
                  <a:prstClr val="black"/>
                </a:solidFill>
                <a:latin typeface="Times New Roman"/>
                <a:cs typeface="Times New Roman"/>
              </a:rPr>
              <a:t> skipping over the traditional lag based on </a:t>
            </a:r>
            <a:r>
              <a:rPr lang="en-US" sz="1800" b="1" dirty="0" err="1" smtClean="0">
                <a:solidFill>
                  <a:prstClr val="black"/>
                </a:solidFill>
                <a:latin typeface="Times New Roman"/>
                <a:cs typeface="Times New Roman"/>
              </a:rPr>
              <a:t>catabolite</a:t>
            </a:r>
            <a:r>
              <a:rPr lang="en-US" sz="1800" b="1" dirty="0" smtClean="0">
                <a:solidFill>
                  <a:prstClr val="black"/>
                </a:solidFill>
                <a:latin typeface="Times New Roman"/>
                <a:cs typeface="Times New Roman"/>
              </a:rPr>
              <a:t> repression. </a:t>
            </a:r>
            <a:r>
              <a:rPr lang="en-US" sz="1400" dirty="0" smtClean="0">
                <a:solidFill>
                  <a:prstClr val="black"/>
                </a:solidFill>
                <a:latin typeface="Times New Roman"/>
                <a:cs typeface="Times New Roman"/>
              </a:rPr>
              <a:t>The typical “</a:t>
            </a:r>
            <a:r>
              <a:rPr lang="en-US" sz="1400" dirty="0" err="1" smtClean="0">
                <a:solidFill>
                  <a:prstClr val="black"/>
                </a:solidFill>
                <a:latin typeface="Times New Roman"/>
                <a:cs typeface="Times New Roman"/>
              </a:rPr>
              <a:t>diauxie</a:t>
            </a:r>
            <a:r>
              <a:rPr lang="en-US" sz="1400" dirty="0" smtClean="0">
                <a:solidFill>
                  <a:prstClr val="black"/>
                </a:solidFill>
                <a:latin typeface="Times New Roman"/>
                <a:cs typeface="Times New Roman"/>
              </a:rPr>
              <a:t>” that is described by </a:t>
            </a:r>
            <a:r>
              <a:rPr lang="en-US" sz="1400" dirty="0" err="1" smtClean="0">
                <a:solidFill>
                  <a:prstClr val="black"/>
                </a:solidFill>
                <a:latin typeface="Times New Roman"/>
                <a:cs typeface="Times New Roman"/>
              </a:rPr>
              <a:t>Ulman</a:t>
            </a:r>
            <a:r>
              <a:rPr lang="en-US" sz="1400" dirty="0" smtClean="0">
                <a:solidFill>
                  <a:prstClr val="black"/>
                </a:solidFill>
                <a:latin typeface="Times New Roman"/>
                <a:cs typeface="Times New Roman"/>
              </a:rPr>
              <a:t> and Monod, where there is a pause between the utilization of glucose and  the utilization of lactose is shown with MG1655. However, without </a:t>
            </a:r>
            <a:r>
              <a:rPr lang="en-US" sz="1400" dirty="0" err="1" smtClean="0">
                <a:solidFill>
                  <a:prstClr val="black"/>
                </a:solidFill>
                <a:latin typeface="Times New Roman"/>
                <a:cs typeface="Times New Roman"/>
              </a:rPr>
              <a:t>QseC</a:t>
            </a:r>
            <a:r>
              <a:rPr lang="en-US" sz="1400" dirty="0" smtClean="0">
                <a:solidFill>
                  <a:prstClr val="black"/>
                </a:solidFill>
                <a:latin typeface="Times New Roman"/>
                <a:cs typeface="Times New Roman"/>
              </a:rPr>
              <a:t> the lag is skipped over and logarithmic growth is continued without the prominent break around the optical density of 0.6 nm.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is represented by the green lines and MG1655 is represented by the blue lines. The standard deviations of the collected optical densities are shown (A), as well as the averages defined by the darkened line (B,C,D) with emphasis of the optical density of 0.2-1.0 (B). Part C and D are the graphs of MG1655 and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respectively, from O.D. 0.5 to 0.68. This shows the exaggerated lag that typically occurs with the wild type based on </a:t>
            </a:r>
            <a:r>
              <a:rPr lang="en-US" sz="1400" dirty="0" err="1" smtClean="0">
                <a:solidFill>
                  <a:prstClr val="black"/>
                </a:solidFill>
                <a:latin typeface="Times New Roman"/>
                <a:cs typeface="Times New Roman"/>
              </a:rPr>
              <a:t>catabolite</a:t>
            </a:r>
            <a:r>
              <a:rPr lang="en-US" sz="1400" dirty="0" smtClean="0">
                <a:solidFill>
                  <a:prstClr val="black"/>
                </a:solidFill>
                <a:latin typeface="Times New Roman"/>
                <a:cs typeface="Times New Roman"/>
              </a:rPr>
              <a:t> repression, while MG1655 ∆</a:t>
            </a:r>
            <a:r>
              <a:rPr lang="en-US" sz="1400" i="1" dirty="0" smtClean="0">
                <a:solidFill>
                  <a:prstClr val="black"/>
                </a:solidFill>
                <a:latin typeface="Times New Roman"/>
                <a:cs typeface="Times New Roman"/>
              </a:rPr>
              <a:t>qseC </a:t>
            </a:r>
            <a:r>
              <a:rPr lang="en-US" sz="1400" dirty="0" smtClean="0">
                <a:solidFill>
                  <a:prstClr val="black"/>
                </a:solidFill>
                <a:latin typeface="Times New Roman"/>
                <a:cs typeface="Times New Roman"/>
              </a:rPr>
              <a:t>does not undergo the same lag. </a:t>
            </a:r>
            <a:endParaRPr lang="en-US" sz="1400" dirty="0">
              <a:solidFill>
                <a:prstClr val="black"/>
              </a:solidFill>
            </a:endParaRPr>
          </a:p>
        </p:txBody>
      </p:sp>
      <p:sp>
        <p:nvSpPr>
          <p:cNvPr id="356" name="Rectangle 355"/>
          <p:cNvSpPr/>
          <p:nvPr/>
        </p:nvSpPr>
        <p:spPr>
          <a:xfrm>
            <a:off x="18107316" y="5814461"/>
            <a:ext cx="858145" cy="369332"/>
          </a:xfrm>
          <a:prstGeom prst="rect">
            <a:avLst/>
          </a:prstGeom>
        </p:spPr>
        <p:txBody>
          <a:bodyPr wrap="square">
            <a:spAutoFit/>
          </a:bodyPr>
          <a:lstStyle/>
          <a:p>
            <a:pPr algn="just"/>
            <a:r>
              <a:rPr lang="en-US" sz="1800" b="1" dirty="0">
                <a:latin typeface="Garamond"/>
                <a:cs typeface="Garamond"/>
              </a:rPr>
              <a:t>B</a:t>
            </a:r>
          </a:p>
        </p:txBody>
      </p:sp>
      <p:sp>
        <p:nvSpPr>
          <p:cNvPr id="357" name="Rectangle 356"/>
          <p:cNvSpPr/>
          <p:nvPr/>
        </p:nvSpPr>
        <p:spPr>
          <a:xfrm>
            <a:off x="26067966" y="22728382"/>
            <a:ext cx="21945600" cy="261610"/>
          </a:xfrm>
          <a:prstGeom prst="rect">
            <a:avLst/>
          </a:prstGeom>
        </p:spPr>
        <p:txBody>
          <a:bodyPr>
            <a:spAutoFit/>
          </a:bodyPr>
          <a:lstStyle/>
          <a:p>
            <a:r>
              <a:rPr lang="en-US" sz="1100" dirty="0">
                <a:solidFill>
                  <a:prstClr val="black"/>
                </a:solidFill>
                <a:latin typeface="Lucida Grande"/>
                <a:cs typeface="Lucida Grande"/>
              </a:rPr>
              <a:t> </a:t>
            </a:r>
            <a:r>
              <a:rPr lang="en-US" sz="1100" dirty="0" smtClean="0">
                <a:solidFill>
                  <a:prstClr val="black"/>
                </a:solidFill>
                <a:latin typeface="Lucida Grande"/>
                <a:cs typeface="Lucida Grande"/>
              </a:rPr>
              <a:t> 1        </a:t>
            </a:r>
            <a:r>
              <a:rPr lang="en-US" sz="1100" dirty="0">
                <a:solidFill>
                  <a:prstClr val="black"/>
                </a:solidFill>
                <a:latin typeface="Lucida Grande"/>
                <a:cs typeface="Lucida Grande"/>
              </a:rPr>
              <a:t>2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3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4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5     </a:t>
            </a:r>
            <a:r>
              <a:rPr lang="en-US" sz="1100" dirty="0" smtClean="0">
                <a:solidFill>
                  <a:prstClr val="black"/>
                </a:solidFill>
                <a:latin typeface="Lucida Grande"/>
                <a:cs typeface="Lucida Grande"/>
              </a:rPr>
              <a:t>  6        </a:t>
            </a:r>
            <a:r>
              <a:rPr lang="en-US" sz="1100" dirty="0">
                <a:solidFill>
                  <a:prstClr val="black"/>
                </a:solidFill>
                <a:latin typeface="Lucida Grande"/>
                <a:cs typeface="Lucida Grande"/>
              </a:rPr>
              <a:t>7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8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9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10   </a:t>
            </a:r>
            <a:r>
              <a:rPr lang="en-US" sz="1100" dirty="0" smtClean="0">
                <a:solidFill>
                  <a:prstClr val="black"/>
                </a:solidFill>
                <a:latin typeface="Lucida Grande"/>
                <a:cs typeface="Lucida Grande"/>
              </a:rPr>
              <a:t>   </a:t>
            </a:r>
            <a:r>
              <a:rPr lang="en-US" sz="1100" dirty="0">
                <a:solidFill>
                  <a:prstClr val="black"/>
                </a:solidFill>
                <a:latin typeface="Lucida Grande"/>
                <a:cs typeface="Lucida Grande"/>
              </a:rPr>
              <a:t>11     </a:t>
            </a:r>
            <a:r>
              <a:rPr lang="en-US" sz="1100" dirty="0" smtClean="0">
                <a:solidFill>
                  <a:prstClr val="black"/>
                </a:solidFill>
                <a:latin typeface="Lucida Grande"/>
                <a:cs typeface="Lucida Grande"/>
              </a:rPr>
              <a:t>12      </a:t>
            </a:r>
            <a:r>
              <a:rPr lang="en-US" sz="1100" dirty="0">
                <a:solidFill>
                  <a:prstClr val="black"/>
                </a:solidFill>
                <a:latin typeface="Lucida Grande"/>
                <a:cs typeface="Lucida Grande"/>
              </a:rPr>
              <a:t>13     </a:t>
            </a:r>
            <a:r>
              <a:rPr lang="en-US" sz="1100" dirty="0" smtClean="0">
                <a:solidFill>
                  <a:prstClr val="black"/>
                </a:solidFill>
                <a:latin typeface="Lucida Grande"/>
                <a:cs typeface="Lucida Grande"/>
              </a:rPr>
              <a:t> 14 </a:t>
            </a:r>
            <a:endParaRPr lang="en-US" dirty="0"/>
          </a:p>
        </p:txBody>
      </p:sp>
      <p:sp>
        <p:nvSpPr>
          <p:cNvPr id="358" name="Rectangle 357"/>
          <p:cNvSpPr/>
          <p:nvPr/>
        </p:nvSpPr>
        <p:spPr>
          <a:xfrm>
            <a:off x="25914606" y="24889048"/>
            <a:ext cx="3380994" cy="246221"/>
          </a:xfrm>
          <a:prstGeom prst="rect">
            <a:avLst/>
          </a:prstGeom>
        </p:spPr>
        <p:txBody>
          <a:bodyPr wrap="square">
            <a:spAutoFit/>
          </a:bodyPr>
          <a:lstStyle/>
          <a:p>
            <a:pPr lvl="0" defTabSz="457200"/>
            <a:r>
              <a:rPr lang="en-US" sz="1000" dirty="0">
                <a:solidFill>
                  <a:prstClr val="black"/>
                </a:solidFill>
                <a:latin typeface="Lucida Grande"/>
                <a:cs typeface="Lucida Grande"/>
              </a:rPr>
              <a:t>9  </a:t>
            </a:r>
            <a:r>
              <a:rPr lang="en-US" sz="1000" dirty="0" smtClean="0">
                <a:solidFill>
                  <a:prstClr val="black"/>
                </a:solidFill>
                <a:latin typeface="Lucida Grande"/>
                <a:cs typeface="Lucida Grande"/>
              </a:rPr>
              <a:t>   </a:t>
            </a:r>
            <a:r>
              <a:rPr lang="en-US" sz="1000" dirty="0">
                <a:solidFill>
                  <a:prstClr val="black"/>
                </a:solidFill>
                <a:latin typeface="Lucida Grande"/>
                <a:cs typeface="Lucida Grande"/>
              </a:rPr>
              <a:t>9.5   </a:t>
            </a:r>
            <a:r>
              <a:rPr lang="en-US" sz="1000" dirty="0" smtClean="0">
                <a:solidFill>
                  <a:prstClr val="black"/>
                </a:solidFill>
                <a:latin typeface="Lucida Grande"/>
                <a:cs typeface="Lucida Grande"/>
              </a:rPr>
              <a:t>  10</a:t>
            </a:r>
            <a:r>
              <a:rPr lang="en-US" sz="1000" dirty="0">
                <a:solidFill>
                  <a:prstClr val="black"/>
                </a:solidFill>
                <a:latin typeface="Lucida Grande"/>
                <a:cs typeface="Lucida Grande"/>
              </a:rPr>
              <a:t>	  </a:t>
            </a:r>
            <a:r>
              <a:rPr lang="en-US" sz="1000" dirty="0" smtClean="0">
                <a:solidFill>
                  <a:prstClr val="black"/>
                </a:solidFill>
                <a:latin typeface="Lucida Grande"/>
                <a:cs typeface="Lucida Grande"/>
              </a:rPr>
              <a:t>  </a:t>
            </a:r>
            <a:r>
              <a:rPr lang="en-US" sz="1000" dirty="0">
                <a:solidFill>
                  <a:prstClr val="black"/>
                </a:solidFill>
                <a:latin typeface="Lucida Grande"/>
                <a:cs typeface="Lucida Grande"/>
              </a:rPr>
              <a:t>10.5   </a:t>
            </a:r>
            <a:r>
              <a:rPr lang="en-US" sz="1000" dirty="0" smtClean="0">
                <a:solidFill>
                  <a:prstClr val="black"/>
                </a:solidFill>
                <a:latin typeface="Lucida Grande"/>
                <a:cs typeface="Lucida Grande"/>
              </a:rPr>
              <a:t>11   11.5    12    </a:t>
            </a:r>
            <a:r>
              <a:rPr lang="en-US" sz="1000" dirty="0">
                <a:solidFill>
                  <a:prstClr val="black"/>
                </a:solidFill>
                <a:latin typeface="Lucida Grande"/>
                <a:cs typeface="Lucida Grande"/>
              </a:rPr>
              <a:t>12.5 </a:t>
            </a:r>
            <a:r>
              <a:rPr lang="en-US" sz="1000" dirty="0" smtClean="0">
                <a:solidFill>
                  <a:prstClr val="black"/>
                </a:solidFill>
                <a:latin typeface="Lucida Grande"/>
                <a:cs typeface="Lucida Grande"/>
              </a:rPr>
              <a:t>   13</a:t>
            </a:r>
            <a:endParaRPr lang="en-US" sz="1400" dirty="0">
              <a:solidFill>
                <a:prstClr val="black"/>
              </a:solidFill>
              <a:latin typeface="News Gothic MT"/>
            </a:endParaRPr>
          </a:p>
        </p:txBody>
      </p:sp>
      <p:sp>
        <p:nvSpPr>
          <p:cNvPr id="359" name="Rectangle 358"/>
          <p:cNvSpPr/>
          <p:nvPr/>
        </p:nvSpPr>
        <p:spPr>
          <a:xfrm>
            <a:off x="22674691" y="10657431"/>
            <a:ext cx="718187" cy="369332"/>
          </a:xfrm>
          <a:prstGeom prst="rect">
            <a:avLst/>
          </a:prstGeom>
        </p:spPr>
        <p:txBody>
          <a:bodyPr wrap="square">
            <a:spAutoFit/>
          </a:bodyPr>
          <a:lstStyle/>
          <a:p>
            <a:pPr lvl="0" algn="just"/>
            <a:r>
              <a:rPr lang="en-US" sz="1800" b="1" dirty="0">
                <a:solidFill>
                  <a:prstClr val="black"/>
                </a:solidFill>
                <a:latin typeface="Garamond"/>
                <a:cs typeface="Garamond"/>
              </a:rPr>
              <a:t>A</a:t>
            </a:r>
          </a:p>
        </p:txBody>
      </p:sp>
      <p:sp>
        <p:nvSpPr>
          <p:cNvPr id="360" name="Rectangle 359"/>
          <p:cNvSpPr/>
          <p:nvPr/>
        </p:nvSpPr>
        <p:spPr>
          <a:xfrm>
            <a:off x="24812323" y="17497549"/>
            <a:ext cx="774057" cy="369332"/>
          </a:xfrm>
          <a:prstGeom prst="rect">
            <a:avLst/>
          </a:prstGeom>
        </p:spPr>
        <p:txBody>
          <a:bodyPr wrap="square">
            <a:spAutoFit/>
          </a:bodyPr>
          <a:lstStyle/>
          <a:p>
            <a:pPr lvl="0" algn="just"/>
            <a:r>
              <a:rPr lang="en-US" sz="1800" b="1" dirty="0" smtClean="0">
                <a:solidFill>
                  <a:prstClr val="black"/>
                </a:solidFill>
                <a:latin typeface="Garamond"/>
                <a:cs typeface="Garamond"/>
              </a:rPr>
              <a:t>B</a:t>
            </a:r>
            <a:endParaRPr lang="en-US" sz="1800" b="1" dirty="0">
              <a:solidFill>
                <a:prstClr val="black"/>
              </a:solidFill>
              <a:latin typeface="Garamond"/>
              <a:cs typeface="Garamond"/>
            </a:endParaRPr>
          </a:p>
        </p:txBody>
      </p:sp>
      <p:sp>
        <p:nvSpPr>
          <p:cNvPr id="361" name="Rectangle 360"/>
          <p:cNvSpPr/>
          <p:nvPr/>
        </p:nvSpPr>
        <p:spPr>
          <a:xfrm>
            <a:off x="25040101" y="21966248"/>
            <a:ext cx="530869" cy="369332"/>
          </a:xfrm>
          <a:prstGeom prst="rect">
            <a:avLst/>
          </a:prstGeom>
        </p:spPr>
        <p:txBody>
          <a:bodyPr wrap="square">
            <a:spAutoFit/>
          </a:bodyPr>
          <a:lstStyle/>
          <a:p>
            <a:pPr lvl="0" algn="just"/>
            <a:r>
              <a:rPr lang="en-US" sz="1800" b="1" dirty="0">
                <a:solidFill>
                  <a:prstClr val="black"/>
                </a:solidFill>
                <a:latin typeface="Garamond"/>
                <a:cs typeface="Garamond"/>
              </a:rPr>
              <a:t>C</a:t>
            </a:r>
          </a:p>
        </p:txBody>
      </p:sp>
      <p:sp>
        <p:nvSpPr>
          <p:cNvPr id="362" name="Rectangle 361"/>
          <p:cNvSpPr/>
          <p:nvPr/>
        </p:nvSpPr>
        <p:spPr>
          <a:xfrm>
            <a:off x="29558132" y="21966248"/>
            <a:ext cx="923312" cy="369332"/>
          </a:xfrm>
          <a:prstGeom prst="rect">
            <a:avLst/>
          </a:prstGeom>
        </p:spPr>
        <p:txBody>
          <a:bodyPr wrap="square">
            <a:spAutoFit/>
          </a:bodyPr>
          <a:lstStyle/>
          <a:p>
            <a:pPr lvl="0" algn="just"/>
            <a:r>
              <a:rPr lang="en-US" sz="1800" b="1" dirty="0" smtClean="0">
                <a:solidFill>
                  <a:prstClr val="black"/>
                </a:solidFill>
                <a:latin typeface="Garamond"/>
                <a:cs typeface="Garamond"/>
              </a:rPr>
              <a:t>D</a:t>
            </a:r>
            <a:endParaRPr lang="en-US" sz="1800" b="1" dirty="0">
              <a:solidFill>
                <a:prstClr val="black"/>
              </a:solidFill>
              <a:latin typeface="Garamond"/>
              <a:cs typeface="Garamond"/>
            </a:endParaRPr>
          </a:p>
        </p:txBody>
      </p:sp>
      <p:sp>
        <p:nvSpPr>
          <p:cNvPr id="363" name="Rectangle 362"/>
          <p:cNvSpPr/>
          <p:nvPr/>
        </p:nvSpPr>
        <p:spPr>
          <a:xfrm>
            <a:off x="29753501" y="26300715"/>
            <a:ext cx="5256763" cy="246221"/>
          </a:xfrm>
          <a:prstGeom prst="rect">
            <a:avLst/>
          </a:prstGeom>
        </p:spPr>
        <p:txBody>
          <a:bodyPr wrap="square">
            <a:spAutoFit/>
          </a:bodyPr>
          <a:lstStyle/>
          <a:p>
            <a:pPr lvl="0" defTabSz="457200"/>
            <a:r>
              <a:rPr lang="en-US" sz="1000" dirty="0">
                <a:solidFill>
                  <a:prstClr val="black"/>
                </a:solidFill>
                <a:latin typeface="Times New Roman"/>
                <a:cs typeface="Times New Roman"/>
              </a:rPr>
              <a:t>4        4.5   </a:t>
            </a:r>
            <a:r>
              <a:rPr lang="en-US" sz="1000" dirty="0" smtClean="0">
                <a:solidFill>
                  <a:prstClr val="black"/>
                </a:solidFill>
                <a:latin typeface="Times New Roman"/>
                <a:cs typeface="Times New Roman"/>
              </a:rPr>
              <a:t>     </a:t>
            </a:r>
            <a:r>
              <a:rPr lang="en-US" sz="1000" dirty="0">
                <a:solidFill>
                  <a:prstClr val="black"/>
                </a:solidFill>
                <a:latin typeface="Times New Roman"/>
                <a:cs typeface="Times New Roman"/>
              </a:rPr>
              <a:t>5      </a:t>
            </a:r>
            <a:r>
              <a:rPr lang="en-US" sz="1000" dirty="0" smtClean="0">
                <a:solidFill>
                  <a:prstClr val="black"/>
                </a:solidFill>
                <a:latin typeface="Times New Roman"/>
                <a:cs typeface="Times New Roman"/>
              </a:rPr>
              <a:t>   </a:t>
            </a:r>
            <a:r>
              <a:rPr lang="en-US" sz="1000" dirty="0">
                <a:solidFill>
                  <a:prstClr val="black"/>
                </a:solidFill>
                <a:latin typeface="Times New Roman"/>
                <a:cs typeface="Times New Roman"/>
              </a:rPr>
              <a:t>5.5     </a:t>
            </a:r>
            <a:r>
              <a:rPr lang="en-US" sz="1000" dirty="0" smtClean="0">
                <a:solidFill>
                  <a:prstClr val="black"/>
                </a:solidFill>
                <a:latin typeface="Times New Roman"/>
                <a:cs typeface="Times New Roman"/>
              </a:rPr>
              <a:t>   </a:t>
            </a:r>
            <a:r>
              <a:rPr lang="en-US" sz="1000" dirty="0">
                <a:solidFill>
                  <a:prstClr val="black"/>
                </a:solidFill>
                <a:latin typeface="Times New Roman"/>
                <a:cs typeface="Times New Roman"/>
              </a:rPr>
              <a:t>6        6.5    </a:t>
            </a:r>
            <a:r>
              <a:rPr lang="en-US" sz="1000" dirty="0" smtClean="0">
                <a:solidFill>
                  <a:prstClr val="black"/>
                </a:solidFill>
                <a:latin typeface="Times New Roman"/>
                <a:cs typeface="Times New Roman"/>
              </a:rPr>
              <a:t>     7</a:t>
            </a:r>
            <a:endParaRPr lang="en-US" sz="1000" dirty="0">
              <a:solidFill>
                <a:prstClr val="black"/>
              </a:solidFill>
              <a:latin typeface="Times New Roman"/>
              <a:cs typeface="Times New Roman"/>
            </a:endParaRPr>
          </a:p>
        </p:txBody>
      </p:sp>
      <p:sp>
        <p:nvSpPr>
          <p:cNvPr id="364" name="Rectangle 363"/>
          <p:cNvSpPr/>
          <p:nvPr/>
        </p:nvSpPr>
        <p:spPr>
          <a:xfrm>
            <a:off x="28933520" y="21505039"/>
            <a:ext cx="922235"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smtClean="0"/>
              <a:t>Time in Hours</a:t>
            </a:r>
            <a:endParaRPr lang="en-US" dirty="0"/>
          </a:p>
        </p:txBody>
      </p:sp>
      <p:sp>
        <p:nvSpPr>
          <p:cNvPr id="365" name="Rectangle 364"/>
          <p:cNvSpPr/>
          <p:nvPr/>
        </p:nvSpPr>
        <p:spPr>
          <a:xfrm>
            <a:off x="26927040" y="25177456"/>
            <a:ext cx="980344"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latin typeface="Times New Roman"/>
                <a:cs typeface="Times New Roman"/>
              </a:rPr>
              <a:t>Time in Hours</a:t>
            </a:r>
          </a:p>
        </p:txBody>
      </p:sp>
      <p:sp>
        <p:nvSpPr>
          <p:cNvPr id="366" name="Rectangle 365"/>
          <p:cNvSpPr/>
          <p:nvPr/>
        </p:nvSpPr>
        <p:spPr>
          <a:xfrm>
            <a:off x="31073369" y="25177456"/>
            <a:ext cx="980344"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latin typeface="Times New Roman"/>
                <a:cs typeface="Times New Roman"/>
              </a:rPr>
              <a:t>Time in Hours</a:t>
            </a:r>
          </a:p>
        </p:txBody>
      </p:sp>
      <p:sp>
        <p:nvSpPr>
          <p:cNvPr id="367" name="Rectangle 366"/>
          <p:cNvSpPr/>
          <p:nvPr/>
        </p:nvSpPr>
        <p:spPr>
          <a:xfrm>
            <a:off x="26927040" y="22062003"/>
            <a:ext cx="1139204" cy="400110"/>
          </a:xfrm>
          <a:prstGeom prst="rect">
            <a:avLst/>
          </a:prstGeom>
        </p:spPr>
        <p:txBody>
          <a:bodyPr wrap="none">
            <a:spAutoFit/>
          </a:bodyPr>
          <a:lstStyle/>
          <a:p>
            <a:r>
              <a:rPr lang="en-US" sz="2000" b="1" dirty="0" smtClean="0">
                <a:latin typeface="Times New Roman"/>
                <a:cs typeface="Times New Roman"/>
              </a:rPr>
              <a:t>MG1655</a:t>
            </a:r>
            <a:endParaRPr lang="en-US" sz="2000" b="1" dirty="0">
              <a:latin typeface="Times New Roman"/>
              <a:cs typeface="Times New Roman"/>
            </a:endParaRPr>
          </a:p>
        </p:txBody>
      </p:sp>
      <p:sp>
        <p:nvSpPr>
          <p:cNvPr id="368" name="Rectangle 367"/>
          <p:cNvSpPr/>
          <p:nvPr/>
        </p:nvSpPr>
        <p:spPr>
          <a:xfrm>
            <a:off x="30628303" y="22048516"/>
            <a:ext cx="1877437" cy="400110"/>
          </a:xfrm>
          <a:prstGeom prst="rect">
            <a:avLst/>
          </a:prstGeom>
        </p:spPr>
        <p:txBody>
          <a:bodyPr wrap="none">
            <a:spAutoFit/>
          </a:bodyPr>
          <a:lstStyle/>
          <a:p>
            <a:r>
              <a:rPr lang="en-US" sz="2000" b="1" dirty="0" smtClean="0">
                <a:solidFill>
                  <a:prstClr val="black"/>
                </a:solidFill>
                <a:latin typeface="Times New Roman"/>
                <a:cs typeface="Times New Roman"/>
              </a:rPr>
              <a:t>MG1655 ∆</a:t>
            </a:r>
            <a:r>
              <a:rPr lang="en-US" sz="2000" b="1" i="1" dirty="0" smtClean="0">
                <a:solidFill>
                  <a:prstClr val="black"/>
                </a:solidFill>
                <a:latin typeface="Times New Roman"/>
                <a:cs typeface="Times New Roman"/>
              </a:rPr>
              <a:t>qseC</a:t>
            </a:r>
            <a:endParaRPr lang="en-US" dirty="0"/>
          </a:p>
        </p:txBody>
      </p:sp>
      <p:pic>
        <p:nvPicPr>
          <p:cNvPr id="369" name="Picture 368" descr="Screen Shot 2015-09-11 at 11.06.10 AM.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565478" y="5748250"/>
            <a:ext cx="2839208" cy="2399187"/>
          </a:xfrm>
          <a:prstGeom prst="rect">
            <a:avLst/>
          </a:prstGeom>
        </p:spPr>
      </p:pic>
      <p:sp>
        <p:nvSpPr>
          <p:cNvPr id="370" name="Rectangle 369"/>
          <p:cNvSpPr/>
          <p:nvPr/>
        </p:nvSpPr>
        <p:spPr>
          <a:xfrm>
            <a:off x="11910624" y="22335580"/>
            <a:ext cx="2659702"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a:t>Growth on 0.02% Glucose</a:t>
            </a:r>
          </a:p>
        </p:txBody>
      </p:sp>
      <p:sp>
        <p:nvSpPr>
          <p:cNvPr id="371" name="Rectangle 370"/>
          <p:cNvSpPr/>
          <p:nvPr/>
        </p:nvSpPr>
        <p:spPr>
          <a:xfrm>
            <a:off x="12635781" y="25943517"/>
            <a:ext cx="922235"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Time in Hours</a:t>
            </a:r>
          </a:p>
        </p:txBody>
      </p:sp>
      <p:sp>
        <p:nvSpPr>
          <p:cNvPr id="372" name="Rectangle 371"/>
          <p:cNvSpPr/>
          <p:nvPr/>
        </p:nvSpPr>
        <p:spPr>
          <a:xfrm>
            <a:off x="16958652" y="25943517"/>
            <a:ext cx="922235"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Time in Hours</a:t>
            </a:r>
          </a:p>
        </p:txBody>
      </p:sp>
      <p:sp>
        <p:nvSpPr>
          <p:cNvPr id="373" name="Rectangle 372"/>
          <p:cNvSpPr/>
          <p:nvPr/>
        </p:nvSpPr>
        <p:spPr>
          <a:xfrm rot="16200000">
            <a:off x="10248162" y="25430244"/>
            <a:ext cx="1871639"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Log10 Optical Density at 600nm</a:t>
            </a:r>
          </a:p>
        </p:txBody>
      </p:sp>
      <p:sp>
        <p:nvSpPr>
          <p:cNvPr id="374" name="Rectangle 373"/>
          <p:cNvSpPr/>
          <p:nvPr/>
        </p:nvSpPr>
        <p:spPr>
          <a:xfrm>
            <a:off x="20834562" y="28848254"/>
            <a:ext cx="2396434" cy="246221"/>
          </a:xfrm>
          <a:prstGeom prst="rect">
            <a:avLst/>
          </a:prstGeom>
        </p:spPr>
        <p:txBody>
          <a:bodyPr wrap="none">
            <a:spAutoFit/>
          </a:bodyPr>
          <a:lstStyle/>
          <a:p>
            <a:pPr algn="ctr">
              <a:defRPr sz="1000" b="1" i="0" u="none" strike="noStrike" kern="1200" baseline="0">
                <a:solidFill>
                  <a:prstClr val="black"/>
                </a:solidFill>
                <a:latin typeface="+mn-lt"/>
                <a:ea typeface="+mn-ea"/>
                <a:cs typeface="+mn-cs"/>
              </a:defRPr>
            </a:pPr>
            <a:r>
              <a:rPr lang="en-US" dirty="0"/>
              <a:t>MG1655                                 MG1655∆</a:t>
            </a:r>
            <a:r>
              <a:rPr lang="en-US" i="1" dirty="0"/>
              <a:t>qseC</a:t>
            </a:r>
          </a:p>
        </p:txBody>
      </p:sp>
      <p:sp>
        <p:nvSpPr>
          <p:cNvPr id="375" name="Rectangle 374"/>
          <p:cNvSpPr/>
          <p:nvPr/>
        </p:nvSpPr>
        <p:spPr>
          <a:xfrm>
            <a:off x="12717065" y="5814461"/>
            <a:ext cx="340996" cy="369332"/>
          </a:xfrm>
          <a:prstGeom prst="rect">
            <a:avLst/>
          </a:prstGeom>
        </p:spPr>
        <p:txBody>
          <a:bodyPr wrap="none">
            <a:spAutoFit/>
          </a:bodyPr>
          <a:lstStyle/>
          <a:p>
            <a:pPr lvl="0" algn="just"/>
            <a:r>
              <a:rPr lang="en-US" sz="1800" b="1" dirty="0" smtClean="0">
                <a:solidFill>
                  <a:prstClr val="black"/>
                </a:solidFill>
                <a:latin typeface="Garamond"/>
                <a:cs typeface="Garamond"/>
              </a:rPr>
              <a:t>A</a:t>
            </a:r>
            <a:endParaRPr lang="en-US" sz="1800" b="1" dirty="0">
              <a:solidFill>
                <a:prstClr val="black"/>
              </a:solidFill>
              <a:latin typeface="Garamond"/>
              <a:cs typeface="Garamond"/>
            </a:endParaRPr>
          </a:p>
        </p:txBody>
      </p:sp>
    </p:spTree>
    <p:extLst>
      <p:ext uri="{BB962C8B-B14F-4D97-AF65-F5344CB8AC3E}">
        <p14:creationId xmlns:p14="http://schemas.microsoft.com/office/powerpoint/2010/main" val="324770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wheel(1)">
                                      <p:cBhvr>
                                        <p:cTn id="7" dur="2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TM04033929[[fn=Slate]]</Template>
  <TotalTime>23744</TotalTime>
  <Words>1558</Words>
  <Application>Microsoft Macintosh PowerPoint</Application>
  <PresentationFormat>Custom</PresentationFormat>
  <Paragraphs>151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Calibri</vt:lpstr>
      <vt:lpstr>Calisto MT</vt:lpstr>
      <vt:lpstr>Garamond</vt:lpstr>
      <vt:lpstr>Lucida Grande</vt:lpstr>
      <vt:lpstr>News Gothic MT</vt:lpstr>
      <vt:lpstr>Times New Roman</vt:lpstr>
      <vt:lpstr>Trebuchet MS</vt:lpstr>
      <vt:lpstr>Wingdings 2</vt:lpstr>
      <vt:lpstr>Slate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Geraghty, Ellen Marie (Ctr 4 Applied Research &amp; Scholarshp)</cp:lastModifiedBy>
  <cp:revision>311</cp:revision>
  <dcterms:created xsi:type="dcterms:W3CDTF">2013-10-19T16:33:22Z</dcterms:created>
  <dcterms:modified xsi:type="dcterms:W3CDTF">2017-10-20T18:04:53Z</dcterms:modified>
</cp:coreProperties>
</file>