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4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527364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30490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6905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0269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9569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958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9391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65528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92994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5636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Many people don’t apply because they don’t think they’ll get in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Network</a:t>
            </a:r>
          </a:p>
        </p:txBody>
      </p:sp>
    </p:spTree>
    <p:extLst>
      <p:ext uri="{BB962C8B-B14F-4D97-AF65-F5344CB8AC3E}">
        <p14:creationId xmlns:p14="http://schemas.microsoft.com/office/powerpoint/2010/main" val="2718591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tepup.niddk.nih.gov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au.gov/dhseducation/internship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dep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leadershipalliance.org/tabid/242/Default.asp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a.org/education/undergrad/research-opps.aspx" TargetMode="External"/><Relationship Id="rId7" Type="http://schemas.openxmlformats.org/officeDocument/2006/relationships/hyperlink" Target="http://theodysseyonline.com/liberty/internship-opportunities-for-undergraduate-stem-majors/19132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biology.mit.edu/outreach_initiatives/UG_summer_internship" TargetMode="External"/><Relationship Id="rId5" Type="http://schemas.openxmlformats.org/officeDocument/2006/relationships/hyperlink" Target="https://grad.ucla.edu/admissions/diversity/summer-programs-for-undergraduate-research-spur/" TargetMode="External"/><Relationship Id="rId4" Type="http://schemas.openxmlformats.org/officeDocument/2006/relationships/hyperlink" Target="http://www.mayo.edu/mgs/programs/summer-undergraduate-research-fellowship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hildrensnational.org/education-training/intern-externship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icahn.mssm.edu/about/departments/environmental-public-health/education/international-program" TargetMode="External"/><Relationship Id="rId5" Type="http://schemas.openxmlformats.org/officeDocument/2006/relationships/hyperlink" Target="https://smart.asee.org" TargetMode="External"/><Relationship Id="rId4" Type="http://schemas.openxmlformats.org/officeDocument/2006/relationships/hyperlink" Target="https://www.training.nih.gov/programs/postbac_irt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rtmouth.edu/~ugar/undergrad/other_external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bu.edu/urop/apply/funding/" TargetMode="External"/><Relationship Id="rId4" Type="http://schemas.openxmlformats.org/officeDocument/2006/relationships/hyperlink" Target="http://www.howscienceworks.pitt.edu/undergraduate-students/summer-research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Internship Opportunities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By Ramon Misla David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Romans 8:31-32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2400" b="1">
              <a:highlight>
                <a:srgbClr val="FFFFFF"/>
              </a:highlight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en" sz="2400" b="1">
                <a:highlight>
                  <a:srgbClr val="FFFFFF"/>
                </a:highlight>
              </a:rPr>
              <a:t>“</a:t>
            </a:r>
            <a:r>
              <a:rPr lang="en" sz="2400">
                <a:highlight>
                  <a:srgbClr val="FFFFFF"/>
                </a:highlight>
              </a:rPr>
              <a:t>What, then, shall we say in response to these things? If God is for us, who can be against us?</a:t>
            </a:r>
            <a:r>
              <a:rPr lang="en" sz="2400" b="1">
                <a:highlight>
                  <a:srgbClr val="FFFFFF"/>
                </a:highlight>
              </a:rPr>
              <a:t> </a:t>
            </a:r>
            <a:r>
              <a:rPr lang="en" sz="2400">
                <a:highlight>
                  <a:srgbClr val="FFFFFF"/>
                </a:highlight>
              </a:rPr>
              <a:t>He who did not spare his own Son, but gave him up for us all—how will he not also, along with him, graciously give us all things?”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174900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000" b="1">
                <a:highlight>
                  <a:srgbClr val="FFFFFF"/>
                </a:highlight>
              </a:rPr>
              <a:t>Short-Term Research Experience for Underrepresented Persons (STEP-UP) Program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6372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4325" rtl="0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Type of Program: Research</a:t>
            </a:r>
          </a:p>
          <a:p>
            <a:pPr marL="457200" lvl="0" indent="-314325" rtl="0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Host: National Institutes of Health (NIH)</a:t>
            </a:r>
          </a:p>
          <a:p>
            <a:pPr marL="457200" lvl="0" indent="-314325" rtl="0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Who can apply:</a:t>
            </a:r>
          </a:p>
          <a:p>
            <a:pPr marL="914400" lvl="1" indent="-314325" rtl="0">
              <a:lnSpc>
                <a:spcPct val="150000"/>
              </a:lnSpc>
              <a:spcBef>
                <a:spcPts val="0"/>
              </a:spcBef>
              <a:spcAft>
                <a:spcPts val="3000"/>
              </a:spcAft>
              <a:buClr>
                <a:srgbClr val="444444"/>
              </a:buClr>
              <a:buSzPct val="96428"/>
              <a:buFont typeface="Arial"/>
              <a:buChar char="●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Full-time, U.S., undergraduate students</a:t>
            </a:r>
          </a:p>
          <a:p>
            <a:pPr marL="914400" lvl="1" indent="-314325" rtl="0">
              <a:lnSpc>
                <a:spcPct val="150000"/>
              </a:lnSpc>
              <a:spcBef>
                <a:spcPts val="0"/>
              </a:spcBef>
              <a:spcAft>
                <a:spcPts val="3000"/>
              </a:spcAft>
              <a:buClr>
                <a:srgbClr val="444444"/>
              </a:buClr>
              <a:buSzPct val="96428"/>
              <a:buFont typeface="Arial"/>
              <a:buChar char="●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Must come from a group traditionally underrepresented in science research</a:t>
            </a:r>
          </a:p>
          <a:p>
            <a:pPr marL="914400" lvl="1" indent="-314325" rtl="0">
              <a:lnSpc>
                <a:spcPct val="150000"/>
              </a:lnSpc>
              <a:spcBef>
                <a:spcPts val="0"/>
              </a:spcBef>
              <a:spcAft>
                <a:spcPts val="3000"/>
              </a:spcAft>
              <a:buClr>
                <a:srgbClr val="444444"/>
              </a:buClr>
              <a:buSzPct val="96428"/>
              <a:buFont typeface="Arial"/>
              <a:buChar char="●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Cumulative GPA of 3.0 or more</a:t>
            </a:r>
          </a:p>
          <a:p>
            <a:pPr marL="457200" lvl="0" indent="-314325" rtl="0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Length of Program: 10 weeks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4513200" y="1613925"/>
            <a:ext cx="43191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4325" rtl="0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Award:</a:t>
            </a:r>
          </a:p>
          <a:p>
            <a:pPr marL="914400" lvl="1" indent="-314325" rtl="0">
              <a:lnSpc>
                <a:spcPct val="150000"/>
              </a:lnSpc>
              <a:spcBef>
                <a:spcPts val="0"/>
              </a:spcBef>
              <a:spcAft>
                <a:spcPts val="3000"/>
              </a:spcAft>
              <a:buClr>
                <a:srgbClr val="444444"/>
              </a:buClr>
              <a:buSzPct val="96428"/>
              <a:buFont typeface="Arial"/>
              <a:buChar char="●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$4,500 stipend, up to $1,200 for travel and stay to and from the NIH’s Annual Science Conference at the end of the summer</a:t>
            </a:r>
          </a:p>
          <a:p>
            <a:pPr marL="457200" lvl="0" indent="-314325" rtl="0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Application Opens: November 15</a:t>
            </a:r>
          </a:p>
          <a:p>
            <a:pPr marL="457200" lvl="0" indent="-314325" rtl="0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Application Deadline: February 15</a:t>
            </a:r>
          </a:p>
          <a:p>
            <a:pPr marL="457200" lvl="0" indent="-314325" rtl="0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Location: Varies, normally a research institution selected by the student</a:t>
            </a:r>
          </a:p>
          <a:p>
            <a:pPr marL="457200" lvl="0" indent="-314325" rtl="0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Website: </a:t>
            </a:r>
            <a:r>
              <a:rPr lang="en" sz="1350">
                <a:solidFill>
                  <a:srgbClr val="337AB7"/>
                </a:solidFill>
                <a:highlight>
                  <a:srgbClr val="FFFFFF"/>
                </a:highlight>
                <a:hlinkClick r:id="rId3"/>
              </a:rPr>
              <a:t>https://stepup.niddk.nih.gov/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63" name="Shape 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01412" y="624674"/>
            <a:ext cx="1375388" cy="1158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20867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000" b="1">
                <a:highlight>
                  <a:srgbClr val="FFFFFF"/>
                </a:highlight>
              </a:rPr>
              <a:t>National Homeland Security-STEM Summer Internship and Summer Research Team Programs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Type of Program: Research/Work</a:t>
            </a:r>
          </a:p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Host: US Department of Homeland Security (DHS)</a:t>
            </a:r>
          </a:p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Who can apply:</a:t>
            </a:r>
          </a:p>
          <a:p>
            <a:pPr marL="914400" lvl="1" indent="-314325" rtl="0">
              <a:spcBef>
                <a:spcPts val="0"/>
              </a:spcBef>
              <a:spcAft>
                <a:spcPts val="3000"/>
              </a:spcAft>
              <a:buClr>
                <a:srgbClr val="444444"/>
              </a:buClr>
              <a:buSzPct val="96428"/>
              <a:buFont typeface="Arial"/>
              <a:buChar char="●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Full-time, US, undergraduate STEM students</a:t>
            </a:r>
          </a:p>
          <a:p>
            <a:pPr marL="914400" lvl="1" indent="-314325" rtl="0">
              <a:spcBef>
                <a:spcPts val="0"/>
              </a:spcBef>
              <a:spcAft>
                <a:spcPts val="3000"/>
              </a:spcAft>
              <a:buClr>
                <a:srgbClr val="444444"/>
              </a:buClr>
              <a:buSzPct val="96428"/>
              <a:buFont typeface="Arial"/>
              <a:buChar char="●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Undergraduate sophomores and juniors</a:t>
            </a:r>
          </a:p>
          <a:p>
            <a:pPr marL="914400" lvl="1" indent="-314325" rtl="0">
              <a:spcBef>
                <a:spcPts val="0"/>
              </a:spcBef>
              <a:spcAft>
                <a:spcPts val="3000"/>
              </a:spcAft>
              <a:buClr>
                <a:srgbClr val="444444"/>
              </a:buClr>
              <a:buSzPct val="96428"/>
              <a:buFont typeface="Arial"/>
              <a:buChar char="●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Cumulative GPA of 3.3 or more</a:t>
            </a:r>
          </a:p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Length of Program: 10 weeks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2"/>
          </p:nvPr>
        </p:nvSpPr>
        <p:spPr>
          <a:xfrm>
            <a:off x="4832400" y="1568900"/>
            <a:ext cx="3999899" cy="3416400"/>
          </a:xfrm>
          <a:prstGeom prst="rect">
            <a:avLst/>
          </a:prstGeom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Award:</a:t>
            </a:r>
          </a:p>
          <a:p>
            <a:pPr marL="914400" lvl="1" indent="-314325" rtl="0">
              <a:spcBef>
                <a:spcPts val="0"/>
              </a:spcBef>
              <a:spcAft>
                <a:spcPts val="3000"/>
              </a:spcAft>
              <a:buClr>
                <a:srgbClr val="444444"/>
              </a:buClr>
              <a:buSzPct val="96428"/>
              <a:buFont typeface="Arial"/>
              <a:buChar char="●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$600-per week stipend plus limited travel reimbursement</a:t>
            </a:r>
          </a:p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Application Opens: Unknown</a:t>
            </a:r>
          </a:p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Application Deadline: December 22</a:t>
            </a:r>
          </a:p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Location: Varies, Federal research facilities across the US</a:t>
            </a:r>
          </a:p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Website: </a:t>
            </a:r>
            <a:r>
              <a:rPr lang="en" sz="1350">
                <a:solidFill>
                  <a:srgbClr val="337AB7"/>
                </a:solidFill>
                <a:highlight>
                  <a:srgbClr val="FFFFFF"/>
                </a:highlight>
                <a:hlinkClick r:id="rId3"/>
              </a:rPr>
              <a:t>www.orau.gov/dhseducation/internships/</a:t>
            </a:r>
          </a:p>
        </p:txBody>
      </p:sp>
      <p:pic>
        <p:nvPicPr>
          <p:cNvPr id="71" name="Shape 7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51428" y="671250"/>
            <a:ext cx="1405917" cy="1235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231200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000" b="1">
                <a:highlight>
                  <a:srgbClr val="FFFFFF"/>
                </a:highlight>
              </a:rPr>
              <a:t>Summer Medical And Dental Education Program (SMDEP)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Type of Program: Academic/Career Development and Clinical Exposure</a:t>
            </a:r>
          </a:p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Host: Association of American Medical Colleges (AAMC)</a:t>
            </a:r>
          </a:p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Who can apply:</a:t>
            </a:r>
          </a:p>
          <a:p>
            <a:pPr marL="914400" lvl="1" indent="-314325" rtl="0">
              <a:spcBef>
                <a:spcPts val="0"/>
              </a:spcBef>
              <a:spcAft>
                <a:spcPts val="3000"/>
              </a:spcAft>
              <a:buClr>
                <a:srgbClr val="444444"/>
              </a:buClr>
              <a:buSzPct val="96428"/>
              <a:buFont typeface="Arial"/>
              <a:buChar char="●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Full-time, US, undergraduate STEM students</a:t>
            </a:r>
          </a:p>
          <a:p>
            <a:pPr marL="914400" lvl="1" indent="-314325" rtl="0">
              <a:spcBef>
                <a:spcPts val="0"/>
              </a:spcBef>
              <a:spcAft>
                <a:spcPts val="3000"/>
              </a:spcAft>
              <a:buClr>
                <a:srgbClr val="444444"/>
              </a:buClr>
              <a:buSzPct val="96428"/>
              <a:buFont typeface="Arial"/>
              <a:buChar char="●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Undergraduate freshmen and sophomores</a:t>
            </a:r>
          </a:p>
          <a:p>
            <a:pPr marL="914400" lvl="1" indent="-314325" rtl="0">
              <a:spcBef>
                <a:spcPts val="0"/>
              </a:spcBef>
              <a:spcAft>
                <a:spcPts val="3000"/>
              </a:spcAft>
              <a:buClr>
                <a:srgbClr val="444444"/>
              </a:buClr>
              <a:buSzPct val="96428"/>
              <a:buFont typeface="Arial"/>
              <a:buChar char="●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Cumulative GPA of 2.5 or more</a:t>
            </a:r>
          </a:p>
          <a:p>
            <a:pPr marL="914400" lvl="1" indent="-314325" rtl="0">
              <a:spcBef>
                <a:spcPts val="0"/>
              </a:spcBef>
              <a:spcAft>
                <a:spcPts val="3000"/>
              </a:spcAft>
              <a:buClr>
                <a:srgbClr val="444444"/>
              </a:buClr>
              <a:buSzPct val="96428"/>
              <a:buFont typeface="Arial"/>
              <a:buChar char="●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Interested in Medicine or Dentistry</a:t>
            </a:r>
          </a:p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Length of Program: 6 weeks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2"/>
          </p:nvPr>
        </p:nvSpPr>
        <p:spPr>
          <a:xfrm>
            <a:off x="4832400" y="1557650"/>
            <a:ext cx="3999899" cy="3416400"/>
          </a:xfrm>
          <a:prstGeom prst="rect">
            <a:avLst/>
          </a:prstGeom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Award:</a:t>
            </a:r>
          </a:p>
          <a:p>
            <a:pPr marL="914400" lvl="1" indent="-314325" rtl="0">
              <a:spcBef>
                <a:spcPts val="0"/>
              </a:spcBef>
              <a:spcAft>
                <a:spcPts val="3000"/>
              </a:spcAft>
              <a:buClr>
                <a:srgbClr val="444444"/>
              </a:buClr>
              <a:buSzPct val="96428"/>
              <a:buFont typeface="Arial"/>
              <a:buChar char="●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$600 stipend, housing and most meals are covered by the program, travel scholarships available</a:t>
            </a:r>
          </a:p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Application Opens: November 1</a:t>
            </a:r>
          </a:p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Application Deadline: March 1</a:t>
            </a:r>
          </a:p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Location: Varies, students choose from 12 participating medical and dental schools</a:t>
            </a:r>
          </a:p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Website: </a:t>
            </a:r>
            <a:r>
              <a:rPr lang="en" sz="1350">
                <a:solidFill>
                  <a:srgbClr val="337AB7"/>
                </a:solidFill>
                <a:highlight>
                  <a:srgbClr val="FFFFFF"/>
                </a:highlight>
                <a:hlinkClick r:id="rId3"/>
              </a:rPr>
              <a:t>www.smdep.org</a:t>
            </a:r>
          </a:p>
        </p:txBody>
      </p:sp>
      <p:pic>
        <p:nvPicPr>
          <p:cNvPr id="79" name="Shape 7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14337" y="710225"/>
            <a:ext cx="3036024" cy="847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2199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000" b="1">
                <a:highlight>
                  <a:srgbClr val="FFFFFF"/>
                </a:highlight>
              </a:rPr>
              <a:t>Summer Research - Early Identification Program (SR-EIP)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9839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Type of Program: Research</a:t>
            </a:r>
          </a:p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Host: The Leadership Alliance</a:t>
            </a:r>
          </a:p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Who can apply:</a:t>
            </a:r>
          </a:p>
          <a:p>
            <a:pPr marL="914400" lvl="1" indent="-314325" rtl="0">
              <a:spcBef>
                <a:spcPts val="0"/>
              </a:spcBef>
              <a:spcAft>
                <a:spcPts val="3000"/>
              </a:spcAft>
              <a:buClr>
                <a:srgbClr val="444444"/>
              </a:buClr>
              <a:buSzPct val="96428"/>
              <a:buFont typeface="Arial"/>
              <a:buChar char="●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Full-time, US, undergraduate STEM students</a:t>
            </a:r>
          </a:p>
          <a:p>
            <a:pPr marL="914400" lvl="1" indent="-314325" rtl="0">
              <a:spcBef>
                <a:spcPts val="0"/>
              </a:spcBef>
              <a:spcAft>
                <a:spcPts val="3000"/>
              </a:spcAft>
              <a:buClr>
                <a:srgbClr val="444444"/>
              </a:buClr>
              <a:buSzPct val="96428"/>
              <a:buFont typeface="Arial"/>
              <a:buChar char="●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Cumulative GPA of 3.0 or more</a:t>
            </a:r>
          </a:p>
          <a:p>
            <a:pPr marL="914400" lvl="1" indent="-314325" rtl="0">
              <a:spcBef>
                <a:spcPts val="0"/>
              </a:spcBef>
              <a:spcAft>
                <a:spcPts val="3000"/>
              </a:spcAft>
              <a:buClr>
                <a:srgbClr val="444444"/>
              </a:buClr>
              <a:buSzPct val="96428"/>
              <a:buFont typeface="Arial"/>
              <a:buChar char="●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Interested in PhD or MD-PhD programs</a:t>
            </a:r>
          </a:p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Length of Program: 8-10 weeks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4311600" y="1568925"/>
            <a:ext cx="3999899" cy="3416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Award:</a:t>
            </a:r>
          </a:p>
          <a:p>
            <a:pPr marL="914400" lvl="1" indent="-314325" rtl="0">
              <a:spcBef>
                <a:spcPts val="0"/>
              </a:spcBef>
              <a:spcAft>
                <a:spcPts val="3000"/>
              </a:spcAft>
              <a:buClr>
                <a:srgbClr val="444444"/>
              </a:buClr>
              <a:buSzPct val="96428"/>
              <a:buFont typeface="Arial"/>
              <a:buChar char="●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Varies depending on research institution from $3,000-$5,000</a:t>
            </a:r>
          </a:p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Application Opens: November 1</a:t>
            </a:r>
          </a:p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Application Deadline: February 1</a:t>
            </a:r>
          </a:p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Location: Varies, students choose from 21 research sites</a:t>
            </a:r>
          </a:p>
          <a:p>
            <a:pPr marL="457200" lvl="0" indent="-314325" rtl="0">
              <a:lnSpc>
                <a:spcPct val="166666"/>
              </a:lnSpc>
              <a:spcBef>
                <a:spcPts val="0"/>
              </a:spcBef>
              <a:spcAft>
                <a:spcPts val="1500"/>
              </a:spcAft>
              <a:buClr>
                <a:srgbClr val="444444"/>
              </a:buClr>
              <a:buSzPct val="96428"/>
            </a:pPr>
            <a:r>
              <a:rPr lang="en" sz="1350">
                <a:solidFill>
                  <a:srgbClr val="444444"/>
                </a:solidFill>
                <a:highlight>
                  <a:srgbClr val="FFFFFF"/>
                </a:highlight>
              </a:rPr>
              <a:t>Website: </a:t>
            </a:r>
            <a:r>
              <a:rPr lang="en" sz="1350">
                <a:solidFill>
                  <a:srgbClr val="337AB7"/>
                </a:solidFill>
                <a:highlight>
                  <a:srgbClr val="FFFFFF"/>
                </a:highlight>
                <a:hlinkClick r:id="rId3"/>
              </a:rPr>
              <a:t>www.theleadershipalliance.org/tabid/242/Default.as...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87" name="Shape 8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85500" y="731575"/>
            <a:ext cx="2681525" cy="1057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311700" y="47877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Other Internships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311700" y="124622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15000"/>
              </a:lnSpc>
              <a:spcBef>
                <a:spcPts val="0"/>
              </a:spcBef>
            </a:pPr>
            <a:r>
              <a:rPr lang="en" b="1"/>
              <a:t>American Psychological Association (APA)</a:t>
            </a:r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</a:pPr>
            <a:r>
              <a:rPr lang="en" b="1" u="sng">
                <a:solidFill>
                  <a:schemeClr val="hlink"/>
                </a:solidFill>
                <a:hlinkClick r:id="rId3"/>
              </a:rPr>
              <a:t>http://www.apa.org/education/undergrad/research-opps.aspx</a:t>
            </a:r>
          </a:p>
          <a:p>
            <a:pPr marL="457200" lvl="0" indent="-228600" rtl="0">
              <a:lnSpc>
                <a:spcPct val="115000"/>
              </a:lnSpc>
              <a:spcBef>
                <a:spcPts val="0"/>
              </a:spcBef>
            </a:pPr>
            <a:r>
              <a:rPr lang="en" b="1"/>
              <a:t>Mayo Clinic</a:t>
            </a:r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</a:pPr>
            <a:r>
              <a:rPr lang="en" b="1" u="sng">
                <a:solidFill>
                  <a:schemeClr val="hlink"/>
                </a:solidFill>
                <a:hlinkClick r:id="rId4"/>
              </a:rPr>
              <a:t>http://www.mayo.edu/mgs/programs/summer-undergraduate-research-fellowship</a:t>
            </a:r>
          </a:p>
          <a:p>
            <a:pPr marL="457200" lvl="0" indent="-228600" rtl="0">
              <a:lnSpc>
                <a:spcPct val="115000"/>
              </a:lnSpc>
              <a:spcBef>
                <a:spcPts val="0"/>
              </a:spcBef>
            </a:pPr>
            <a:r>
              <a:rPr lang="en" b="1"/>
              <a:t>University of California, Los Angeles (UCLA)</a:t>
            </a:r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</a:pPr>
            <a:r>
              <a:rPr lang="en" b="1" u="sng">
                <a:solidFill>
                  <a:schemeClr val="hlink"/>
                </a:solidFill>
                <a:hlinkClick r:id="rId5"/>
              </a:rPr>
              <a:t>https://grad.ucla.edu/admissions/diversity/summer-programs-for-undergraduate-research-spur/</a:t>
            </a:r>
          </a:p>
          <a:p>
            <a:pPr marL="457200" lvl="0" indent="-228600" rtl="0">
              <a:lnSpc>
                <a:spcPct val="115000"/>
              </a:lnSpc>
              <a:spcBef>
                <a:spcPts val="0"/>
              </a:spcBef>
            </a:pPr>
            <a:r>
              <a:rPr lang="en" b="1"/>
              <a:t>Massachusetts Institute of Technology (MIT)</a:t>
            </a:r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</a:pPr>
            <a:r>
              <a:rPr lang="en" b="1" u="sng">
                <a:solidFill>
                  <a:schemeClr val="hlink"/>
                </a:solidFill>
                <a:hlinkClick r:id="rId6"/>
              </a:rPr>
              <a:t>https://biology.mit.edu/outreach_initiatives/UG_summer_internship</a:t>
            </a:r>
          </a:p>
          <a:p>
            <a:pPr marL="457200" lvl="0" indent="-228600" rtl="0">
              <a:lnSpc>
                <a:spcPct val="115000"/>
              </a:lnSpc>
              <a:spcBef>
                <a:spcPts val="0"/>
              </a:spcBef>
            </a:pPr>
            <a:r>
              <a:rPr lang="en" b="1"/>
              <a:t>Full Article</a:t>
            </a:r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</a:pPr>
            <a:r>
              <a:rPr lang="en" b="1" u="sng">
                <a:solidFill>
                  <a:schemeClr val="hlink"/>
                </a:solidFill>
                <a:hlinkClick r:id="rId7"/>
              </a:rPr>
              <a:t>http://theodysseyonline.com/liberty/internship-opportunities-for-undergraduate-stem-majors/191326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Even More Internships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b="1"/>
              <a:t>Children’s National Hospital Internships and Externships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 b="1" u="sng">
                <a:solidFill>
                  <a:schemeClr val="hlink"/>
                </a:solidFill>
                <a:hlinkClick r:id="rId3"/>
              </a:rPr>
              <a:t>http://childrensnational.org/education-training/intern-externships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b="1"/>
              <a:t>NIH PostBac Program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 b="1" u="sng">
                <a:solidFill>
                  <a:schemeClr val="hlink"/>
                </a:solidFill>
                <a:hlinkClick r:id="rId4"/>
              </a:rPr>
              <a:t>https://www.training.nih.gov/programs/postbac_irta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b="1"/>
              <a:t>S.M.A.R.T. Scholarship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 b="1" u="sng">
                <a:solidFill>
                  <a:schemeClr val="hlink"/>
                </a:solidFill>
                <a:hlinkClick r:id="rId5"/>
              </a:rPr>
              <a:t>https://smart.asee.org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b="1"/>
              <a:t>Mount Sinai’s International Exchange Program for Minority Students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 b="1" u="sng">
                <a:solidFill>
                  <a:schemeClr val="hlink"/>
                </a:solidFill>
                <a:hlinkClick r:id="rId6"/>
              </a:rPr>
              <a:t>http://icahn.mssm.edu/about/departments/environmental-public-health/education/international-program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b="1"/>
              <a:t>More to be added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Research Funding 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Dartmouth College External Undergraduate Research Funding Links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https://www.dartmouth.edu/~ugar/undergrad/other_external.html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University of Pittsburgh Paid Research Opportunities Links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u="sng">
                <a:solidFill>
                  <a:schemeClr val="hlink"/>
                </a:solidFill>
                <a:hlinkClick r:id="rId4"/>
              </a:rPr>
              <a:t>http://www.howscienceworks.pitt.edu/undergraduate-students/summer-research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Boston University Research Funding Links</a:t>
            </a:r>
          </a:p>
          <a:p>
            <a:pPr marL="914400" lvl="1" indent="-228600">
              <a:spcBef>
                <a:spcPts val="0"/>
              </a:spcBef>
            </a:pPr>
            <a:r>
              <a:rPr lang="en" u="sng">
                <a:solidFill>
                  <a:schemeClr val="hlink"/>
                </a:solidFill>
                <a:hlinkClick r:id="rId5"/>
              </a:rPr>
              <a:t>https://www.bu.edu/urop/apply/funding/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311700" y="2199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Tips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599" cy="3416400"/>
          </a:xfrm>
          <a:prstGeom prst="rect">
            <a:avLst/>
          </a:prstGeom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50000"/>
              </a:lnSpc>
              <a:spcBef>
                <a:spcPts val="0"/>
              </a:spcBef>
            </a:pPr>
            <a:r>
              <a:rPr lang="en"/>
              <a:t>Use keywords: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</a:pPr>
            <a:r>
              <a:rPr lang="en"/>
              <a:t>Internship, Fellowship, Summer Undergraduate Research Fellowship (SURF)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</a:pPr>
            <a:r>
              <a:rPr lang="en"/>
              <a:t>Undergraduate, Post-Bac, sophomore, freshman, senior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</a:pPr>
            <a:r>
              <a:rPr lang="en"/>
              <a:t>Fall, Spring, Summer, Year-Long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</a:pPr>
            <a:r>
              <a:rPr lang="en"/>
              <a:t>Harvard, NIH, UCLA, School of Medicine, Rutgers, Children’s Hospital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</a:pPr>
            <a:r>
              <a:rPr lang="en"/>
              <a:t>Cincinnati, California, Virginia, Boston, Puerto Rico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</a:pPr>
            <a:r>
              <a:rPr lang="en"/>
              <a:t>Environmental Sciences, Neurobiology, Zoology, Physiology, Cell Biology, Math, Engineering</a:t>
            </a:r>
          </a:p>
          <a:p>
            <a:pPr marL="457200" lvl="0" indent="-317500" rtl="0">
              <a:lnSpc>
                <a:spcPct val="150000"/>
              </a:lnSpc>
              <a:spcBef>
                <a:spcPts val="0"/>
              </a:spcBef>
              <a:buSzPct val="77777"/>
            </a:pPr>
            <a:r>
              <a:rPr lang="en"/>
              <a:t>Aim High</a:t>
            </a:r>
          </a:p>
          <a:p>
            <a:pPr marL="457200" lvl="0" indent="-317500" rtl="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"/>
              <a:t>Apply!</a:t>
            </a:r>
          </a:p>
          <a:p>
            <a:pPr marL="457200" lvl="0" indent="-317500" rtl="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"/>
              <a:t>Prioritize and Schedule</a:t>
            </a:r>
          </a:p>
          <a:p>
            <a:pPr marL="914400" lvl="1" indent="-317500" rtl="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"/>
              <a:t>Deadlines, requirements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659</Words>
  <Application>Microsoft Office PowerPoint</Application>
  <PresentationFormat>On-screen Show (16:9)</PresentationFormat>
  <Paragraphs>105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simple-light-2</vt:lpstr>
      <vt:lpstr>Internship Opportunities</vt:lpstr>
      <vt:lpstr>Short-Term Research Experience for Underrepresented Persons (STEP-UP) Program</vt:lpstr>
      <vt:lpstr>National Homeland Security-STEM Summer Internship and Summer Research Team Programs</vt:lpstr>
      <vt:lpstr>Summer Medical And Dental Education Program (SMDEP)</vt:lpstr>
      <vt:lpstr>Summer Research - Early Identification Program (SR-EIP)</vt:lpstr>
      <vt:lpstr>Other Internships</vt:lpstr>
      <vt:lpstr>Even More Internships</vt:lpstr>
      <vt:lpstr>Research Funding </vt:lpstr>
      <vt:lpstr>Tips</vt:lpstr>
      <vt:lpstr>Romans 8:31-32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Internship Opportunities</dc:title>
  <dc:creator>Taylor Lonjin</dc:creator>
  <cp:lastModifiedBy>Ellie Rasmussen</cp:lastModifiedBy>
  <cp:revision>1</cp:revision>
  <dcterms:modified xsi:type="dcterms:W3CDTF">2016-09-23T20:14:40Z</dcterms:modified>
</cp:coreProperties>
</file>