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3" r:id="rId2"/>
    <p:sldMasterId id="2147483705" r:id="rId3"/>
    <p:sldMasterId id="2147483723" r:id="rId4"/>
  </p:sldMasterIdLst>
  <p:notesMasterIdLst>
    <p:notesMasterId r:id="rId35"/>
  </p:notesMasterIdLst>
  <p:sldIdLst>
    <p:sldId id="559" r:id="rId5"/>
    <p:sldId id="540" r:id="rId6"/>
    <p:sldId id="520" r:id="rId7"/>
    <p:sldId id="541" r:id="rId8"/>
    <p:sldId id="478" r:id="rId9"/>
    <p:sldId id="482" r:id="rId10"/>
    <p:sldId id="542" r:id="rId11"/>
    <p:sldId id="521" r:id="rId12"/>
    <p:sldId id="524" r:id="rId13"/>
    <p:sldId id="543" r:id="rId14"/>
    <p:sldId id="544" r:id="rId15"/>
    <p:sldId id="545" r:id="rId16"/>
    <p:sldId id="537" r:id="rId17"/>
    <p:sldId id="546" r:id="rId18"/>
    <p:sldId id="547" r:id="rId19"/>
    <p:sldId id="548" r:id="rId20"/>
    <p:sldId id="549" r:id="rId21"/>
    <p:sldId id="550" r:id="rId22"/>
    <p:sldId id="551" r:id="rId23"/>
    <p:sldId id="552" r:id="rId24"/>
    <p:sldId id="430" r:id="rId25"/>
    <p:sldId id="562" r:id="rId26"/>
    <p:sldId id="514" r:id="rId27"/>
    <p:sldId id="532" r:id="rId28"/>
    <p:sldId id="523" r:id="rId29"/>
    <p:sldId id="525" r:id="rId30"/>
    <p:sldId id="564" r:id="rId31"/>
    <p:sldId id="553" r:id="rId32"/>
    <p:sldId id="539" r:id="rId33"/>
    <p:sldId id="49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S" id="{9955014E-D29E-4B33-B354-CDB00708F671}">
          <p14:sldIdLst>
            <p14:sldId id="559"/>
            <p14:sldId id="540"/>
            <p14:sldId id="520"/>
            <p14:sldId id="541"/>
            <p14:sldId id="478"/>
            <p14:sldId id="482"/>
            <p14:sldId id="542"/>
            <p14:sldId id="521"/>
            <p14:sldId id="524"/>
            <p14:sldId id="543"/>
            <p14:sldId id="544"/>
            <p14:sldId id="545"/>
            <p14:sldId id="537"/>
            <p14:sldId id="546"/>
            <p14:sldId id="547"/>
            <p14:sldId id="548"/>
            <p14:sldId id="549"/>
            <p14:sldId id="550"/>
            <p14:sldId id="551"/>
            <p14:sldId id="552"/>
          </p14:sldIdLst>
        </p14:section>
        <p14:section name="Technology" id="{6DE7BA46-D412-4624-ACD8-E7B3D8B0AE9E}">
          <p14:sldIdLst>
            <p14:sldId id="430"/>
            <p14:sldId id="562"/>
            <p14:sldId id="514"/>
            <p14:sldId id="532"/>
            <p14:sldId id="523"/>
            <p14:sldId id="525"/>
            <p14:sldId id="564"/>
            <p14:sldId id="553"/>
            <p14:sldId id="539"/>
            <p14:sldId id="495"/>
          </p14:sldIdLst>
        </p14:section>
        <p14:section name="Backup Slides" id="{ABD35BCA-09E2-4BC9-BB3A-64830135B92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717C1A-10A7-06DF-0818-A42094B311C7}" name="Knowles, Julie Nickell (Procurement &amp; Payment Services)" initials="JK" userId="S::jnknowles@liberty.edu::cf3221f7-04b3-4aa8-a739-35df544715a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mailto:suppliermanagement@liberty.edu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mailto:suppliermanagement@liberty.ed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A6A949-573E-47BA-BFD2-52AD47A13D5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03B957D-3AA6-49F2-974A-1B8521F32DAB}">
      <dgm:prSet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en-US" dirty="0"/>
            <a:t>Centralizing sourcing efforts can improve compliance with requirements and standardize procurement practices, leading to greater efficiency and risk mitigation. </a:t>
          </a:r>
        </a:p>
      </dgm:t>
    </dgm:pt>
    <dgm:pt modelId="{7FDAC713-D573-427F-A678-6C0432BD912C}" type="parTrans" cxnId="{EEE76B14-6135-4DEC-925F-4704EF77479A}">
      <dgm:prSet/>
      <dgm:spPr/>
      <dgm:t>
        <a:bodyPr/>
        <a:lstStyle/>
        <a:p>
          <a:endParaRPr lang="en-US"/>
        </a:p>
      </dgm:t>
    </dgm:pt>
    <dgm:pt modelId="{D6E32D74-B845-4298-9F04-FA9E9D0FB2FB}" type="sibTrans" cxnId="{EEE76B14-6135-4DEC-925F-4704EF77479A}">
      <dgm:prSet/>
      <dgm:spPr/>
      <dgm:t>
        <a:bodyPr/>
        <a:lstStyle/>
        <a:p>
          <a:endParaRPr lang="en-US"/>
        </a:p>
      </dgm:t>
    </dgm:pt>
    <dgm:pt modelId="{09E078AB-853B-441F-991D-865C88A4D04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Experience researching Information for products and services in multiple portfolios.</a:t>
          </a:r>
          <a:endParaRPr lang="en-US" dirty="0"/>
        </a:p>
      </dgm:t>
    </dgm:pt>
    <dgm:pt modelId="{C9460864-F390-4048-A3CB-39681178EF96}" type="parTrans" cxnId="{4C3D5FEB-E961-4715-951E-B62911FF1300}">
      <dgm:prSet/>
      <dgm:spPr/>
      <dgm:t>
        <a:bodyPr/>
        <a:lstStyle/>
        <a:p>
          <a:endParaRPr lang="en-US"/>
        </a:p>
      </dgm:t>
    </dgm:pt>
    <dgm:pt modelId="{68F90D14-03A2-45E1-B0CB-54F3CADAA125}" type="sibTrans" cxnId="{4C3D5FEB-E961-4715-951E-B62911FF1300}">
      <dgm:prSet/>
      <dgm:spPr/>
      <dgm:t>
        <a:bodyPr/>
        <a:lstStyle/>
        <a:p>
          <a:endParaRPr lang="en-US"/>
        </a:p>
      </dgm:t>
    </dgm:pt>
    <dgm:pt modelId="{7A99DD9E-F03A-465D-9662-4FF7EE31DB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Provide assistance with large or small projects and obtain quotes.</a:t>
          </a:r>
          <a:endParaRPr lang="en-US" dirty="0"/>
        </a:p>
      </dgm:t>
    </dgm:pt>
    <dgm:pt modelId="{DB1731AF-B12C-4432-A645-F8953725B888}" type="parTrans" cxnId="{6AFB2BE4-181D-41B3-9C04-1C912D22991E}">
      <dgm:prSet/>
      <dgm:spPr/>
      <dgm:t>
        <a:bodyPr/>
        <a:lstStyle/>
        <a:p>
          <a:endParaRPr lang="en-US"/>
        </a:p>
      </dgm:t>
    </dgm:pt>
    <dgm:pt modelId="{45CA2F41-CD26-4494-9657-F5D27C8E3ECE}" type="sibTrans" cxnId="{6AFB2BE4-181D-41B3-9C04-1C912D22991E}">
      <dgm:prSet/>
      <dgm:spPr/>
      <dgm:t>
        <a:bodyPr/>
        <a:lstStyle/>
        <a:p>
          <a:endParaRPr lang="en-US"/>
        </a:p>
      </dgm:t>
    </dgm:pt>
    <dgm:pt modelId="{5DB3169D-7CA4-4F6F-86A5-242D63DABF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Aid in getting the best product and service for your department.</a:t>
          </a:r>
          <a:endParaRPr lang="en-US" dirty="0"/>
        </a:p>
      </dgm:t>
    </dgm:pt>
    <dgm:pt modelId="{274E4C5C-4DFF-4505-8838-6C526D658AF9}" type="parTrans" cxnId="{CF0B99B2-E227-4ACE-AF7D-EAE473A601CE}">
      <dgm:prSet/>
      <dgm:spPr/>
      <dgm:t>
        <a:bodyPr/>
        <a:lstStyle/>
        <a:p>
          <a:endParaRPr lang="en-US"/>
        </a:p>
      </dgm:t>
    </dgm:pt>
    <dgm:pt modelId="{203518C6-B759-41A2-9C69-D68647B5F6D0}" type="sibTrans" cxnId="{CF0B99B2-E227-4ACE-AF7D-EAE473A601CE}">
      <dgm:prSet/>
      <dgm:spPr/>
      <dgm:t>
        <a:bodyPr/>
        <a:lstStyle/>
        <a:p>
          <a:endParaRPr lang="en-US"/>
        </a:p>
      </dgm:t>
    </dgm:pt>
    <dgm:pt modelId="{1F1B8124-08E8-43A9-BC6D-56EA82F299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Whatever the need, we are here to help!</a:t>
          </a:r>
          <a:endParaRPr lang="en-US" dirty="0"/>
        </a:p>
      </dgm:t>
    </dgm:pt>
    <dgm:pt modelId="{4F41159A-7303-4D5F-A4F7-F8E2A3748AEB}" type="parTrans" cxnId="{596F0FE6-846A-41C3-A640-5F5FE8C52342}">
      <dgm:prSet/>
      <dgm:spPr/>
      <dgm:t>
        <a:bodyPr/>
        <a:lstStyle/>
        <a:p>
          <a:endParaRPr lang="en-US"/>
        </a:p>
      </dgm:t>
    </dgm:pt>
    <dgm:pt modelId="{59799BBE-43B7-4231-8AC9-984B373383D0}" type="sibTrans" cxnId="{596F0FE6-846A-41C3-A640-5F5FE8C52342}">
      <dgm:prSet/>
      <dgm:spPr/>
      <dgm:t>
        <a:bodyPr/>
        <a:lstStyle/>
        <a:p>
          <a:endParaRPr lang="en-US"/>
        </a:p>
      </dgm:t>
    </dgm:pt>
    <dgm:pt modelId="{3E6A0A3C-E348-4A86-BA86-8238F7570E7C}" type="pres">
      <dgm:prSet presAssocID="{90A6A949-573E-47BA-BFD2-52AD47A13D58}" presName="root" presStyleCnt="0">
        <dgm:presLayoutVars>
          <dgm:dir/>
          <dgm:resizeHandles val="exact"/>
        </dgm:presLayoutVars>
      </dgm:prSet>
      <dgm:spPr/>
    </dgm:pt>
    <dgm:pt modelId="{B1295AB8-A8F3-46E7-B6F9-7A7634B71117}" type="pres">
      <dgm:prSet presAssocID="{903B957D-3AA6-49F2-974A-1B8521F32DAB}" presName="compNode" presStyleCnt="0"/>
      <dgm:spPr/>
    </dgm:pt>
    <dgm:pt modelId="{BFC56B63-49BB-4AA0-A9A9-AFAA7DBB6294}" type="pres">
      <dgm:prSet presAssocID="{903B957D-3AA6-49F2-974A-1B8521F32DAB}" presName="bgRect" presStyleLbl="bgShp" presStyleIdx="0" presStyleCnt="5" custScaleY="120475" custLinFactNeighborY="36369"/>
      <dgm:spPr/>
    </dgm:pt>
    <dgm:pt modelId="{BCE4BA1A-CCB3-48F1-BFB2-8A322A1C88AF}" type="pres">
      <dgm:prSet presAssocID="{903B957D-3AA6-49F2-974A-1B8521F32DAB}" presName="iconRect" presStyleLbl="node1" presStyleIdx="0" presStyleCnt="5" custLinFactNeighborX="5327" custLinFactNeighborY="6612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C621BA9-3C98-40A5-A084-02D7136275DE}" type="pres">
      <dgm:prSet presAssocID="{903B957D-3AA6-49F2-974A-1B8521F32DAB}" presName="spaceRect" presStyleCnt="0"/>
      <dgm:spPr/>
    </dgm:pt>
    <dgm:pt modelId="{EB74930A-CC1F-44FA-9115-B1DADBC06E63}" type="pres">
      <dgm:prSet presAssocID="{903B957D-3AA6-49F2-974A-1B8521F32DAB}" presName="parTx" presStyleLbl="revTx" presStyleIdx="0" presStyleCnt="5" custScaleY="197843" custLinFactNeighborX="-2480" custLinFactNeighborY="36369">
        <dgm:presLayoutVars>
          <dgm:chMax val="0"/>
          <dgm:chPref val="0"/>
        </dgm:presLayoutVars>
      </dgm:prSet>
      <dgm:spPr/>
    </dgm:pt>
    <dgm:pt modelId="{E6FCC8AF-6274-4304-96E6-F6FB5B916547}" type="pres">
      <dgm:prSet presAssocID="{D6E32D74-B845-4298-9F04-FA9E9D0FB2FB}" presName="sibTrans" presStyleCnt="0"/>
      <dgm:spPr/>
    </dgm:pt>
    <dgm:pt modelId="{C6F84C14-FE24-41C1-BEC7-8936191C6AD9}" type="pres">
      <dgm:prSet presAssocID="{09E078AB-853B-441F-991D-865C88A4D04B}" presName="compNode" presStyleCnt="0"/>
      <dgm:spPr/>
    </dgm:pt>
    <dgm:pt modelId="{BD0047BE-6542-4A87-8934-6AA419648898}" type="pres">
      <dgm:prSet presAssocID="{09E078AB-853B-441F-991D-865C88A4D04B}" presName="bgRect" presStyleLbl="bgShp" presStyleIdx="1" presStyleCnt="5"/>
      <dgm:spPr/>
    </dgm:pt>
    <dgm:pt modelId="{FE100864-1395-4131-9A82-7367D29F947B}" type="pres">
      <dgm:prSet presAssocID="{09E078AB-853B-441F-991D-865C88A4D04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F5FCD1C-F766-4F41-AE05-0BD181D420FF}" type="pres">
      <dgm:prSet presAssocID="{09E078AB-853B-441F-991D-865C88A4D04B}" presName="spaceRect" presStyleCnt="0"/>
      <dgm:spPr/>
    </dgm:pt>
    <dgm:pt modelId="{1AEEEBBF-CD20-4AC9-9546-D362CC91379B}" type="pres">
      <dgm:prSet presAssocID="{09E078AB-853B-441F-991D-865C88A4D04B}" presName="parTx" presStyleLbl="revTx" presStyleIdx="1" presStyleCnt="5" custScaleY="81681" custLinFactNeighborX="0" custLinFactNeighborY="1772">
        <dgm:presLayoutVars>
          <dgm:chMax val="0"/>
          <dgm:chPref val="0"/>
        </dgm:presLayoutVars>
      </dgm:prSet>
      <dgm:spPr/>
    </dgm:pt>
    <dgm:pt modelId="{7D9D9923-4C81-4EF5-9711-9D7926F35406}" type="pres">
      <dgm:prSet presAssocID="{68F90D14-03A2-45E1-B0CB-54F3CADAA125}" presName="sibTrans" presStyleCnt="0"/>
      <dgm:spPr/>
    </dgm:pt>
    <dgm:pt modelId="{72F47B46-C4FF-4281-BD77-E3BA0DD6307F}" type="pres">
      <dgm:prSet presAssocID="{7A99DD9E-F03A-465D-9662-4FF7EE31DB41}" presName="compNode" presStyleCnt="0"/>
      <dgm:spPr/>
    </dgm:pt>
    <dgm:pt modelId="{BD13D29F-356A-4D1B-BC9F-4B870919F91D}" type="pres">
      <dgm:prSet presAssocID="{7A99DD9E-F03A-465D-9662-4FF7EE31DB41}" presName="bgRect" presStyleLbl="bgShp" presStyleIdx="2" presStyleCnt="5"/>
      <dgm:spPr/>
    </dgm:pt>
    <dgm:pt modelId="{909B3870-4349-4050-BCB9-FAC6DC8FC623}" type="pres">
      <dgm:prSet presAssocID="{7A99DD9E-F03A-465D-9662-4FF7EE31DB4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C5EF060-E60F-41A9-804E-0FC52FE8CEAB}" type="pres">
      <dgm:prSet presAssocID="{7A99DD9E-F03A-465D-9662-4FF7EE31DB41}" presName="spaceRect" presStyleCnt="0"/>
      <dgm:spPr/>
    </dgm:pt>
    <dgm:pt modelId="{2520E38D-4AD4-4947-A70E-6F13B22424A6}" type="pres">
      <dgm:prSet presAssocID="{7A99DD9E-F03A-465D-9662-4FF7EE31DB41}" presName="parTx" presStyleLbl="revTx" presStyleIdx="2" presStyleCnt="5">
        <dgm:presLayoutVars>
          <dgm:chMax val="0"/>
          <dgm:chPref val="0"/>
        </dgm:presLayoutVars>
      </dgm:prSet>
      <dgm:spPr/>
    </dgm:pt>
    <dgm:pt modelId="{A16657F2-B273-4443-9654-E58709385D99}" type="pres">
      <dgm:prSet presAssocID="{45CA2F41-CD26-4494-9657-F5D27C8E3ECE}" presName="sibTrans" presStyleCnt="0"/>
      <dgm:spPr/>
    </dgm:pt>
    <dgm:pt modelId="{6D1352F2-9865-45BA-9EC1-5C1BF6408DB4}" type="pres">
      <dgm:prSet presAssocID="{5DB3169D-7CA4-4F6F-86A5-242D63DABF37}" presName="compNode" presStyleCnt="0"/>
      <dgm:spPr/>
    </dgm:pt>
    <dgm:pt modelId="{B59E03B7-7C4D-4D1E-AB54-B5DEFF74BBD8}" type="pres">
      <dgm:prSet presAssocID="{5DB3169D-7CA4-4F6F-86A5-242D63DABF37}" presName="bgRect" presStyleLbl="bgShp" presStyleIdx="3" presStyleCnt="5"/>
      <dgm:spPr/>
    </dgm:pt>
    <dgm:pt modelId="{59A8A443-A312-4C41-BEA6-81556C8CBE82}" type="pres">
      <dgm:prSet presAssocID="{5DB3169D-7CA4-4F6F-86A5-242D63DABF3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2EF55B0D-0811-4C75-8732-CA737F2DB391}" type="pres">
      <dgm:prSet presAssocID="{5DB3169D-7CA4-4F6F-86A5-242D63DABF37}" presName="spaceRect" presStyleCnt="0"/>
      <dgm:spPr/>
    </dgm:pt>
    <dgm:pt modelId="{75F03069-3A70-4A53-8538-873A88E0A69D}" type="pres">
      <dgm:prSet presAssocID="{5DB3169D-7CA4-4F6F-86A5-242D63DABF37}" presName="parTx" presStyleLbl="revTx" presStyleIdx="3" presStyleCnt="5">
        <dgm:presLayoutVars>
          <dgm:chMax val="0"/>
          <dgm:chPref val="0"/>
        </dgm:presLayoutVars>
      </dgm:prSet>
      <dgm:spPr/>
    </dgm:pt>
    <dgm:pt modelId="{9B8960F5-3AC6-405B-A5D3-0A304412B0D7}" type="pres">
      <dgm:prSet presAssocID="{203518C6-B759-41A2-9C69-D68647B5F6D0}" presName="sibTrans" presStyleCnt="0"/>
      <dgm:spPr/>
    </dgm:pt>
    <dgm:pt modelId="{D3C4ACAD-B254-4878-8363-6F5115575793}" type="pres">
      <dgm:prSet presAssocID="{1F1B8124-08E8-43A9-BC6D-56EA82F29932}" presName="compNode" presStyleCnt="0"/>
      <dgm:spPr/>
    </dgm:pt>
    <dgm:pt modelId="{F0CA6799-B252-401B-9C4B-48C5539D6371}" type="pres">
      <dgm:prSet presAssocID="{1F1B8124-08E8-43A9-BC6D-56EA82F29932}" presName="bgRect" presStyleLbl="bgShp" presStyleIdx="4" presStyleCnt="5"/>
      <dgm:spPr/>
    </dgm:pt>
    <dgm:pt modelId="{9B81E3F5-6BDE-4800-AADE-8E598FE3A2EF}" type="pres">
      <dgm:prSet presAssocID="{1F1B8124-08E8-43A9-BC6D-56EA82F2993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6E991670-5968-4753-8018-4A9987C79E8B}" type="pres">
      <dgm:prSet presAssocID="{1F1B8124-08E8-43A9-BC6D-56EA82F29932}" presName="spaceRect" presStyleCnt="0"/>
      <dgm:spPr/>
    </dgm:pt>
    <dgm:pt modelId="{BBBAC479-CD51-4A3A-A154-7000F0EFBF3E}" type="pres">
      <dgm:prSet presAssocID="{1F1B8124-08E8-43A9-BC6D-56EA82F2993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EE76B14-6135-4DEC-925F-4704EF77479A}" srcId="{90A6A949-573E-47BA-BFD2-52AD47A13D58}" destId="{903B957D-3AA6-49F2-974A-1B8521F32DAB}" srcOrd="0" destOrd="0" parTransId="{7FDAC713-D573-427F-A678-6C0432BD912C}" sibTransId="{D6E32D74-B845-4298-9F04-FA9E9D0FB2FB}"/>
    <dgm:cxn modelId="{1694411C-2729-48CB-8A7E-57B029A1C14B}" type="presOf" srcId="{90A6A949-573E-47BA-BFD2-52AD47A13D58}" destId="{3E6A0A3C-E348-4A86-BA86-8238F7570E7C}" srcOrd="0" destOrd="0" presId="urn:microsoft.com/office/officeart/2018/2/layout/IconVerticalSolidList"/>
    <dgm:cxn modelId="{E2A0961D-09E3-4007-92A1-3D6D3946B09F}" type="presOf" srcId="{5DB3169D-7CA4-4F6F-86A5-242D63DABF37}" destId="{75F03069-3A70-4A53-8538-873A88E0A69D}" srcOrd="0" destOrd="0" presId="urn:microsoft.com/office/officeart/2018/2/layout/IconVerticalSolidList"/>
    <dgm:cxn modelId="{9EA9025B-6D13-4103-8D9B-B578294D56C9}" type="presOf" srcId="{903B957D-3AA6-49F2-974A-1B8521F32DAB}" destId="{EB74930A-CC1F-44FA-9115-B1DADBC06E63}" srcOrd="0" destOrd="0" presId="urn:microsoft.com/office/officeart/2018/2/layout/IconVerticalSolidList"/>
    <dgm:cxn modelId="{0AFF4462-8104-44A3-9B53-F8FCCD9E300B}" type="presOf" srcId="{1F1B8124-08E8-43A9-BC6D-56EA82F29932}" destId="{BBBAC479-CD51-4A3A-A154-7000F0EFBF3E}" srcOrd="0" destOrd="0" presId="urn:microsoft.com/office/officeart/2018/2/layout/IconVerticalSolidList"/>
    <dgm:cxn modelId="{F2863597-F70F-4C6F-AF58-7691659E24AD}" type="presOf" srcId="{09E078AB-853B-441F-991D-865C88A4D04B}" destId="{1AEEEBBF-CD20-4AC9-9546-D362CC91379B}" srcOrd="0" destOrd="0" presId="urn:microsoft.com/office/officeart/2018/2/layout/IconVerticalSolidList"/>
    <dgm:cxn modelId="{B88841AB-68DF-4E75-A42E-F51395B6C350}" type="presOf" srcId="{7A99DD9E-F03A-465D-9662-4FF7EE31DB41}" destId="{2520E38D-4AD4-4947-A70E-6F13B22424A6}" srcOrd="0" destOrd="0" presId="urn:microsoft.com/office/officeart/2018/2/layout/IconVerticalSolidList"/>
    <dgm:cxn modelId="{CF0B99B2-E227-4ACE-AF7D-EAE473A601CE}" srcId="{90A6A949-573E-47BA-BFD2-52AD47A13D58}" destId="{5DB3169D-7CA4-4F6F-86A5-242D63DABF37}" srcOrd="3" destOrd="0" parTransId="{274E4C5C-4DFF-4505-8838-6C526D658AF9}" sibTransId="{203518C6-B759-41A2-9C69-D68647B5F6D0}"/>
    <dgm:cxn modelId="{6AFB2BE4-181D-41B3-9C04-1C912D22991E}" srcId="{90A6A949-573E-47BA-BFD2-52AD47A13D58}" destId="{7A99DD9E-F03A-465D-9662-4FF7EE31DB41}" srcOrd="2" destOrd="0" parTransId="{DB1731AF-B12C-4432-A645-F8953725B888}" sibTransId="{45CA2F41-CD26-4494-9657-F5D27C8E3ECE}"/>
    <dgm:cxn modelId="{596F0FE6-846A-41C3-A640-5F5FE8C52342}" srcId="{90A6A949-573E-47BA-BFD2-52AD47A13D58}" destId="{1F1B8124-08E8-43A9-BC6D-56EA82F29932}" srcOrd="4" destOrd="0" parTransId="{4F41159A-7303-4D5F-A4F7-F8E2A3748AEB}" sibTransId="{59799BBE-43B7-4231-8AC9-984B373383D0}"/>
    <dgm:cxn modelId="{4C3D5FEB-E961-4715-951E-B62911FF1300}" srcId="{90A6A949-573E-47BA-BFD2-52AD47A13D58}" destId="{09E078AB-853B-441F-991D-865C88A4D04B}" srcOrd="1" destOrd="0" parTransId="{C9460864-F390-4048-A3CB-39681178EF96}" sibTransId="{68F90D14-03A2-45E1-B0CB-54F3CADAA125}"/>
    <dgm:cxn modelId="{EEF7E1A0-DCE3-451C-B92F-999EBA70A569}" type="presParOf" srcId="{3E6A0A3C-E348-4A86-BA86-8238F7570E7C}" destId="{B1295AB8-A8F3-46E7-B6F9-7A7634B71117}" srcOrd="0" destOrd="0" presId="urn:microsoft.com/office/officeart/2018/2/layout/IconVerticalSolidList"/>
    <dgm:cxn modelId="{F097CBED-A4C8-45F0-BAA7-6DB6CA3A0311}" type="presParOf" srcId="{B1295AB8-A8F3-46E7-B6F9-7A7634B71117}" destId="{BFC56B63-49BB-4AA0-A9A9-AFAA7DBB6294}" srcOrd="0" destOrd="0" presId="urn:microsoft.com/office/officeart/2018/2/layout/IconVerticalSolidList"/>
    <dgm:cxn modelId="{F3BC0FAD-13A1-4393-89A1-9B226CFEF7BE}" type="presParOf" srcId="{B1295AB8-A8F3-46E7-B6F9-7A7634B71117}" destId="{BCE4BA1A-CCB3-48F1-BFB2-8A322A1C88AF}" srcOrd="1" destOrd="0" presId="urn:microsoft.com/office/officeart/2018/2/layout/IconVerticalSolidList"/>
    <dgm:cxn modelId="{6F3EB34F-DDFA-4CAB-B1F3-F26FBEEBA1E2}" type="presParOf" srcId="{B1295AB8-A8F3-46E7-B6F9-7A7634B71117}" destId="{2C621BA9-3C98-40A5-A084-02D7136275DE}" srcOrd="2" destOrd="0" presId="urn:microsoft.com/office/officeart/2018/2/layout/IconVerticalSolidList"/>
    <dgm:cxn modelId="{267D244F-FF66-46EC-A619-479B3F19257A}" type="presParOf" srcId="{B1295AB8-A8F3-46E7-B6F9-7A7634B71117}" destId="{EB74930A-CC1F-44FA-9115-B1DADBC06E63}" srcOrd="3" destOrd="0" presId="urn:microsoft.com/office/officeart/2018/2/layout/IconVerticalSolidList"/>
    <dgm:cxn modelId="{2C5FE9A5-1E0D-452F-9EEC-47DA07BDB1FD}" type="presParOf" srcId="{3E6A0A3C-E348-4A86-BA86-8238F7570E7C}" destId="{E6FCC8AF-6274-4304-96E6-F6FB5B916547}" srcOrd="1" destOrd="0" presId="urn:microsoft.com/office/officeart/2018/2/layout/IconVerticalSolidList"/>
    <dgm:cxn modelId="{90460538-00A7-41BC-ACD5-C0FC0B975036}" type="presParOf" srcId="{3E6A0A3C-E348-4A86-BA86-8238F7570E7C}" destId="{C6F84C14-FE24-41C1-BEC7-8936191C6AD9}" srcOrd="2" destOrd="0" presId="urn:microsoft.com/office/officeart/2018/2/layout/IconVerticalSolidList"/>
    <dgm:cxn modelId="{DA07E39B-FE94-43FC-A28A-D8CA91C7DED3}" type="presParOf" srcId="{C6F84C14-FE24-41C1-BEC7-8936191C6AD9}" destId="{BD0047BE-6542-4A87-8934-6AA419648898}" srcOrd="0" destOrd="0" presId="urn:microsoft.com/office/officeart/2018/2/layout/IconVerticalSolidList"/>
    <dgm:cxn modelId="{5F44811F-4BAF-4C9D-A489-2AB34D07F481}" type="presParOf" srcId="{C6F84C14-FE24-41C1-BEC7-8936191C6AD9}" destId="{FE100864-1395-4131-9A82-7367D29F947B}" srcOrd="1" destOrd="0" presId="urn:microsoft.com/office/officeart/2018/2/layout/IconVerticalSolidList"/>
    <dgm:cxn modelId="{ABC5B5B1-B013-4CBA-BA82-8E293F72D288}" type="presParOf" srcId="{C6F84C14-FE24-41C1-BEC7-8936191C6AD9}" destId="{8F5FCD1C-F766-4F41-AE05-0BD181D420FF}" srcOrd="2" destOrd="0" presId="urn:microsoft.com/office/officeart/2018/2/layout/IconVerticalSolidList"/>
    <dgm:cxn modelId="{123FEFAD-BD6F-44F4-967F-F23A15E4F172}" type="presParOf" srcId="{C6F84C14-FE24-41C1-BEC7-8936191C6AD9}" destId="{1AEEEBBF-CD20-4AC9-9546-D362CC91379B}" srcOrd="3" destOrd="0" presId="urn:microsoft.com/office/officeart/2018/2/layout/IconVerticalSolidList"/>
    <dgm:cxn modelId="{E8CC53F5-6A3B-4816-8AAC-03F05427BFC2}" type="presParOf" srcId="{3E6A0A3C-E348-4A86-BA86-8238F7570E7C}" destId="{7D9D9923-4C81-4EF5-9711-9D7926F35406}" srcOrd="3" destOrd="0" presId="urn:microsoft.com/office/officeart/2018/2/layout/IconVerticalSolidList"/>
    <dgm:cxn modelId="{882E5B54-2799-47A1-81C2-68C83304AC1D}" type="presParOf" srcId="{3E6A0A3C-E348-4A86-BA86-8238F7570E7C}" destId="{72F47B46-C4FF-4281-BD77-E3BA0DD6307F}" srcOrd="4" destOrd="0" presId="urn:microsoft.com/office/officeart/2018/2/layout/IconVerticalSolidList"/>
    <dgm:cxn modelId="{2F8E4B3C-3FEA-442B-85E4-ED7272733FDF}" type="presParOf" srcId="{72F47B46-C4FF-4281-BD77-E3BA0DD6307F}" destId="{BD13D29F-356A-4D1B-BC9F-4B870919F91D}" srcOrd="0" destOrd="0" presId="urn:microsoft.com/office/officeart/2018/2/layout/IconVerticalSolidList"/>
    <dgm:cxn modelId="{7A54B484-BA3F-4FBB-9CF6-0322CFE98A61}" type="presParOf" srcId="{72F47B46-C4FF-4281-BD77-E3BA0DD6307F}" destId="{909B3870-4349-4050-BCB9-FAC6DC8FC623}" srcOrd="1" destOrd="0" presId="urn:microsoft.com/office/officeart/2018/2/layout/IconVerticalSolidList"/>
    <dgm:cxn modelId="{1B9ECC3E-DAF6-4A81-A644-C572FE425EEE}" type="presParOf" srcId="{72F47B46-C4FF-4281-BD77-E3BA0DD6307F}" destId="{1C5EF060-E60F-41A9-804E-0FC52FE8CEAB}" srcOrd="2" destOrd="0" presId="urn:microsoft.com/office/officeart/2018/2/layout/IconVerticalSolidList"/>
    <dgm:cxn modelId="{4EEFF712-F31C-4FD6-9207-DFBEC0FD40E1}" type="presParOf" srcId="{72F47B46-C4FF-4281-BD77-E3BA0DD6307F}" destId="{2520E38D-4AD4-4947-A70E-6F13B22424A6}" srcOrd="3" destOrd="0" presId="urn:microsoft.com/office/officeart/2018/2/layout/IconVerticalSolidList"/>
    <dgm:cxn modelId="{7397EEA8-36EA-4735-8D04-79877D3533BF}" type="presParOf" srcId="{3E6A0A3C-E348-4A86-BA86-8238F7570E7C}" destId="{A16657F2-B273-4443-9654-E58709385D99}" srcOrd="5" destOrd="0" presId="urn:microsoft.com/office/officeart/2018/2/layout/IconVerticalSolidList"/>
    <dgm:cxn modelId="{F60D8419-BD0F-4DDC-B075-FBC8125AFDC1}" type="presParOf" srcId="{3E6A0A3C-E348-4A86-BA86-8238F7570E7C}" destId="{6D1352F2-9865-45BA-9EC1-5C1BF6408DB4}" srcOrd="6" destOrd="0" presId="urn:microsoft.com/office/officeart/2018/2/layout/IconVerticalSolidList"/>
    <dgm:cxn modelId="{18E1FECB-AEAE-4548-807A-F5C7347ABB92}" type="presParOf" srcId="{6D1352F2-9865-45BA-9EC1-5C1BF6408DB4}" destId="{B59E03B7-7C4D-4D1E-AB54-B5DEFF74BBD8}" srcOrd="0" destOrd="0" presId="urn:microsoft.com/office/officeart/2018/2/layout/IconVerticalSolidList"/>
    <dgm:cxn modelId="{2A7FB4E7-8A2B-4220-9E91-15406345A992}" type="presParOf" srcId="{6D1352F2-9865-45BA-9EC1-5C1BF6408DB4}" destId="{59A8A443-A312-4C41-BEA6-81556C8CBE82}" srcOrd="1" destOrd="0" presId="urn:microsoft.com/office/officeart/2018/2/layout/IconVerticalSolidList"/>
    <dgm:cxn modelId="{31075E45-A309-45F9-9DCA-11787862B3B2}" type="presParOf" srcId="{6D1352F2-9865-45BA-9EC1-5C1BF6408DB4}" destId="{2EF55B0D-0811-4C75-8732-CA737F2DB391}" srcOrd="2" destOrd="0" presId="urn:microsoft.com/office/officeart/2018/2/layout/IconVerticalSolidList"/>
    <dgm:cxn modelId="{C824312D-EF19-4C08-95C5-55AF82F2D049}" type="presParOf" srcId="{6D1352F2-9865-45BA-9EC1-5C1BF6408DB4}" destId="{75F03069-3A70-4A53-8538-873A88E0A69D}" srcOrd="3" destOrd="0" presId="urn:microsoft.com/office/officeart/2018/2/layout/IconVerticalSolidList"/>
    <dgm:cxn modelId="{C7B53CDE-C978-4EF8-8B5B-7BEA95C4BD56}" type="presParOf" srcId="{3E6A0A3C-E348-4A86-BA86-8238F7570E7C}" destId="{9B8960F5-3AC6-405B-A5D3-0A304412B0D7}" srcOrd="7" destOrd="0" presId="urn:microsoft.com/office/officeart/2018/2/layout/IconVerticalSolidList"/>
    <dgm:cxn modelId="{3301D58F-D93C-41F1-ADAB-42C082956AE8}" type="presParOf" srcId="{3E6A0A3C-E348-4A86-BA86-8238F7570E7C}" destId="{D3C4ACAD-B254-4878-8363-6F5115575793}" srcOrd="8" destOrd="0" presId="urn:microsoft.com/office/officeart/2018/2/layout/IconVerticalSolidList"/>
    <dgm:cxn modelId="{A9C0A004-DDBB-431C-B971-35E6FC3B9302}" type="presParOf" srcId="{D3C4ACAD-B254-4878-8363-6F5115575793}" destId="{F0CA6799-B252-401B-9C4B-48C5539D6371}" srcOrd="0" destOrd="0" presId="urn:microsoft.com/office/officeart/2018/2/layout/IconVerticalSolidList"/>
    <dgm:cxn modelId="{C63406D9-5EA3-46A5-8859-D02E210332E9}" type="presParOf" srcId="{D3C4ACAD-B254-4878-8363-6F5115575793}" destId="{9B81E3F5-6BDE-4800-AADE-8E598FE3A2EF}" srcOrd="1" destOrd="0" presId="urn:microsoft.com/office/officeart/2018/2/layout/IconVerticalSolidList"/>
    <dgm:cxn modelId="{511D6FCC-A62B-4972-9084-80EFB865A99D}" type="presParOf" srcId="{D3C4ACAD-B254-4878-8363-6F5115575793}" destId="{6E991670-5968-4753-8018-4A9987C79E8B}" srcOrd="2" destOrd="0" presId="urn:microsoft.com/office/officeart/2018/2/layout/IconVerticalSolidList"/>
    <dgm:cxn modelId="{4C243651-CDA2-469F-A44F-839DB3D4C61F}" type="presParOf" srcId="{D3C4ACAD-B254-4878-8363-6F5115575793}" destId="{BBBAC479-CD51-4A3A-A154-7000F0EFBF3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47001E-5F83-43DA-AD46-81730D710E94}" type="doc">
      <dgm:prSet loTypeId="urn:microsoft.com/office/officeart/2016/7/layout/VerticalSolidAction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38C13A1-5822-4CD9-A015-2DC80B69CE39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accent1">
                  <a:lumMod val="75000"/>
                </a:schemeClr>
              </a:solidFill>
            </a:rPr>
            <a:t>Do</a:t>
          </a:r>
        </a:p>
      </dgm:t>
    </dgm:pt>
    <dgm:pt modelId="{9FD4543C-D873-4068-84CC-A57FE4DD273C}" type="parTrans" cxnId="{996D4315-D636-495F-8B23-B9418E506F93}">
      <dgm:prSet/>
      <dgm:spPr/>
      <dgm:t>
        <a:bodyPr/>
        <a:lstStyle/>
        <a:p>
          <a:endParaRPr lang="en-US"/>
        </a:p>
      </dgm:t>
    </dgm:pt>
    <dgm:pt modelId="{B39E7643-35E7-4D05-98E4-2717528F1BAE}" type="sibTrans" cxnId="{996D4315-D636-495F-8B23-B9418E506F93}">
      <dgm:prSet/>
      <dgm:spPr/>
      <dgm:t>
        <a:bodyPr/>
        <a:lstStyle/>
        <a:p>
          <a:endParaRPr lang="en-US"/>
        </a:p>
      </dgm:t>
    </dgm:pt>
    <dgm:pt modelId="{61CBF5B4-5CE0-4692-BB07-50C617BDAB7F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>
              <a:solidFill>
                <a:srgbClr val="C00000"/>
              </a:solidFill>
            </a:rPr>
            <a:t>Don’t</a:t>
          </a:r>
        </a:p>
      </dgm:t>
    </dgm:pt>
    <dgm:pt modelId="{90C97597-72F7-4E02-8E23-5961583E1FC9}" type="parTrans" cxnId="{7A8060EE-006B-422A-BF04-3FA2B31C4411}">
      <dgm:prSet/>
      <dgm:spPr/>
      <dgm:t>
        <a:bodyPr/>
        <a:lstStyle/>
        <a:p>
          <a:endParaRPr lang="en-US"/>
        </a:p>
      </dgm:t>
    </dgm:pt>
    <dgm:pt modelId="{98A8ADAF-AE0C-4A6E-9BDA-E6E4B4A437E5}" type="sibTrans" cxnId="{7A8060EE-006B-422A-BF04-3FA2B31C4411}">
      <dgm:prSet/>
      <dgm:spPr/>
      <dgm:t>
        <a:bodyPr/>
        <a:lstStyle/>
        <a:p>
          <a:endParaRPr lang="en-US"/>
        </a:p>
      </dgm:t>
    </dgm:pt>
    <dgm:pt modelId="{1C3B305D-07B3-4E7E-A8EF-02E8F1857A76}">
      <dgm:prSet phldrT="[Text]" custT="1"/>
      <dgm:spPr/>
      <dgm:t>
        <a:bodyPr/>
        <a:lstStyle/>
        <a:p>
          <a:pPr>
            <a:buFontTx/>
            <a:buNone/>
          </a:pP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- Do not change FOAPALs on change requests.</a:t>
          </a:r>
        </a:p>
        <a:p>
          <a:pPr>
            <a:buFontTx/>
            <a:buNone/>
          </a:pPr>
          <a:endParaRPr lang="en-US" sz="1100" b="1" dirty="0">
            <a:solidFill>
              <a:schemeClr val="bg2">
                <a:lumMod val="10000"/>
              </a:schemeClr>
            </a:solidFill>
          </a:endParaRPr>
        </a:p>
      </dgm:t>
    </dgm:pt>
    <dgm:pt modelId="{9ECF208B-98E2-409A-A989-0DEB8268A425}" type="sibTrans" cxnId="{13A5087A-91C1-44D0-8AC6-21056BC0EF5C}">
      <dgm:prSet/>
      <dgm:spPr/>
      <dgm:t>
        <a:bodyPr/>
        <a:lstStyle/>
        <a:p>
          <a:endParaRPr lang="en-US"/>
        </a:p>
      </dgm:t>
    </dgm:pt>
    <dgm:pt modelId="{085E43A0-8094-4B9D-AD98-D88D3E67B02D}" type="parTrans" cxnId="{13A5087A-91C1-44D0-8AC6-21056BC0EF5C}">
      <dgm:prSet/>
      <dgm:spPr/>
      <dgm:t>
        <a:bodyPr/>
        <a:lstStyle/>
        <a:p>
          <a:endParaRPr lang="en-US"/>
        </a:p>
      </dgm:t>
    </dgm:pt>
    <dgm:pt modelId="{FC8CD60D-C6EB-431A-AAB7-17046F8FE8AC}">
      <dgm:prSet custT="1"/>
      <dgm:spPr/>
      <dgm:t>
        <a:bodyPr/>
        <a:lstStyle/>
        <a:p>
          <a:pPr>
            <a:buNone/>
          </a:pP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- Do not submit requisitions without documentation.</a:t>
          </a:r>
        </a:p>
        <a:p>
          <a:pPr>
            <a:buNone/>
          </a:pPr>
          <a:endParaRPr lang="en-US" sz="1100" b="1" dirty="0">
            <a:solidFill>
              <a:schemeClr val="bg2">
                <a:lumMod val="10000"/>
              </a:schemeClr>
            </a:solidFill>
          </a:endParaRPr>
        </a:p>
        <a:p>
          <a:pPr>
            <a:buNone/>
          </a:pP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- Do not submit a change request for a punch-out catalog order.</a:t>
          </a:r>
        </a:p>
        <a:p>
          <a:pPr>
            <a:buNone/>
          </a:pPr>
          <a:endParaRPr lang="en-US" sz="1100" b="1" dirty="0">
            <a:solidFill>
              <a:schemeClr val="bg2">
                <a:lumMod val="10000"/>
              </a:schemeClr>
            </a:solidFill>
          </a:endParaRPr>
        </a:p>
        <a:p>
          <a:pPr>
            <a:buNone/>
          </a:pP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- Do not submit a supplier request if there is an existing profile for the supplier in BuyLU.  Be sure to search for a supplier in BuyLU first.</a:t>
          </a:r>
        </a:p>
      </dgm:t>
    </dgm:pt>
    <dgm:pt modelId="{53287F83-8754-45A7-A7F9-F2C239063CAB}" type="parTrans" cxnId="{6B6F2EA7-9F71-489F-963C-A916942722BF}">
      <dgm:prSet/>
      <dgm:spPr/>
      <dgm:t>
        <a:bodyPr/>
        <a:lstStyle/>
        <a:p>
          <a:endParaRPr lang="en-US"/>
        </a:p>
      </dgm:t>
    </dgm:pt>
    <dgm:pt modelId="{3A09172B-F5F2-4876-A163-5359082E7326}" type="sibTrans" cxnId="{6B6F2EA7-9F71-489F-963C-A916942722BF}">
      <dgm:prSet/>
      <dgm:spPr/>
      <dgm:t>
        <a:bodyPr/>
        <a:lstStyle/>
        <a:p>
          <a:endParaRPr lang="en-US"/>
        </a:p>
      </dgm:t>
    </dgm:pt>
    <dgm:pt modelId="{FF3F560E-24EC-455C-8D70-69A979F7222F}">
      <dgm:prSet/>
      <dgm:spPr/>
      <dgm:t>
        <a:bodyPr/>
        <a:lstStyle/>
        <a:p>
          <a:pPr>
            <a:buNone/>
          </a:pPr>
          <a:endParaRPr lang="en-US" sz="1100" b="1" dirty="0">
            <a:solidFill>
              <a:schemeClr val="bg2">
                <a:lumMod val="10000"/>
              </a:schemeClr>
            </a:solidFill>
          </a:endParaRPr>
        </a:p>
      </dgm:t>
    </dgm:pt>
    <dgm:pt modelId="{4ACC7FEB-FE3F-4A4E-B8FB-0F4C96658600}" type="parTrans" cxnId="{7C1788E2-1A8F-4343-9D51-790C225C0CEE}">
      <dgm:prSet/>
      <dgm:spPr/>
      <dgm:t>
        <a:bodyPr/>
        <a:lstStyle/>
        <a:p>
          <a:endParaRPr lang="en-US"/>
        </a:p>
      </dgm:t>
    </dgm:pt>
    <dgm:pt modelId="{21575D3D-936E-414D-8CD4-B9AB26073D94}" type="sibTrans" cxnId="{7C1788E2-1A8F-4343-9D51-790C225C0CEE}">
      <dgm:prSet/>
      <dgm:spPr/>
      <dgm:t>
        <a:bodyPr/>
        <a:lstStyle/>
        <a:p>
          <a:endParaRPr lang="en-US"/>
        </a:p>
      </dgm:t>
    </dgm:pt>
    <dgm:pt modelId="{A1F26B88-0614-47D0-960D-1EFA07ECFB97}">
      <dgm:prSet phldrT="[Text]" custT="1"/>
      <dgm:spPr/>
      <dgm:t>
        <a:bodyPr lIns="182880" tIns="91440" rIns="182880" bIns="91440"/>
        <a:lstStyle/>
        <a:p>
          <a:pPr>
            <a:buFont typeface="Arial" panose="020B0604020202020204" pitchFamily="34" charset="0"/>
            <a:buNone/>
          </a:pP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-Check all </a:t>
          </a:r>
          <a:r>
            <a:rPr lang="en-US" sz="1100" b="1" dirty="0">
              <a:solidFill>
                <a:srgbClr val="C00000"/>
              </a:solidFill>
            </a:rPr>
            <a:t>dates</a:t>
          </a: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 on BuyLU requisitions &amp; change requests to ensure they are current and accurate. (Transaction date = current date)	</a:t>
          </a:r>
        </a:p>
      </dgm:t>
    </dgm:pt>
    <dgm:pt modelId="{D641592D-1C3D-494E-A465-0463A879FFCB}" type="sibTrans" cxnId="{EDDA8B5E-B141-4C84-9442-95DDD193A540}">
      <dgm:prSet/>
      <dgm:spPr/>
      <dgm:t>
        <a:bodyPr/>
        <a:lstStyle/>
        <a:p>
          <a:endParaRPr lang="en-US"/>
        </a:p>
      </dgm:t>
    </dgm:pt>
    <dgm:pt modelId="{66EB46BF-A9F6-42B0-B815-4C7C0D01D135}" type="parTrans" cxnId="{EDDA8B5E-B141-4C84-9442-95DDD193A540}">
      <dgm:prSet/>
      <dgm:spPr/>
      <dgm:t>
        <a:bodyPr/>
        <a:lstStyle/>
        <a:p>
          <a:endParaRPr lang="en-US"/>
        </a:p>
      </dgm:t>
    </dgm:pt>
    <dgm:pt modelId="{E9DE4514-7A65-4B44-B01F-5BB563168BB0}">
      <dgm:prSet custT="1"/>
      <dgm:spPr/>
      <dgm:t>
        <a:bodyPr lIns="182880" tIns="91440" rIns="182880" bIns="91440"/>
        <a:lstStyle/>
        <a:p>
          <a:pPr>
            <a:buFont typeface="Arial" panose="020B0604020202020204" pitchFamily="34" charset="0"/>
            <a:buNone/>
          </a:pP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		</a:t>
          </a:r>
        </a:p>
      </dgm:t>
    </dgm:pt>
    <dgm:pt modelId="{9E0C09A7-D017-4784-A10A-CF270FAC0222}" type="parTrans" cxnId="{C9FBA2FD-7E0A-48F1-8D5F-822955EF5207}">
      <dgm:prSet/>
      <dgm:spPr/>
      <dgm:t>
        <a:bodyPr/>
        <a:lstStyle/>
        <a:p>
          <a:endParaRPr lang="en-US"/>
        </a:p>
      </dgm:t>
    </dgm:pt>
    <dgm:pt modelId="{1178ED07-DDCC-496B-A248-96F8AB023AAC}" type="sibTrans" cxnId="{C9FBA2FD-7E0A-48F1-8D5F-822955EF5207}">
      <dgm:prSet/>
      <dgm:spPr/>
      <dgm:t>
        <a:bodyPr/>
        <a:lstStyle/>
        <a:p>
          <a:endParaRPr lang="en-US"/>
        </a:p>
      </dgm:t>
    </dgm:pt>
    <dgm:pt modelId="{BBD094CA-0C4E-4442-9842-B4B1179C7845}">
      <dgm:prSet custT="1"/>
      <dgm:spPr/>
      <dgm:t>
        <a:bodyPr lIns="182880" tIns="91440" rIns="182880" bIns="91440"/>
        <a:lstStyle/>
        <a:p>
          <a:pPr>
            <a:buFont typeface="Arial" panose="020B0604020202020204" pitchFamily="34" charset="0"/>
            <a:buNone/>
          </a:pP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- Use the Finance portal in ServiceNow to alert Budget in advance of Financial approvers who will be temporarily absent for vacations or family </a:t>
          </a:r>
          <a:r>
            <a:rPr lang="en-US" sz="1100" b="1" dirty="0">
              <a:solidFill>
                <a:srgbClr val="C00000"/>
              </a:solidFill>
            </a:rPr>
            <a:t>leave</a:t>
          </a: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 to avoid last-minute urgent needs to acquire approvals.</a:t>
          </a:r>
        </a:p>
      </dgm:t>
    </dgm:pt>
    <dgm:pt modelId="{706A9005-7DA2-4250-869A-1C5803B2B8B3}" type="parTrans" cxnId="{8B060AC3-D9F0-4573-BFE5-AFFE8C7F5A47}">
      <dgm:prSet/>
      <dgm:spPr/>
      <dgm:t>
        <a:bodyPr/>
        <a:lstStyle/>
        <a:p>
          <a:endParaRPr lang="en-US"/>
        </a:p>
      </dgm:t>
    </dgm:pt>
    <dgm:pt modelId="{DE70050A-1716-43CE-AC44-856534F24A3B}" type="sibTrans" cxnId="{8B060AC3-D9F0-4573-BFE5-AFFE8C7F5A47}">
      <dgm:prSet/>
      <dgm:spPr/>
      <dgm:t>
        <a:bodyPr/>
        <a:lstStyle/>
        <a:p>
          <a:endParaRPr lang="en-US"/>
        </a:p>
      </dgm:t>
    </dgm:pt>
    <dgm:pt modelId="{89EFC839-576F-476B-98B0-604FB79AFFCA}">
      <dgm:prSet custT="1"/>
      <dgm:spPr/>
      <dgm:t>
        <a:bodyPr lIns="182880" tIns="91440" rIns="182880" bIns="91440"/>
        <a:lstStyle/>
        <a:p>
          <a:pPr>
            <a:buFont typeface="Arial" panose="020B0604020202020204" pitchFamily="34" charset="0"/>
            <a:buNone/>
          </a:pPr>
          <a:endParaRPr lang="en-US" sz="1100" b="1" dirty="0">
            <a:solidFill>
              <a:schemeClr val="bg2">
                <a:lumMod val="10000"/>
              </a:schemeClr>
            </a:solidFill>
          </a:endParaRPr>
        </a:p>
      </dgm:t>
    </dgm:pt>
    <dgm:pt modelId="{34FE95C9-735F-4B7F-B387-6915C0DB4E06}" type="parTrans" cxnId="{00B13687-641E-43C5-A926-47A8BA15F873}">
      <dgm:prSet/>
      <dgm:spPr/>
      <dgm:t>
        <a:bodyPr/>
        <a:lstStyle/>
        <a:p>
          <a:endParaRPr lang="en-US"/>
        </a:p>
      </dgm:t>
    </dgm:pt>
    <dgm:pt modelId="{FDE0CCF8-A628-433B-B86B-0E6CA956FF67}" type="sibTrans" cxnId="{00B13687-641E-43C5-A926-47A8BA15F873}">
      <dgm:prSet/>
      <dgm:spPr/>
      <dgm:t>
        <a:bodyPr/>
        <a:lstStyle/>
        <a:p>
          <a:endParaRPr lang="en-US"/>
        </a:p>
      </dgm:t>
    </dgm:pt>
    <dgm:pt modelId="{B7F6BE03-627B-444F-AC72-AEDA2869D374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- Ask suppliers you would like to purchase from to register in LU’s </a:t>
          </a:r>
          <a:r>
            <a:rPr lang="en-US" sz="1100" b="1" dirty="0">
              <a:solidFill>
                <a:srgbClr val="C00000"/>
              </a:solidFill>
            </a:rPr>
            <a:t>supplier portal</a:t>
          </a: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. Contact </a:t>
          </a:r>
          <a:r>
            <a:rPr lang="en-US" sz="1100" b="1" dirty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rId1"/>
            </a:rPr>
            <a:t>suppliermanagement@liberty.edu</a:t>
          </a: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 for more information.</a:t>
          </a:r>
        </a:p>
      </dgm:t>
    </dgm:pt>
    <dgm:pt modelId="{4BE2C02F-FB58-425E-97EB-76639F3C2F61}" type="parTrans" cxnId="{A4D85F5A-F91D-469A-A9DA-43BB0BE06BED}">
      <dgm:prSet/>
      <dgm:spPr/>
      <dgm:t>
        <a:bodyPr/>
        <a:lstStyle/>
        <a:p>
          <a:endParaRPr lang="en-US"/>
        </a:p>
      </dgm:t>
    </dgm:pt>
    <dgm:pt modelId="{D4CCE201-6055-456D-8CE6-0F1D1E8F7F56}" type="sibTrans" cxnId="{A4D85F5A-F91D-469A-A9DA-43BB0BE06BED}">
      <dgm:prSet/>
      <dgm:spPr/>
      <dgm:t>
        <a:bodyPr/>
        <a:lstStyle/>
        <a:p>
          <a:endParaRPr lang="en-US"/>
        </a:p>
      </dgm:t>
    </dgm:pt>
    <dgm:pt modelId="{C3EC52EE-3B14-44C5-85F9-2E922F2567DF}">
      <dgm:prSet custT="1"/>
      <dgm:spPr/>
      <dgm:t>
        <a:bodyPr lIns="182880" tIns="91440" rIns="182880" bIns="91440"/>
        <a:lstStyle/>
        <a:p>
          <a:pPr>
            <a:buFont typeface="Arial" panose="020B0604020202020204" pitchFamily="34" charset="0"/>
            <a:buNone/>
          </a:pPr>
          <a:endParaRPr lang="en-US" sz="1100" b="1" dirty="0">
            <a:solidFill>
              <a:schemeClr val="bg2">
                <a:lumMod val="10000"/>
              </a:schemeClr>
            </a:solidFill>
          </a:endParaRPr>
        </a:p>
      </dgm:t>
    </dgm:pt>
    <dgm:pt modelId="{8C23FEE5-D0D8-417A-8C97-EB44E9664790}" type="parTrans" cxnId="{369CECE7-DADB-4218-BB44-AB2D531BD31C}">
      <dgm:prSet/>
      <dgm:spPr/>
      <dgm:t>
        <a:bodyPr/>
        <a:lstStyle/>
        <a:p>
          <a:endParaRPr lang="en-US"/>
        </a:p>
      </dgm:t>
    </dgm:pt>
    <dgm:pt modelId="{8D55599C-6C12-4AD6-A3CF-5D1C5CD52984}" type="sibTrans" cxnId="{369CECE7-DADB-4218-BB44-AB2D531BD31C}">
      <dgm:prSet/>
      <dgm:spPr/>
      <dgm:t>
        <a:bodyPr/>
        <a:lstStyle/>
        <a:p>
          <a:endParaRPr lang="en-US"/>
        </a:p>
      </dgm:t>
    </dgm:pt>
    <dgm:pt modelId="{3603DC31-DC6D-4BD9-A176-EA5F94670F7C}">
      <dgm:prSet custT="1"/>
      <dgm:spPr/>
      <dgm:t>
        <a:bodyPr lIns="182880" tIns="91440" rIns="182880" bIns="91440"/>
        <a:lstStyle/>
        <a:p>
          <a:pPr>
            <a:buFont typeface="Arial" panose="020B0604020202020204" pitchFamily="34" charset="0"/>
            <a:buNone/>
          </a:pP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- Ensure your department’s financial </a:t>
          </a:r>
          <a:r>
            <a:rPr lang="en-US" sz="1100" b="1" dirty="0">
              <a:solidFill>
                <a:srgbClr val="C00000"/>
              </a:solidFill>
            </a:rPr>
            <a:t>approvers and submitters </a:t>
          </a:r>
          <a:r>
            <a:rPr lang="en-US" sz="1100" b="1" dirty="0">
              <a:solidFill>
                <a:schemeClr val="bg2">
                  <a:lumMod val="10000"/>
                </a:schemeClr>
              </a:solidFill>
            </a:rPr>
            <a:t>(Requestors) are different users.</a:t>
          </a:r>
        </a:p>
      </dgm:t>
    </dgm:pt>
    <dgm:pt modelId="{7F577A98-5659-4889-BBE3-7CC7143E6CD9}" type="parTrans" cxnId="{1A08E80B-51A2-4338-BA5B-B897E85C35F8}">
      <dgm:prSet/>
      <dgm:spPr/>
      <dgm:t>
        <a:bodyPr/>
        <a:lstStyle/>
        <a:p>
          <a:endParaRPr lang="en-US"/>
        </a:p>
      </dgm:t>
    </dgm:pt>
    <dgm:pt modelId="{A79636C6-F326-4A60-87ED-5607FBB923C4}" type="sibTrans" cxnId="{1A08E80B-51A2-4338-BA5B-B897E85C35F8}">
      <dgm:prSet/>
      <dgm:spPr/>
      <dgm:t>
        <a:bodyPr/>
        <a:lstStyle/>
        <a:p>
          <a:endParaRPr lang="en-US"/>
        </a:p>
      </dgm:t>
    </dgm:pt>
    <dgm:pt modelId="{33B30AF0-6E40-4923-A44D-479A76B94645}">
      <dgm:prSet custT="1"/>
      <dgm:spPr/>
      <dgm:t>
        <a:bodyPr lIns="182880" tIns="91440" rIns="182880" bIns="91440"/>
        <a:lstStyle/>
        <a:p>
          <a:pPr>
            <a:buFont typeface="Arial" panose="020B0604020202020204" pitchFamily="34" charset="0"/>
            <a:buNone/>
          </a:pPr>
          <a:endParaRPr lang="en-US" sz="1100" b="1" dirty="0">
            <a:solidFill>
              <a:schemeClr val="bg2">
                <a:lumMod val="10000"/>
              </a:schemeClr>
            </a:solidFill>
          </a:endParaRPr>
        </a:p>
      </dgm:t>
    </dgm:pt>
    <dgm:pt modelId="{6082998F-52FC-46EA-A1F7-697C421B3ECF}" type="parTrans" cxnId="{38543FB2-66BB-4BA6-B643-C35DBFFB34AC}">
      <dgm:prSet/>
      <dgm:spPr/>
      <dgm:t>
        <a:bodyPr/>
        <a:lstStyle/>
        <a:p>
          <a:endParaRPr lang="en-US"/>
        </a:p>
      </dgm:t>
    </dgm:pt>
    <dgm:pt modelId="{5CB8790D-B6E6-45F4-A463-BCE3D1356309}" type="sibTrans" cxnId="{38543FB2-66BB-4BA6-B643-C35DBFFB34AC}">
      <dgm:prSet/>
      <dgm:spPr/>
      <dgm:t>
        <a:bodyPr/>
        <a:lstStyle/>
        <a:p>
          <a:endParaRPr lang="en-US"/>
        </a:p>
      </dgm:t>
    </dgm:pt>
    <dgm:pt modelId="{74B67624-9142-4212-A23E-14313B426945}" type="pres">
      <dgm:prSet presAssocID="{DD47001E-5F83-43DA-AD46-81730D710E94}" presName="Name0" presStyleCnt="0">
        <dgm:presLayoutVars>
          <dgm:dir/>
          <dgm:animLvl val="lvl"/>
          <dgm:resizeHandles val="exact"/>
        </dgm:presLayoutVars>
      </dgm:prSet>
      <dgm:spPr/>
    </dgm:pt>
    <dgm:pt modelId="{FDE3FFBC-40DC-414D-83F7-4D852E830B11}" type="pres">
      <dgm:prSet presAssocID="{B38C13A1-5822-4CD9-A015-2DC80B69CE39}" presName="linNode" presStyleCnt="0"/>
      <dgm:spPr/>
    </dgm:pt>
    <dgm:pt modelId="{DC2B6BF2-5520-4005-BECC-C6D1EB30A82F}" type="pres">
      <dgm:prSet presAssocID="{B38C13A1-5822-4CD9-A015-2DC80B69CE39}" presName="parentText" presStyleLbl="alignNode1" presStyleIdx="0" presStyleCnt="2" custScaleY="104633">
        <dgm:presLayoutVars>
          <dgm:chMax val="1"/>
          <dgm:bulletEnabled/>
        </dgm:presLayoutVars>
      </dgm:prSet>
      <dgm:spPr/>
    </dgm:pt>
    <dgm:pt modelId="{2541391C-F0BD-4F0E-A5A2-AC1FC12A4606}" type="pres">
      <dgm:prSet presAssocID="{B38C13A1-5822-4CD9-A015-2DC80B69CE39}" presName="descendantText" presStyleLbl="alignAccFollowNode1" presStyleIdx="0" presStyleCnt="2" custScaleY="105507">
        <dgm:presLayoutVars>
          <dgm:bulletEnabled/>
        </dgm:presLayoutVars>
      </dgm:prSet>
      <dgm:spPr/>
    </dgm:pt>
    <dgm:pt modelId="{1E0A044E-B69D-45AC-9B7B-E6D3C6E1DC64}" type="pres">
      <dgm:prSet presAssocID="{B39E7643-35E7-4D05-98E4-2717528F1BAE}" presName="sp" presStyleCnt="0"/>
      <dgm:spPr/>
    </dgm:pt>
    <dgm:pt modelId="{704231A0-84B0-4DD9-8F94-F03198FC0EC4}" type="pres">
      <dgm:prSet presAssocID="{61CBF5B4-5CE0-4692-BB07-50C617BDAB7F}" presName="linNode" presStyleCnt="0"/>
      <dgm:spPr/>
    </dgm:pt>
    <dgm:pt modelId="{CBF34029-90F5-409F-8637-54ABD478A9CF}" type="pres">
      <dgm:prSet presAssocID="{61CBF5B4-5CE0-4692-BB07-50C617BDAB7F}" presName="parentText" presStyleLbl="alignNode1" presStyleIdx="1" presStyleCnt="2">
        <dgm:presLayoutVars>
          <dgm:chMax val="1"/>
          <dgm:bulletEnabled/>
        </dgm:presLayoutVars>
      </dgm:prSet>
      <dgm:spPr/>
    </dgm:pt>
    <dgm:pt modelId="{32B8323B-D811-4193-80C1-A1833C55CB85}" type="pres">
      <dgm:prSet presAssocID="{61CBF5B4-5CE0-4692-BB07-50C617BDAB7F}" presName="descendantText" presStyleLbl="alignAccFollowNode1" presStyleIdx="1" presStyleCnt="2">
        <dgm:presLayoutVars>
          <dgm:bulletEnabled/>
        </dgm:presLayoutVars>
      </dgm:prSet>
      <dgm:spPr/>
    </dgm:pt>
  </dgm:ptLst>
  <dgm:cxnLst>
    <dgm:cxn modelId="{3AD74B01-B280-4869-9B25-5EE931CC6E91}" type="presOf" srcId="{61CBF5B4-5CE0-4692-BB07-50C617BDAB7F}" destId="{CBF34029-90F5-409F-8637-54ABD478A9CF}" srcOrd="0" destOrd="0" presId="urn:microsoft.com/office/officeart/2016/7/layout/VerticalSolidActionList"/>
    <dgm:cxn modelId="{1A08E80B-51A2-4338-BA5B-B897E85C35F8}" srcId="{A1F26B88-0614-47D0-960D-1EFA07ECFB97}" destId="{3603DC31-DC6D-4BD9-A176-EA5F94670F7C}" srcOrd="3" destOrd="0" parTransId="{7F577A98-5659-4889-BBE3-7CC7143E6CD9}" sibTransId="{A79636C6-F326-4A60-87ED-5607FBB923C4}"/>
    <dgm:cxn modelId="{996D4315-D636-495F-8B23-B9418E506F93}" srcId="{DD47001E-5F83-43DA-AD46-81730D710E94}" destId="{B38C13A1-5822-4CD9-A015-2DC80B69CE39}" srcOrd="0" destOrd="0" parTransId="{9FD4543C-D873-4068-84CC-A57FE4DD273C}" sibTransId="{B39E7643-35E7-4D05-98E4-2717528F1BAE}"/>
    <dgm:cxn modelId="{CE904219-39C7-4AD9-8465-A12695F2E3A5}" type="presOf" srcId="{E9DE4514-7A65-4B44-B01F-5BB563168BB0}" destId="{2541391C-F0BD-4F0E-A5A2-AC1FC12A4606}" srcOrd="0" destOrd="7" presId="urn:microsoft.com/office/officeart/2016/7/layout/VerticalSolidActionList"/>
    <dgm:cxn modelId="{909EFC1B-D737-450B-85A0-07773BECD7E0}" type="presOf" srcId="{89EFC839-576F-476B-98B0-604FB79AFFCA}" destId="{2541391C-F0BD-4F0E-A5A2-AC1FC12A4606}" srcOrd="0" destOrd="1" presId="urn:microsoft.com/office/officeart/2016/7/layout/VerticalSolidActionList"/>
    <dgm:cxn modelId="{D938DF29-2ABA-4CFA-82A4-E6B108AC41CD}" type="presOf" srcId="{FF3F560E-24EC-455C-8D70-69A979F7222F}" destId="{32B8323B-D811-4193-80C1-A1833C55CB85}" srcOrd="0" destOrd="2" presId="urn:microsoft.com/office/officeart/2016/7/layout/VerticalSolidActionList"/>
    <dgm:cxn modelId="{9C616B32-1270-4D40-986C-356F11DE4E2B}" type="presOf" srcId="{A1F26B88-0614-47D0-960D-1EFA07ECFB97}" destId="{2541391C-F0BD-4F0E-A5A2-AC1FC12A4606}" srcOrd="0" destOrd="0" presId="urn:microsoft.com/office/officeart/2016/7/layout/VerticalSolidActionList"/>
    <dgm:cxn modelId="{EDDA8B5E-B141-4C84-9442-95DDD193A540}" srcId="{B38C13A1-5822-4CD9-A015-2DC80B69CE39}" destId="{A1F26B88-0614-47D0-960D-1EFA07ECFB97}" srcOrd="0" destOrd="0" parTransId="{66EB46BF-A9F6-42B0-B815-4C7C0D01D135}" sibTransId="{D641592D-1C3D-494E-A465-0463A879FFCB}"/>
    <dgm:cxn modelId="{73ACC568-5999-406B-B1D1-2D4155F5160E}" type="presOf" srcId="{B7F6BE03-627B-444F-AC72-AEDA2869D374}" destId="{2541391C-F0BD-4F0E-A5A2-AC1FC12A4606}" srcOrd="0" destOrd="6" presId="urn:microsoft.com/office/officeart/2016/7/layout/VerticalSolidActionList"/>
    <dgm:cxn modelId="{9B1E086B-EFBC-43D2-8BE6-B5CB7C0F375F}" type="presOf" srcId="{1C3B305D-07B3-4E7E-A8EF-02E8F1857A76}" destId="{32B8323B-D811-4193-80C1-A1833C55CB85}" srcOrd="0" destOrd="0" presId="urn:microsoft.com/office/officeart/2016/7/layout/VerticalSolidActionList"/>
    <dgm:cxn modelId="{87B6916E-F51C-4483-859C-B6E45167FAE2}" type="presOf" srcId="{3603DC31-DC6D-4BD9-A176-EA5F94670F7C}" destId="{2541391C-F0BD-4F0E-A5A2-AC1FC12A4606}" srcOrd="0" destOrd="4" presId="urn:microsoft.com/office/officeart/2016/7/layout/VerticalSolidActionList"/>
    <dgm:cxn modelId="{2A391E51-3F30-4CDE-ADE7-DDE540AAF8FE}" type="presOf" srcId="{C3EC52EE-3B14-44C5-85F9-2E922F2567DF}" destId="{2541391C-F0BD-4F0E-A5A2-AC1FC12A4606}" srcOrd="0" destOrd="5" presId="urn:microsoft.com/office/officeart/2016/7/layout/VerticalSolidActionList"/>
    <dgm:cxn modelId="{13A5087A-91C1-44D0-8AC6-21056BC0EF5C}" srcId="{61CBF5B4-5CE0-4692-BB07-50C617BDAB7F}" destId="{1C3B305D-07B3-4E7E-A8EF-02E8F1857A76}" srcOrd="0" destOrd="0" parTransId="{085E43A0-8094-4B9D-AD98-D88D3E67B02D}" sibTransId="{9ECF208B-98E2-409A-A989-0DEB8268A425}"/>
    <dgm:cxn modelId="{A4D85F5A-F91D-469A-A9DA-43BB0BE06BED}" srcId="{A1F26B88-0614-47D0-960D-1EFA07ECFB97}" destId="{B7F6BE03-627B-444F-AC72-AEDA2869D374}" srcOrd="5" destOrd="0" parTransId="{4BE2C02F-FB58-425E-97EB-76639F3C2F61}" sibTransId="{D4CCE201-6055-456D-8CE6-0F1D1E8F7F56}"/>
    <dgm:cxn modelId="{00B13687-641E-43C5-A926-47A8BA15F873}" srcId="{A1F26B88-0614-47D0-960D-1EFA07ECFB97}" destId="{89EFC839-576F-476B-98B0-604FB79AFFCA}" srcOrd="0" destOrd="0" parTransId="{34FE95C9-735F-4B7F-B387-6915C0DB4E06}" sibTransId="{FDE0CCF8-A628-433B-B86B-0E6CA956FF67}"/>
    <dgm:cxn modelId="{EA95089F-7DE9-4E17-955E-E5388645B2D4}" type="presOf" srcId="{B38C13A1-5822-4CD9-A015-2DC80B69CE39}" destId="{DC2B6BF2-5520-4005-BECC-C6D1EB30A82F}" srcOrd="0" destOrd="0" presId="urn:microsoft.com/office/officeart/2016/7/layout/VerticalSolidActionList"/>
    <dgm:cxn modelId="{D99719A4-AD0C-454B-B1F1-E3625D8C13D3}" type="presOf" srcId="{DD47001E-5F83-43DA-AD46-81730D710E94}" destId="{74B67624-9142-4212-A23E-14313B426945}" srcOrd="0" destOrd="0" presId="urn:microsoft.com/office/officeart/2016/7/layout/VerticalSolidActionList"/>
    <dgm:cxn modelId="{6B6F2EA7-9F71-489F-963C-A916942722BF}" srcId="{61CBF5B4-5CE0-4692-BB07-50C617BDAB7F}" destId="{FC8CD60D-C6EB-431A-AAB7-17046F8FE8AC}" srcOrd="1" destOrd="0" parTransId="{53287F83-8754-45A7-A7F9-F2C239063CAB}" sibTransId="{3A09172B-F5F2-4876-A163-5359082E7326}"/>
    <dgm:cxn modelId="{38543FB2-66BB-4BA6-B643-C35DBFFB34AC}" srcId="{A1F26B88-0614-47D0-960D-1EFA07ECFB97}" destId="{33B30AF0-6E40-4923-A44D-479A76B94645}" srcOrd="2" destOrd="0" parTransId="{6082998F-52FC-46EA-A1F7-697C421B3ECF}" sibTransId="{5CB8790D-B6E6-45F4-A463-BCE3D1356309}"/>
    <dgm:cxn modelId="{A56A45C1-BE6A-4FD7-84A0-4C361901ECFB}" type="presOf" srcId="{FC8CD60D-C6EB-431A-AAB7-17046F8FE8AC}" destId="{32B8323B-D811-4193-80C1-A1833C55CB85}" srcOrd="0" destOrd="1" presId="urn:microsoft.com/office/officeart/2016/7/layout/VerticalSolidActionList"/>
    <dgm:cxn modelId="{8B060AC3-D9F0-4573-BFE5-AFFE8C7F5A47}" srcId="{A1F26B88-0614-47D0-960D-1EFA07ECFB97}" destId="{BBD094CA-0C4E-4442-9842-B4B1179C7845}" srcOrd="1" destOrd="0" parTransId="{706A9005-7DA2-4250-869A-1C5803B2B8B3}" sibTransId="{DE70050A-1716-43CE-AC44-856534F24A3B}"/>
    <dgm:cxn modelId="{C2A5E8D9-F9A2-469C-A868-B56502597186}" type="presOf" srcId="{BBD094CA-0C4E-4442-9842-B4B1179C7845}" destId="{2541391C-F0BD-4F0E-A5A2-AC1FC12A4606}" srcOrd="0" destOrd="2" presId="urn:microsoft.com/office/officeart/2016/7/layout/VerticalSolidActionList"/>
    <dgm:cxn modelId="{7C1788E2-1A8F-4343-9D51-790C225C0CEE}" srcId="{61CBF5B4-5CE0-4692-BB07-50C617BDAB7F}" destId="{FF3F560E-24EC-455C-8D70-69A979F7222F}" srcOrd="2" destOrd="0" parTransId="{4ACC7FEB-FE3F-4A4E-B8FB-0F4C96658600}" sibTransId="{21575D3D-936E-414D-8CD4-B9AB26073D94}"/>
    <dgm:cxn modelId="{369CECE7-DADB-4218-BB44-AB2D531BD31C}" srcId="{A1F26B88-0614-47D0-960D-1EFA07ECFB97}" destId="{C3EC52EE-3B14-44C5-85F9-2E922F2567DF}" srcOrd="4" destOrd="0" parTransId="{8C23FEE5-D0D8-417A-8C97-EB44E9664790}" sibTransId="{8D55599C-6C12-4AD6-A3CF-5D1C5CD52984}"/>
    <dgm:cxn modelId="{7A8060EE-006B-422A-BF04-3FA2B31C4411}" srcId="{DD47001E-5F83-43DA-AD46-81730D710E94}" destId="{61CBF5B4-5CE0-4692-BB07-50C617BDAB7F}" srcOrd="1" destOrd="0" parTransId="{90C97597-72F7-4E02-8E23-5961583E1FC9}" sibTransId="{98A8ADAF-AE0C-4A6E-9BDA-E6E4B4A437E5}"/>
    <dgm:cxn modelId="{9801FAF5-1958-43D4-A164-2D680D726CAB}" type="presOf" srcId="{33B30AF0-6E40-4923-A44D-479A76B94645}" destId="{2541391C-F0BD-4F0E-A5A2-AC1FC12A4606}" srcOrd="0" destOrd="3" presId="urn:microsoft.com/office/officeart/2016/7/layout/VerticalSolidActionList"/>
    <dgm:cxn modelId="{C9FBA2FD-7E0A-48F1-8D5F-822955EF5207}" srcId="{A1F26B88-0614-47D0-960D-1EFA07ECFB97}" destId="{E9DE4514-7A65-4B44-B01F-5BB563168BB0}" srcOrd="6" destOrd="0" parTransId="{9E0C09A7-D017-4784-A10A-CF270FAC0222}" sibTransId="{1178ED07-DDCC-496B-A248-96F8AB023AAC}"/>
    <dgm:cxn modelId="{44C1D24B-0C3B-421D-B404-BB61B71AF484}" type="presParOf" srcId="{74B67624-9142-4212-A23E-14313B426945}" destId="{FDE3FFBC-40DC-414D-83F7-4D852E830B11}" srcOrd="0" destOrd="0" presId="urn:microsoft.com/office/officeart/2016/7/layout/VerticalSolidActionList"/>
    <dgm:cxn modelId="{20C7078C-FB6A-4E8F-8020-0F60E37EF9FA}" type="presParOf" srcId="{FDE3FFBC-40DC-414D-83F7-4D852E830B11}" destId="{DC2B6BF2-5520-4005-BECC-C6D1EB30A82F}" srcOrd="0" destOrd="0" presId="urn:microsoft.com/office/officeart/2016/7/layout/VerticalSolidActionList"/>
    <dgm:cxn modelId="{FDFD83D7-BB57-4476-80F1-EC7E6DA086C6}" type="presParOf" srcId="{FDE3FFBC-40DC-414D-83F7-4D852E830B11}" destId="{2541391C-F0BD-4F0E-A5A2-AC1FC12A4606}" srcOrd="1" destOrd="0" presId="urn:microsoft.com/office/officeart/2016/7/layout/VerticalSolidActionList"/>
    <dgm:cxn modelId="{FA2EC4ED-CECA-4F92-86F2-7B1A681D283C}" type="presParOf" srcId="{74B67624-9142-4212-A23E-14313B426945}" destId="{1E0A044E-B69D-45AC-9B7B-E6D3C6E1DC64}" srcOrd="1" destOrd="0" presId="urn:microsoft.com/office/officeart/2016/7/layout/VerticalSolidActionList"/>
    <dgm:cxn modelId="{D7788643-5F21-4681-AEC9-04051B604160}" type="presParOf" srcId="{74B67624-9142-4212-A23E-14313B426945}" destId="{704231A0-84B0-4DD9-8F94-F03198FC0EC4}" srcOrd="2" destOrd="0" presId="urn:microsoft.com/office/officeart/2016/7/layout/VerticalSolidActionList"/>
    <dgm:cxn modelId="{034702E5-FEBC-4D89-BEB7-3D658A83DB66}" type="presParOf" srcId="{704231A0-84B0-4DD9-8F94-F03198FC0EC4}" destId="{CBF34029-90F5-409F-8637-54ABD478A9CF}" srcOrd="0" destOrd="0" presId="urn:microsoft.com/office/officeart/2016/7/layout/VerticalSolidActionList"/>
    <dgm:cxn modelId="{751E0CC7-4C5F-4E23-B846-29E1C3904FB5}" type="presParOf" srcId="{704231A0-84B0-4DD9-8F94-F03198FC0EC4}" destId="{32B8323B-D811-4193-80C1-A1833C55CB85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56B63-49BB-4AA0-A9A9-AFAA7DBB6294}">
      <dsp:nvSpPr>
        <dsp:cNvPr id="0" name=""/>
        <dsp:cNvSpPr/>
      </dsp:nvSpPr>
      <dsp:spPr>
        <a:xfrm>
          <a:off x="0" y="660632"/>
          <a:ext cx="7247229" cy="105917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4BA1A-CCB3-48F1-BFB2-8A322A1C88AF}">
      <dsp:nvSpPr>
        <dsp:cNvPr id="0" name=""/>
        <dsp:cNvSpPr/>
      </dsp:nvSpPr>
      <dsp:spPr>
        <a:xfrm>
          <a:off x="291705" y="948452"/>
          <a:ext cx="483541" cy="4835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4930A-CC1F-44FA-9115-B1DADBC06E63}">
      <dsp:nvSpPr>
        <dsp:cNvPr id="0" name=""/>
        <dsp:cNvSpPr/>
      </dsp:nvSpPr>
      <dsp:spPr>
        <a:xfrm>
          <a:off x="860888" y="320535"/>
          <a:ext cx="6231792" cy="1739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45" tIns="93045" rIns="93045" bIns="930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Centralizing sourcing efforts can improve compliance with requirements and standardize procurement practices, leading to greater efficiency and risk mitigation. </a:t>
          </a:r>
        </a:p>
      </dsp:txBody>
      <dsp:txXfrm>
        <a:off x="860888" y="320535"/>
        <a:ext cx="6231792" cy="1739368"/>
      </dsp:txXfrm>
    </dsp:sp>
    <dsp:sp modelId="{BD0047BE-6542-4A87-8934-6AA419648898}">
      <dsp:nvSpPr>
        <dsp:cNvPr id="0" name=""/>
        <dsp:cNvSpPr/>
      </dsp:nvSpPr>
      <dsp:spPr>
        <a:xfrm>
          <a:off x="0" y="1959952"/>
          <a:ext cx="7247229" cy="8791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00864-1395-4131-9A82-7367D29F947B}">
      <dsp:nvSpPr>
        <dsp:cNvPr id="0" name=""/>
        <dsp:cNvSpPr/>
      </dsp:nvSpPr>
      <dsp:spPr>
        <a:xfrm>
          <a:off x="265947" y="2157764"/>
          <a:ext cx="483541" cy="4835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EEBBF-CD20-4AC9-9546-D362CC91379B}">
      <dsp:nvSpPr>
        <dsp:cNvPr id="0" name=""/>
        <dsp:cNvSpPr/>
      </dsp:nvSpPr>
      <dsp:spPr>
        <a:xfrm>
          <a:off x="1015436" y="2056058"/>
          <a:ext cx="6231792" cy="718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45" tIns="93045" rIns="93045" bIns="930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Experience researching Information for products and services in multiple portfolios.</a:t>
          </a:r>
          <a:endParaRPr lang="en-US" sz="1500" kern="1200" dirty="0"/>
        </a:p>
      </dsp:txBody>
      <dsp:txXfrm>
        <a:off x="1015436" y="2056058"/>
        <a:ext cx="6231792" cy="718111"/>
      </dsp:txXfrm>
    </dsp:sp>
    <dsp:sp modelId="{BD13D29F-356A-4D1B-BC9F-4B870919F91D}">
      <dsp:nvSpPr>
        <dsp:cNvPr id="0" name=""/>
        <dsp:cNvSpPr/>
      </dsp:nvSpPr>
      <dsp:spPr>
        <a:xfrm>
          <a:off x="0" y="3058909"/>
          <a:ext cx="7247229" cy="8791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B3870-4349-4050-BCB9-FAC6DC8FC623}">
      <dsp:nvSpPr>
        <dsp:cNvPr id="0" name=""/>
        <dsp:cNvSpPr/>
      </dsp:nvSpPr>
      <dsp:spPr>
        <a:xfrm>
          <a:off x="265947" y="3256722"/>
          <a:ext cx="483541" cy="4835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0E38D-4AD4-4947-A70E-6F13B22424A6}">
      <dsp:nvSpPr>
        <dsp:cNvPr id="0" name=""/>
        <dsp:cNvSpPr/>
      </dsp:nvSpPr>
      <dsp:spPr>
        <a:xfrm>
          <a:off x="1015436" y="3058909"/>
          <a:ext cx="6231792" cy="879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45" tIns="93045" rIns="93045" bIns="930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Provide assistance with large or small projects and obtain quotes.</a:t>
          </a:r>
          <a:endParaRPr lang="en-US" sz="1500" kern="1200" dirty="0"/>
        </a:p>
      </dsp:txBody>
      <dsp:txXfrm>
        <a:off x="1015436" y="3058909"/>
        <a:ext cx="6231792" cy="879166"/>
      </dsp:txXfrm>
    </dsp:sp>
    <dsp:sp modelId="{B59E03B7-7C4D-4D1E-AB54-B5DEFF74BBD8}">
      <dsp:nvSpPr>
        <dsp:cNvPr id="0" name=""/>
        <dsp:cNvSpPr/>
      </dsp:nvSpPr>
      <dsp:spPr>
        <a:xfrm>
          <a:off x="0" y="4157867"/>
          <a:ext cx="7247229" cy="8791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8A443-A312-4C41-BEA6-81556C8CBE82}">
      <dsp:nvSpPr>
        <dsp:cNvPr id="0" name=""/>
        <dsp:cNvSpPr/>
      </dsp:nvSpPr>
      <dsp:spPr>
        <a:xfrm>
          <a:off x="265947" y="4355679"/>
          <a:ext cx="483541" cy="4835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03069-3A70-4A53-8538-873A88E0A69D}">
      <dsp:nvSpPr>
        <dsp:cNvPr id="0" name=""/>
        <dsp:cNvSpPr/>
      </dsp:nvSpPr>
      <dsp:spPr>
        <a:xfrm>
          <a:off x="1015436" y="4157867"/>
          <a:ext cx="6231792" cy="879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45" tIns="93045" rIns="93045" bIns="930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Aid in getting the best product and service for your department.</a:t>
          </a:r>
          <a:endParaRPr lang="en-US" sz="1500" kern="1200" dirty="0"/>
        </a:p>
      </dsp:txBody>
      <dsp:txXfrm>
        <a:off x="1015436" y="4157867"/>
        <a:ext cx="6231792" cy="879166"/>
      </dsp:txXfrm>
    </dsp:sp>
    <dsp:sp modelId="{F0CA6799-B252-401B-9C4B-48C5539D6371}">
      <dsp:nvSpPr>
        <dsp:cNvPr id="0" name=""/>
        <dsp:cNvSpPr/>
      </dsp:nvSpPr>
      <dsp:spPr>
        <a:xfrm>
          <a:off x="0" y="5256824"/>
          <a:ext cx="7247229" cy="8791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1E3F5-6BDE-4800-AADE-8E598FE3A2EF}">
      <dsp:nvSpPr>
        <dsp:cNvPr id="0" name=""/>
        <dsp:cNvSpPr/>
      </dsp:nvSpPr>
      <dsp:spPr>
        <a:xfrm>
          <a:off x="265947" y="5454637"/>
          <a:ext cx="483541" cy="4835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AC479-CD51-4A3A-A154-7000F0EFBF3E}">
      <dsp:nvSpPr>
        <dsp:cNvPr id="0" name=""/>
        <dsp:cNvSpPr/>
      </dsp:nvSpPr>
      <dsp:spPr>
        <a:xfrm>
          <a:off x="1015436" y="5256824"/>
          <a:ext cx="6231792" cy="879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45" tIns="93045" rIns="93045" bIns="9304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Whatever the need, we are here to help!</a:t>
          </a:r>
          <a:endParaRPr lang="en-US" sz="1500" kern="1200" dirty="0"/>
        </a:p>
      </dsp:txBody>
      <dsp:txXfrm>
        <a:off x="1015436" y="5256824"/>
        <a:ext cx="6231792" cy="8791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41391C-F0BD-4F0E-A5A2-AC1FC12A4606}">
      <dsp:nvSpPr>
        <dsp:cNvPr id="0" name=""/>
        <dsp:cNvSpPr/>
      </dsp:nvSpPr>
      <dsp:spPr>
        <a:xfrm>
          <a:off x="1586164" y="707"/>
          <a:ext cx="6344656" cy="236032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91440" rIns="182880" bIns="9144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-Check all </a:t>
          </a:r>
          <a:r>
            <a:rPr lang="en-US" sz="1100" b="1" kern="1200" dirty="0">
              <a:solidFill>
                <a:srgbClr val="C00000"/>
              </a:solidFill>
            </a:rPr>
            <a:t>dates</a:t>
          </a: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 on BuyLU requisitions &amp; change requests to ensure they are current and accurate. (Transaction date = current date)	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100" b="1" kern="1200" dirty="0">
            <a:solidFill>
              <a:schemeClr val="bg2">
                <a:lumMod val="10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- Use the Finance portal in ServiceNow to alert Budget in advance of Financial approvers who will be temporarily absent for vacations or family </a:t>
          </a:r>
          <a:r>
            <a:rPr lang="en-US" sz="1100" b="1" kern="1200" dirty="0">
              <a:solidFill>
                <a:srgbClr val="C00000"/>
              </a:solidFill>
            </a:rPr>
            <a:t>leave</a:t>
          </a: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 to avoid last-minute urgent needs to acquire approvals.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100" b="1" kern="1200" dirty="0">
            <a:solidFill>
              <a:schemeClr val="bg2">
                <a:lumMod val="10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- Ensure your department’s financial </a:t>
          </a:r>
          <a:r>
            <a:rPr lang="en-US" sz="1100" b="1" kern="1200" dirty="0">
              <a:solidFill>
                <a:srgbClr val="C00000"/>
              </a:solidFill>
            </a:rPr>
            <a:t>approvers and submitters </a:t>
          </a: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(Requestors) are different users.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100" b="1" kern="1200" dirty="0">
            <a:solidFill>
              <a:schemeClr val="bg2">
                <a:lumMod val="10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- Ask suppliers you would like to purchase from to register in LU’s </a:t>
          </a:r>
          <a:r>
            <a:rPr lang="en-US" sz="1100" b="1" kern="1200" dirty="0">
              <a:solidFill>
                <a:srgbClr val="C00000"/>
              </a:solidFill>
            </a:rPr>
            <a:t>supplier portal</a:t>
          </a: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. Contact </a:t>
          </a:r>
          <a:r>
            <a:rPr lang="en-US" sz="1100" b="1" kern="1200" dirty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rId1"/>
            </a:rPr>
            <a:t>suppliermanagement@liberty.edu</a:t>
          </a: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 for more information.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		</a:t>
          </a:r>
        </a:p>
      </dsp:txBody>
      <dsp:txXfrm>
        <a:off x="1586164" y="707"/>
        <a:ext cx="6344656" cy="2360322"/>
      </dsp:txXfrm>
    </dsp:sp>
    <dsp:sp modelId="{DC2B6BF2-5520-4005-BECC-C6D1EB30A82F}">
      <dsp:nvSpPr>
        <dsp:cNvPr id="0" name=""/>
        <dsp:cNvSpPr/>
      </dsp:nvSpPr>
      <dsp:spPr>
        <a:xfrm>
          <a:off x="0" y="10483"/>
          <a:ext cx="1586164" cy="234077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935" tIns="220978" rIns="83935" bIns="22097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1">
                  <a:lumMod val="75000"/>
                </a:schemeClr>
              </a:solidFill>
            </a:rPr>
            <a:t>Do</a:t>
          </a:r>
        </a:p>
      </dsp:txBody>
      <dsp:txXfrm>
        <a:off x="0" y="10483"/>
        <a:ext cx="1586164" cy="2340770"/>
      </dsp:txXfrm>
    </dsp:sp>
    <dsp:sp modelId="{32B8323B-D811-4193-80C1-A1833C55CB85}">
      <dsp:nvSpPr>
        <dsp:cNvPr id="0" name=""/>
        <dsp:cNvSpPr/>
      </dsp:nvSpPr>
      <dsp:spPr>
        <a:xfrm>
          <a:off x="1587714" y="2495257"/>
          <a:ext cx="6350858" cy="223712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24" tIns="568230" rIns="123224" bIns="56823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- Do not change FOAPALs on change requests.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endParaRPr lang="en-US" sz="1100" b="1" kern="1200" dirty="0">
            <a:solidFill>
              <a:schemeClr val="bg2">
                <a:lumMod val="10000"/>
              </a:schemeClr>
            </a:solidFill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- Do not submit requisitions without documentation.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 dirty="0">
            <a:solidFill>
              <a:schemeClr val="bg2">
                <a:lumMod val="10000"/>
              </a:schemeClr>
            </a:solidFill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- Do not submit a change request for a punch-out catalog order.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 dirty="0">
            <a:solidFill>
              <a:schemeClr val="bg2">
                <a:lumMod val="10000"/>
              </a:schemeClr>
            </a:solidFill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2">
                  <a:lumMod val="10000"/>
                </a:schemeClr>
              </a:solidFill>
            </a:rPr>
            <a:t>- Do not submit a supplier request if there is an existing profile for the supplier in BuyLU.  Be sure to search for a supplier in BuyLU first.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587714" y="2495257"/>
        <a:ext cx="6350858" cy="2237124"/>
      </dsp:txXfrm>
    </dsp:sp>
    <dsp:sp modelId="{CBF34029-90F5-409F-8637-54ABD478A9CF}">
      <dsp:nvSpPr>
        <dsp:cNvPr id="0" name=""/>
        <dsp:cNvSpPr/>
      </dsp:nvSpPr>
      <dsp:spPr>
        <a:xfrm>
          <a:off x="0" y="2495257"/>
          <a:ext cx="1587714" cy="223712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017" tIns="220978" rIns="84017" bIns="22097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C00000"/>
              </a:solidFill>
            </a:rPr>
            <a:t>Don’t</a:t>
          </a:r>
        </a:p>
      </dsp:txBody>
      <dsp:txXfrm>
        <a:off x="0" y="2495257"/>
        <a:ext cx="1587714" cy="2237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0ABAC-0638-411C-91F5-0DEEDA5B86B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1EA7A-E01D-470A-8B56-A962AB027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94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4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587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235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4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1EA7A-E01D-470A-8B56-A962AB027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93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4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49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709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023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16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023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44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Sourcing Module here?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0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9F6D2CA-8EB2-1B6C-2686-1F987017C1B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639E2FA-E4F3-8BC2-0B40-97BD637E2AEA}"/>
              </a:ext>
            </a:extLst>
          </p:cNvPr>
          <p:cNvSpPr txBox="1">
            <a:spLocks/>
          </p:cNvSpPr>
          <p:nvPr userDrawn="1"/>
        </p:nvSpPr>
        <p:spPr>
          <a:xfrm>
            <a:off x="1524000" y="4233012"/>
            <a:ext cx="9144000" cy="53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6622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1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181393" cy="1562959"/>
          </a:xfrm>
        </p:spPr>
        <p:txBody>
          <a:bodyPr wrap="square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03596" y="4508500"/>
            <a:ext cx="6280227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23867"/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23867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23867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7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1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02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4755-850C-F956-DAC2-1C4972D07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3487F-A2A9-FF38-56BE-7AEADCEB9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5ED55-1138-EE2A-96A6-2E901F130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5024B-8A97-C4A1-F9E4-A2C846870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2D107-884E-2CEF-A2ED-75F267452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65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E54F3-E4B7-4E4D-5174-CA7EF071C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DCF4-0510-A773-0BD1-6ADE9F88D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D0F7C-7456-0684-4DB5-8456A0B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5A4AB-14AA-82B8-BFEF-B60DD226F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A10EB-F241-8894-B043-F4F1AF89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13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AFC2-ADC8-6D5B-D28B-539C1ABF6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E391F-C904-2EBF-CCEC-CAF29FE31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34B02-B321-A468-A663-84CBA0B93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06973-14FA-CCFD-A2FD-2F4BFC5D3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13356-188D-1586-C5EF-471B75CE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82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43746-AEFF-DDF0-9821-E7F91B6A7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78A86-F5C2-EEC0-5F91-84A33806F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132AA-B4B6-08CC-D7E8-AEE4D0E5B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9A047-9955-9546-AB97-DDEBADDE6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6AD43-4E95-04D1-AA43-A16EE780B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9F572-12AE-6EA4-AA15-C569EC23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63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90822-8724-174E-C421-30102AE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0AF9E-B6A7-BC87-61A8-704C8BD28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88C37-ADCE-E428-9687-E0D8A68F7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DD521-B765-539E-CB26-21287E0B1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867D56-3FD7-0414-5EA9-B8C57444D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DE416-B7D7-E160-78F0-883136F2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7CD5A-A789-69FF-CFB6-C28A91F1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7EBD8A-A3B6-2A3C-277E-2DB933F3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56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D87B0-C281-344A-6F5B-C714E17B0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440FC-D6DA-647A-8034-D2D457FD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2691C-ED7D-5520-611F-3BCFB4E62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EF8AD-B127-3B44-8EA5-CC63689E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2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8133F-F76F-2107-35D5-4EBEF8945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973E12-5C8C-CE2F-F310-5E77D2E93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0721C-4882-BEB0-03F9-4697A2F8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55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832EB-84B0-6D87-E14B-7927BC42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F7C45-C63D-1A92-1F26-33B165CBE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2DD25-0D4B-6AC3-FF74-48DDA4C28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337D7-BC83-7B4D-4157-7A5EEEC7C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94BA6-16A6-0B86-F34D-69B7CE4A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43FD0-AC31-44FC-98AE-404A6929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9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3AB07-A9FE-75A3-6D6C-816B689B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DC8B6D-4338-B91F-23FC-AF88F7F07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0E611-BF6F-DFD2-996D-A8E6B3A79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117D3-C3AA-C3EA-5196-33A9DF51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8E3CA-50B3-3674-A80E-14FC5070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025B8-0A90-0446-D864-87B129CD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1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52A28-C97B-1C37-628C-C27EA3073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6189D-08F8-3304-E0DC-2828DA37C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46E4F-43A2-BAA1-4BA7-4782B752E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6E6B2-E037-AEAB-D490-16B668E8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40697-5DBA-488C-E7A8-FE452E88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33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0A8F68-7F4A-71F0-059D-3FF26912B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BF46B-B32F-A75D-FB49-832A20A39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C078C-ECC2-209E-5BEB-9D3DC7DD6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EC76A-D968-AF3E-D145-3E5EB8868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F685F-496F-0643-8468-7F63D993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78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66AE075-14B2-29B8-2B26-9C40CE6041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79896-9010-68BE-8823-9688212AFD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1BFDC-C668-04CC-97A8-E97997AF3D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536329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C60B7-60DB-03A8-F81C-344D280F2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2A98F-59BB-8CFB-8F4D-372EF5EC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C574C-4F81-A284-BB47-5EDE7ACA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58082F2-F4AC-7F14-EFC4-1C9FAB2481D7}"/>
              </a:ext>
            </a:extLst>
          </p:cNvPr>
          <p:cNvSpPr txBox="1">
            <a:spLocks/>
          </p:cNvSpPr>
          <p:nvPr userDrawn="1"/>
        </p:nvSpPr>
        <p:spPr>
          <a:xfrm>
            <a:off x="1524000" y="4233012"/>
            <a:ext cx="9144000" cy="53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70467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C604B7-2E17-4EEA-7010-12390307A1DB}"/>
              </a:ext>
            </a:extLst>
          </p:cNvPr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0B2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9F8C9-84E0-8A16-C91B-83572D80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6" y="555706"/>
            <a:ext cx="3932237" cy="1112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79D5C-BC23-04CF-B42D-4367BB4C4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5FBE7-FAE5-62A7-0864-7D9330BBB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475" y="1743959"/>
            <a:ext cx="3932237" cy="42004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91D3C-EABD-E7BF-2DAF-6A54FE41B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C0831-A570-2D94-50B8-2559EE998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2F34E-C20D-076D-DE67-4C359436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35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181393" cy="1562959"/>
          </a:xfrm>
        </p:spPr>
        <p:txBody>
          <a:bodyPr wrap="square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03596" y="4508500"/>
            <a:ext cx="6280227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23867"/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23867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23867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69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C604B7-2E17-4EEA-7010-12390307A1D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B2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9F8C9-84E0-8A16-C91B-83572D80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524064" cy="1112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79D5C-BC23-04CF-B42D-4367BB4C4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70482" y="457201"/>
            <a:ext cx="50056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5FBE7-FAE5-62A7-0864-7D9330BBB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68544"/>
            <a:ext cx="4524064" cy="42004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91D3C-EABD-E7BF-2DAF-6A54FE41B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C0831-A570-2D94-50B8-2559EE998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2F34E-C20D-076D-DE67-4C359436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33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36A0-A645-4AB5-7A06-41171768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6345B-8335-4CD3-4197-DE71CAC73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DE859-7EDF-D94B-1408-BC2A185D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908A4-4379-AC4C-D717-16067966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5876B-C577-356D-AF96-F31A78AA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269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36A0-A645-4AB5-7A06-41171768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6345B-8335-4CD3-4197-DE71CAC73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DE859-7EDF-D94B-1408-BC2A185D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908A4-4379-AC4C-D717-16067966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5876B-C577-356D-AF96-F31A78AA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92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5942E-B8C6-9906-9E5D-41B2FC32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1ADDA-F8AC-4501-2EAA-4F8A80472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8411F-BAB3-8BE6-E732-4FABEF6B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B6090-DC73-3A82-4AE0-DB2C41A5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5ABED-1384-2E1E-18FD-6AF02745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37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8A545-44A3-3DD2-93C1-58D4F7EF7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3BCDE-095C-A98A-F44D-AD0B6D1BD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DC263-E447-D064-51FB-00600CF31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445BD-CF58-2762-7D98-05343EBE4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54FC3-4D5C-AF00-C039-2394E476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D78D0-5F9C-36ED-44E7-8F5F51F9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E093-38E2-6F56-013C-DE951FB06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09FC5-A6F2-496F-988C-177678142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8FA8A-01E6-1D11-C0AE-9CFF8B749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6CF7C-60CC-221E-41C6-6658D9C9F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502044-6FF4-F73B-F994-934153D0C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F823D-EB81-9A53-1A22-3FAE5183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8655D-D48B-982D-9DDA-B1C29AEB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325E5-F86C-D250-8877-6A0E93F0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68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3FC7-F19B-4BA2-355A-1B78E5CA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DE771-2BC3-BCEC-4075-D943F54A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BB88F-BBFE-338B-5BD8-E5FA92963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F5683-F382-7A7C-7FF2-6F731BED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7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094F25-32FC-A271-9046-A0FA5BFE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F73FA-9BB6-A2AA-FD13-1A7EC5CC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12F13-D53E-4835-6A12-FA03B79B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65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651D-4F99-F6C9-62D1-FD31BD0C8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34A10-8832-2AFF-3C1C-8772E86FF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8AE19-89D1-AD79-73C9-C73417C1C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44498-73FA-4079-6E2F-893F01B9A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D9D55-33B7-4AFB-8C1E-FA28A366F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5B345-DED6-2755-589B-79085E05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24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651D-4F99-F6C9-62D1-FD31BD0C8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34A10-8832-2AFF-3C1C-8772E86FF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8AE19-89D1-AD79-73C9-C73417C1C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44498-73FA-4079-6E2F-893F01B9A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D9D55-33B7-4AFB-8C1E-FA28A366F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5B345-DED6-2755-589B-79085E05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48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AE11-0626-B2FB-1DC2-8E82147E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0D766-214D-C916-D20B-8B9B33427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B802B-0996-690B-7BBD-DD24E6C6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C51D2-3D9B-088C-8BB2-CE35F17BF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BC77B-EC7F-46E6-4168-CDE246C1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3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5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8FD83B-EF1F-B6B5-F9AB-EAEF2DEA1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4E2C2-7560-58B8-C6E3-7A4B3CFCB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48134-6721-BB40-0DDD-E671F96D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7E34A-36DB-3FBA-CE8F-3EE1B719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56CE7-5195-EFD2-47CD-E5EA74F6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82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0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72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66AE075-14B2-29B8-2B26-9C40CE6041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79896-9010-68BE-8823-9688212AFD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1BFDC-C668-04CC-97A8-E97997AF3D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536329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C60B7-60DB-03A8-F81C-344D280F2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2A98F-59BB-8CFB-8F4D-372EF5EC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C574C-4F81-A284-BB47-5EDE7ACA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58082F2-F4AC-7F14-EFC4-1C9FAB2481D7}"/>
              </a:ext>
            </a:extLst>
          </p:cNvPr>
          <p:cNvSpPr txBox="1">
            <a:spLocks/>
          </p:cNvSpPr>
          <p:nvPr userDrawn="1"/>
        </p:nvSpPr>
        <p:spPr>
          <a:xfrm>
            <a:off x="1524000" y="4233012"/>
            <a:ext cx="9144000" cy="53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44421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C604B7-2E17-4EEA-7010-12390307A1DB}"/>
              </a:ext>
            </a:extLst>
          </p:cNvPr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0B2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9F8C9-84E0-8A16-C91B-83572D80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6" y="555706"/>
            <a:ext cx="3932237" cy="1112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79D5C-BC23-04CF-B42D-4367BB4C4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5FBE7-FAE5-62A7-0864-7D9330BBB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475" y="1743959"/>
            <a:ext cx="3932237" cy="42004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91D3C-EABD-E7BF-2DAF-6A54FE41B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C0831-A570-2D94-50B8-2559EE998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2F34E-C20D-076D-DE67-4C359436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271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181393" cy="1562959"/>
          </a:xfrm>
        </p:spPr>
        <p:txBody>
          <a:bodyPr wrap="square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03596" y="4508500"/>
            <a:ext cx="6280227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23867"/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23867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23867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76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C604B7-2E17-4EEA-7010-12390307A1D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B2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9F8C9-84E0-8A16-C91B-83572D80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524064" cy="1112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79D5C-BC23-04CF-B42D-4367BB4C4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70482" y="457201"/>
            <a:ext cx="50056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5FBE7-FAE5-62A7-0864-7D9330BBB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68544"/>
            <a:ext cx="4524064" cy="42004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91D3C-EABD-E7BF-2DAF-6A54FE41B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C0831-A570-2D94-50B8-2559EE998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2F34E-C20D-076D-DE67-4C359436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46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36A0-A645-4AB5-7A06-41171768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6345B-8335-4CD3-4197-DE71CAC73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DE859-7EDF-D94B-1408-BC2A185D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908A4-4379-AC4C-D717-16067966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5876B-C577-356D-AF96-F31A78AA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42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36A0-A645-4AB5-7A06-41171768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6345B-8335-4CD3-4197-DE71CAC73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DE859-7EDF-D94B-1408-BC2A185D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908A4-4379-AC4C-D717-16067966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5876B-C577-356D-AF96-F31A78AA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75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5942E-B8C6-9906-9E5D-41B2FC32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1ADDA-F8AC-4501-2EAA-4F8A80472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8411F-BAB3-8BE6-E732-4FABEF6B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B6090-DC73-3A82-4AE0-DB2C41A5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5ABED-1384-2E1E-18FD-6AF02745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3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889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8A545-44A3-3DD2-93C1-58D4F7EF7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3BCDE-095C-A98A-F44D-AD0B6D1BD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DC263-E447-D064-51FB-00600CF31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445BD-CF58-2762-7D98-05343EBE4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54FC3-4D5C-AF00-C039-2394E476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D78D0-5F9C-36ED-44E7-8F5F51F9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1381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E093-38E2-6F56-013C-DE951FB06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09FC5-A6F2-496F-988C-177678142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8FA8A-01E6-1D11-C0AE-9CFF8B749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6CF7C-60CC-221E-41C6-6658D9C9F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502044-6FF4-F73B-F994-934153D0C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F823D-EB81-9A53-1A22-3FAE5183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8655D-D48B-982D-9DDA-B1C29AEB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325E5-F86C-D250-8877-6A0E93F0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5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3FC7-F19B-4BA2-355A-1B78E5CA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DE771-2BC3-BCEC-4075-D943F54A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BB88F-BBFE-338B-5BD8-E5FA92963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F5683-F382-7A7C-7FF2-6F731BED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5234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094F25-32FC-A271-9046-A0FA5BFE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F73FA-9BB6-A2AA-FD13-1A7EC5CC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12F13-D53E-4835-6A12-FA03B79B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596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651D-4F99-F6C9-62D1-FD31BD0C8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34A10-8832-2AFF-3C1C-8772E86FF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8AE19-89D1-AD79-73C9-C73417C1C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44498-73FA-4079-6E2F-893F01B9A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D9D55-33B7-4AFB-8C1E-FA28A366F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5B345-DED6-2755-589B-79085E05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18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651D-4F99-F6C9-62D1-FD31BD0C8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34A10-8832-2AFF-3C1C-8772E86FF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8AE19-89D1-AD79-73C9-C73417C1C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44498-73FA-4079-6E2F-893F01B9A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D9D55-33B7-4AFB-8C1E-FA28A366F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5B345-DED6-2755-589B-79085E05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80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AE11-0626-B2FB-1DC2-8E82147E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0D766-214D-C916-D20B-8B9B33427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B802B-0996-690B-7BBD-DD24E6C6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C51D2-3D9B-088C-8BB2-CE35F17BF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BC77B-EC7F-46E6-4168-CDE246C1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13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8FD83B-EF1F-B6B5-F9AB-EAEF2DEA1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4E2C2-7560-58B8-C6E3-7A4B3CFCB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48134-6721-BB40-0DDD-E671F96D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7E34A-36DB-3FBA-CE8F-3EE1B719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56CE7-5195-EFD2-47CD-E5EA74F6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18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6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0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91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91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8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850EEF-D1A5-C644-999A-3242485FD507}"/>
              </a:ext>
            </a:extLst>
          </p:cNvPr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0B2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7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68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CAE87-9D69-A985-36B9-A803A25B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3A389-D6EB-4ABF-052F-291A7A341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5C36B-1154-8376-4D0A-07F1DB7AA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7072A6-E769-4FFD-AF3B-485373100B8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6DBBE-62C5-3514-C310-3AA8D62DE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8B350-65B7-9DAE-3C9B-963BDCDF5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322800-3F44-4256-9855-35CEF4DC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0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835D7-381C-A8AE-4FD7-062718DA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54163-EC1B-10F2-2F07-4B5AD1B31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0269C-BFA7-3B28-BA5B-680CA713E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47031-0CC7-3BE9-6CFF-46282FFAE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30C61-0BEB-6387-2243-52E80EC70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3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835D7-381C-A8AE-4FD7-062718DA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54163-EC1B-10F2-2F07-4B5AD1B31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0269C-BFA7-3B28-BA5B-680CA713E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47031-0CC7-3BE9-6CFF-46282FFAE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30C61-0BEB-6387-2243-52E80EC70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4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erty.edu/campus-logistics/warehouse-services/" TargetMode="External"/><Relationship Id="rId2" Type="http://schemas.openxmlformats.org/officeDocument/2006/relationships/hyperlink" Target="mailto:enterprisesourcing@liberty.ed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752B6-2341-6907-E143-71A8CB327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4730" y="771839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ENTERPRISE SOURCING,</a:t>
            </a:r>
            <a:br>
              <a:rPr lang="en-US" sz="48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4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BUYLU, SUPPLIER MANAGEMENT, &amp; ANALYTICS</a:t>
            </a:r>
          </a:p>
        </p:txBody>
      </p:sp>
      <p:pic>
        <p:nvPicPr>
          <p:cNvPr id="6" name="Picture 5" descr="A cartoon of a duck holding a card&#10;&#10;Description automatically generated">
            <a:extLst>
              <a:ext uri="{FF2B5EF4-FFF2-40B4-BE49-F238E27FC236}">
                <a16:creationId xmlns:a16="http://schemas.microsoft.com/office/drawing/2014/main" id="{FB822094-CE92-F2E1-CE68-E0BEBCE59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" y="5518111"/>
            <a:ext cx="1105246" cy="1113598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BEAFD77-F56D-575C-C854-D6EC4B660833}"/>
              </a:ext>
            </a:extLst>
          </p:cNvPr>
          <p:cNvSpPr txBox="1">
            <a:spLocks/>
          </p:cNvSpPr>
          <p:nvPr/>
        </p:nvSpPr>
        <p:spPr>
          <a:xfrm>
            <a:off x="1524000" y="4611716"/>
            <a:ext cx="9144000" cy="53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April 10, 2024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85386C2-9E70-526C-8B48-CCC900E8B490}"/>
              </a:ext>
            </a:extLst>
          </p:cNvPr>
          <p:cNvSpPr txBox="1">
            <a:spLocks/>
          </p:cNvSpPr>
          <p:nvPr/>
        </p:nvSpPr>
        <p:spPr>
          <a:xfrm>
            <a:off x="1524000" y="3617413"/>
            <a:ext cx="9144000" cy="536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Spring 2025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Procurement &amp; Payment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606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D3EF25-DA7A-ADE8-C351-2DF7A4FD7F75}"/>
              </a:ext>
            </a:extLst>
          </p:cNvPr>
          <p:cNvSpPr txBox="1"/>
          <p:nvPr/>
        </p:nvSpPr>
        <p:spPr>
          <a:xfrm>
            <a:off x="251792" y="196444"/>
            <a:ext cx="5844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Shopping Dashboard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42B996-75EF-6FF6-10F2-07BBFB7EC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5075"/>
            <a:ext cx="12192000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31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parking lot and trees&#10;&#10;Description automatically generated">
            <a:extLst>
              <a:ext uri="{FF2B5EF4-FFF2-40B4-BE49-F238E27FC236}">
                <a16:creationId xmlns:a16="http://schemas.microsoft.com/office/drawing/2014/main" id="{710BBFFC-351C-0DB7-BE41-601D568376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854" y="-212463"/>
            <a:ext cx="12192000" cy="685800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7B9E00-D512-9D00-2EC0-6349D2484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58123"/>
          <a:stretch/>
        </p:blipFill>
        <p:spPr>
          <a:xfrm>
            <a:off x="145543" y="3750774"/>
            <a:ext cx="11869207" cy="2216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0AF0E9-1C84-D743-67DC-F967413B5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768" r="12057"/>
          <a:stretch/>
        </p:blipFill>
        <p:spPr>
          <a:xfrm>
            <a:off x="663209" y="534235"/>
            <a:ext cx="10833877" cy="2682303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406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B2893-E73A-3ABD-9A0C-7F483E34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for Catalog Purchases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EC093-3542-4591-B7CA-E69C2F88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Always create a receipt once you have received the product in acceptable condition.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Always report damages immediately to either the supplier or by emailing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enterprisesourcing@liberty.edu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catalog returns, reach out to the supplier or email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enterprisesourcing@liberty.edu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Once your order is complete and invoices are paid, please be sure to review the PO to ensure it has been closed.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ptos" panose="02110004020202020204"/>
              </a:rPr>
              <a:t>Check the warehouse Repurpose Furniture Inventory on this website for free furniture before purchasing new furniture. </a:t>
            </a:r>
            <a:r>
              <a:rPr lang="en-US" sz="2800" dirty="0">
                <a:solidFill>
                  <a:prstClr val="black"/>
                </a:solidFill>
                <a:latin typeface="Aptos" panose="02110004020202020204"/>
                <a:hlinkClick r:id="rId3"/>
              </a:rPr>
              <a:t>https://www.liberty.edu/campus-logistics/warehouse-services/</a:t>
            </a:r>
            <a:endParaRPr lang="en-US" sz="2800" dirty="0">
              <a:solidFill>
                <a:prstClr val="black"/>
              </a:solidFill>
              <a:latin typeface="Aptos" panose="021100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9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01D4-D190-6E03-12F0-FC0FF603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35" y="167333"/>
            <a:ext cx="9071113" cy="945849"/>
          </a:xfrm>
        </p:spPr>
        <p:txBody>
          <a:bodyPr>
            <a:normAutofit/>
          </a:bodyPr>
          <a:lstStyle/>
          <a:p>
            <a:r>
              <a:rPr lang="en-US" dirty="0"/>
              <a:t>What’s new in Enterprise Sourcing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68EF2-56E0-C928-7DF5-18637C65D4F1}"/>
              </a:ext>
            </a:extLst>
          </p:cNvPr>
          <p:cNvSpPr txBox="1"/>
          <p:nvPr/>
        </p:nvSpPr>
        <p:spPr>
          <a:xfrm>
            <a:off x="484831" y="1372970"/>
            <a:ext cx="42309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https://www.liberty.edu/finance-admin/procurement/enterprise-sourcing/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9BC378-7E12-F5FD-C21F-557C06DCE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3" y="2220007"/>
            <a:ext cx="4950483" cy="4231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0F1034-2B85-4FE4-D03C-D0C674471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587" y="2220008"/>
            <a:ext cx="5970656" cy="423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71CEC-DCF7-4FF8-4074-EB54D3AE91D4}"/>
              </a:ext>
            </a:extLst>
          </p:cNvPr>
          <p:cNvSpPr txBox="1"/>
          <p:nvPr/>
        </p:nvSpPr>
        <p:spPr>
          <a:xfrm>
            <a:off x="5781431" y="1372970"/>
            <a:ext cx="5664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https://www.liberty.edu/finance-admin/procurement/strategic-preferred-suppliers/</a:t>
            </a:r>
          </a:p>
        </p:txBody>
      </p:sp>
    </p:spTree>
    <p:extLst>
      <p:ext uri="{BB962C8B-B14F-4D97-AF65-F5344CB8AC3E}">
        <p14:creationId xmlns:p14="http://schemas.microsoft.com/office/powerpoint/2010/main" val="2604249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FF70-4678-D6D0-0649-7194094C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106" y="-99526"/>
            <a:ext cx="10058400" cy="1450757"/>
          </a:xfrm>
        </p:spPr>
        <p:txBody>
          <a:bodyPr/>
          <a:lstStyle/>
          <a:p>
            <a:r>
              <a:rPr lang="en-US" dirty="0"/>
              <a:t>What’s new in Enterprise Sourcing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6F6787-7C4E-F1F4-E7BB-9B064C525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221" y="2137306"/>
            <a:ext cx="5495404" cy="349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06A16E-8949-D28A-A588-80F013085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1" y="2263871"/>
            <a:ext cx="5759355" cy="324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83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99373FF-C78A-430B-A246-6048999CE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15EE32-F411-812D-F8CA-D2A25C15F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577" y="634946"/>
            <a:ext cx="6846166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Sourcing Module Benefits!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EBB925-FEC3-4CD5-9271-3D75EBB53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9772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artoon of a duck holding a book&#10;&#10;Description automatically generated">
            <a:extLst>
              <a:ext uri="{FF2B5EF4-FFF2-40B4-BE49-F238E27FC236}">
                <a16:creationId xmlns:a16="http://schemas.microsoft.com/office/drawing/2014/main" id="{481BBA90-FA3D-86AB-76EF-F4393D7CB6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29" y="1759712"/>
            <a:ext cx="1961944" cy="2001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46B689-CC8C-4071-CCA0-044831639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912" y="3801670"/>
            <a:ext cx="1567924" cy="847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3775E-EB1F-EC53-E9CE-ED4767D5E8FA}"/>
              </a:ext>
            </a:extLst>
          </p:cNvPr>
          <p:cNvSpPr txBox="1"/>
          <p:nvPr/>
        </p:nvSpPr>
        <p:spPr>
          <a:xfrm>
            <a:off x="4701747" y="2198914"/>
            <a:ext cx="6847996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48312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9B2863-A1A5-4050-8DE8-9BC0AD47F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F76955-21E0-4116-A6AA-19DB89B5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C5F935-C8B1-D921-E04D-611934409F30}"/>
              </a:ext>
            </a:extLst>
          </p:cNvPr>
          <p:cNvSpPr txBox="1"/>
          <p:nvPr/>
        </p:nvSpPr>
        <p:spPr>
          <a:xfrm>
            <a:off x="4788387" y="2289934"/>
            <a:ext cx="6094562" cy="3147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en-US" sz="1400" b="1" dirty="0"/>
              <a:t>Efficiency</a:t>
            </a:r>
            <a:r>
              <a:rPr lang="en-US" sz="1400" dirty="0"/>
              <a:t>: The BuyLU Sourcing Module helps automate many manual tasks, reducing administrative burdens and speeding up the purchase process.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Improved Transparency</a:t>
            </a:r>
            <a:r>
              <a:rPr kumimoji="0" lang="en-US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By providing visibility into the entire procurement process from supplier selection to contract management as needed, enabling better decision-making.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Savings</a:t>
            </a:r>
            <a:r>
              <a:rPr kumimoji="0" lang="en-US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Delivers an estimated 6–10% in savings through competitive bidding, enhanced negotiation leverage, performance-based supplier management, and data-driven information.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Better Collaboration</a:t>
            </a:r>
            <a:r>
              <a:rPr kumimoji="0" lang="en-US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Supports centralized communication, real-time updates, automated workflows, and improved coordination across departments and with suppliers, all within the platform.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    Stronger Compliance</a:t>
            </a:r>
            <a:r>
              <a:rPr kumimoji="0" lang="en-US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Ensures adherence to policies through standardized processes, audit trails, supplier qualification, and policy enforcement.</a:t>
            </a:r>
          </a:p>
        </p:txBody>
      </p:sp>
    </p:spTree>
    <p:extLst>
      <p:ext uri="{BB962C8B-B14F-4D97-AF65-F5344CB8AC3E}">
        <p14:creationId xmlns:p14="http://schemas.microsoft.com/office/powerpoint/2010/main" val="3435695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348A0-9FCC-1BB1-50ED-7D900265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6969"/>
            <a:ext cx="10515600" cy="1325563"/>
          </a:xfrm>
        </p:spPr>
        <p:txBody>
          <a:bodyPr/>
          <a:lstStyle/>
          <a:p>
            <a:r>
              <a:rPr lang="en-US" dirty="0"/>
              <a:t>How to create a request for a sourcing event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BE8237-D40D-12A1-81CD-099CA8B05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394" y="1512532"/>
            <a:ext cx="8559209" cy="4841507"/>
          </a:xfrm>
        </p:spPr>
      </p:pic>
    </p:spTree>
    <p:extLst>
      <p:ext uri="{BB962C8B-B14F-4D97-AF65-F5344CB8AC3E}">
        <p14:creationId xmlns:p14="http://schemas.microsoft.com/office/powerpoint/2010/main" val="141893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9BF54F5-1DB4-73C9-242D-F72B70036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219076"/>
            <a:ext cx="10991850" cy="5857874"/>
          </a:xfrm>
        </p:spPr>
      </p:pic>
    </p:spTree>
    <p:extLst>
      <p:ext uri="{BB962C8B-B14F-4D97-AF65-F5344CB8AC3E}">
        <p14:creationId xmlns:p14="http://schemas.microsoft.com/office/powerpoint/2010/main" val="1781952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903875-048A-1394-3C12-6EA676232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792" y="0"/>
            <a:ext cx="11038416" cy="6307666"/>
          </a:xfrm>
        </p:spPr>
      </p:pic>
    </p:spTree>
    <p:extLst>
      <p:ext uri="{BB962C8B-B14F-4D97-AF65-F5344CB8AC3E}">
        <p14:creationId xmlns:p14="http://schemas.microsoft.com/office/powerpoint/2010/main" val="13832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2B1F-7342-03A1-55A6-1E17BFDAC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   Award Scenario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1DCDE1-3044-63C5-8682-904D9CB8EA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656"/>
            <a:ext cx="12239712" cy="597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A49FEC-C511-BF09-595C-3DE577A2B957}"/>
              </a:ext>
            </a:extLst>
          </p:cNvPr>
          <p:cNvSpPr/>
          <p:nvPr/>
        </p:nvSpPr>
        <p:spPr>
          <a:xfrm>
            <a:off x="3674691" y="3763565"/>
            <a:ext cx="675117" cy="10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075E06-A9D4-A043-EB51-9AC498C0D6A2}"/>
              </a:ext>
            </a:extLst>
          </p:cNvPr>
          <p:cNvSpPr/>
          <p:nvPr/>
        </p:nvSpPr>
        <p:spPr>
          <a:xfrm>
            <a:off x="3683235" y="4104484"/>
            <a:ext cx="675117" cy="10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6F24A6-4BCB-E15B-BD87-0A29D388A3E2}"/>
              </a:ext>
            </a:extLst>
          </p:cNvPr>
          <p:cNvSpPr/>
          <p:nvPr/>
        </p:nvSpPr>
        <p:spPr>
          <a:xfrm>
            <a:off x="3674686" y="4496610"/>
            <a:ext cx="675117" cy="442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256EA9-A5CB-9FCD-2BBC-6F32377949EF}"/>
              </a:ext>
            </a:extLst>
          </p:cNvPr>
          <p:cNvSpPr/>
          <p:nvPr/>
        </p:nvSpPr>
        <p:spPr>
          <a:xfrm>
            <a:off x="3683234" y="5120696"/>
            <a:ext cx="675117" cy="10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0660C5-3518-A0EE-C27C-5587FB2FBA68}"/>
              </a:ext>
            </a:extLst>
          </p:cNvPr>
          <p:cNvSpPr/>
          <p:nvPr/>
        </p:nvSpPr>
        <p:spPr>
          <a:xfrm>
            <a:off x="3683233" y="5240790"/>
            <a:ext cx="675117" cy="10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666DD0-FBBA-9929-B72D-832CE2A1DBFC}"/>
              </a:ext>
            </a:extLst>
          </p:cNvPr>
          <p:cNvSpPr/>
          <p:nvPr/>
        </p:nvSpPr>
        <p:spPr>
          <a:xfrm>
            <a:off x="3674686" y="5445930"/>
            <a:ext cx="675117" cy="400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66CDBE-8604-1142-645B-1BEAA3C2658D}"/>
              </a:ext>
            </a:extLst>
          </p:cNvPr>
          <p:cNvSpPr/>
          <p:nvPr/>
        </p:nvSpPr>
        <p:spPr>
          <a:xfrm>
            <a:off x="2498103" y="3075020"/>
            <a:ext cx="1093509" cy="50904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809F4A-A76A-9EC5-E034-090FB649C66E}"/>
              </a:ext>
            </a:extLst>
          </p:cNvPr>
          <p:cNvSpPr/>
          <p:nvPr/>
        </p:nvSpPr>
        <p:spPr>
          <a:xfrm>
            <a:off x="2498103" y="3584067"/>
            <a:ext cx="1093509" cy="5822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1ABAD7-CDB5-C39E-D5B8-251DE6622BE2}"/>
              </a:ext>
            </a:extLst>
          </p:cNvPr>
          <p:cNvSpPr/>
          <p:nvPr/>
        </p:nvSpPr>
        <p:spPr>
          <a:xfrm>
            <a:off x="2498102" y="4166361"/>
            <a:ext cx="1093509" cy="544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C7188-10A6-4171-E63B-AE9D4B5DFBD0}"/>
              </a:ext>
            </a:extLst>
          </p:cNvPr>
          <p:cNvSpPr/>
          <p:nvPr/>
        </p:nvSpPr>
        <p:spPr>
          <a:xfrm>
            <a:off x="2498103" y="4672864"/>
            <a:ext cx="1093509" cy="9660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072B5A-6241-5675-2AC2-75C1C4080646}"/>
              </a:ext>
            </a:extLst>
          </p:cNvPr>
          <p:cNvSpPr/>
          <p:nvPr/>
        </p:nvSpPr>
        <p:spPr>
          <a:xfrm>
            <a:off x="2498101" y="5638934"/>
            <a:ext cx="1093509" cy="4428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75325-0F38-9B91-592C-F1DC9397537A}"/>
              </a:ext>
            </a:extLst>
          </p:cNvPr>
          <p:cNvSpPr/>
          <p:nvPr/>
        </p:nvSpPr>
        <p:spPr>
          <a:xfrm>
            <a:off x="2498099" y="6081794"/>
            <a:ext cx="1093509" cy="6696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A17B49-08CC-2B72-38C7-9D77465BB731}"/>
              </a:ext>
            </a:extLst>
          </p:cNvPr>
          <p:cNvSpPr/>
          <p:nvPr/>
        </p:nvSpPr>
        <p:spPr>
          <a:xfrm>
            <a:off x="3683233" y="386981"/>
            <a:ext cx="1595777" cy="2837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6A1C9-83B5-8E88-1537-2027E88B2FEA}"/>
              </a:ext>
            </a:extLst>
          </p:cNvPr>
          <p:cNvSpPr/>
          <p:nvPr/>
        </p:nvSpPr>
        <p:spPr>
          <a:xfrm>
            <a:off x="5578401" y="386981"/>
            <a:ext cx="1595777" cy="2837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E598-2A43-9D3D-C6DC-E8C6D3207041}"/>
              </a:ext>
            </a:extLst>
          </p:cNvPr>
          <p:cNvSpPr/>
          <p:nvPr/>
        </p:nvSpPr>
        <p:spPr>
          <a:xfrm>
            <a:off x="8911711" y="386981"/>
            <a:ext cx="1363506" cy="2837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002FAC-30A3-A194-5CE0-766B3CCA6458}"/>
              </a:ext>
            </a:extLst>
          </p:cNvPr>
          <p:cNvSpPr/>
          <p:nvPr/>
        </p:nvSpPr>
        <p:spPr>
          <a:xfrm>
            <a:off x="10849108" y="386981"/>
            <a:ext cx="1163642" cy="2837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AF16BE-0CC0-181C-CF1B-586FF9C13EA6}"/>
              </a:ext>
            </a:extLst>
          </p:cNvPr>
          <p:cNvSpPr txBox="1"/>
          <p:nvPr/>
        </p:nvSpPr>
        <p:spPr>
          <a:xfrm>
            <a:off x="2681921" y="3191653"/>
            <a:ext cx="725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C93586-D5CF-E8CF-6ECC-AB50AA603A22}"/>
              </a:ext>
            </a:extLst>
          </p:cNvPr>
          <p:cNvSpPr txBox="1"/>
          <p:nvPr/>
        </p:nvSpPr>
        <p:spPr>
          <a:xfrm>
            <a:off x="2681921" y="4250632"/>
            <a:ext cx="725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C81E66-3DE9-D7FF-F4CB-B00B97407F61}"/>
              </a:ext>
            </a:extLst>
          </p:cNvPr>
          <p:cNvSpPr txBox="1"/>
          <p:nvPr/>
        </p:nvSpPr>
        <p:spPr>
          <a:xfrm>
            <a:off x="2681921" y="3683321"/>
            <a:ext cx="725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76752A-872F-6EE3-B5B6-1B7DC342DC63}"/>
              </a:ext>
            </a:extLst>
          </p:cNvPr>
          <p:cNvSpPr txBox="1"/>
          <p:nvPr/>
        </p:nvSpPr>
        <p:spPr>
          <a:xfrm>
            <a:off x="2681921" y="4907981"/>
            <a:ext cx="725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1AD379-2DD0-EBE3-28A7-F12BF4A685C3}"/>
              </a:ext>
            </a:extLst>
          </p:cNvPr>
          <p:cNvSpPr txBox="1"/>
          <p:nvPr/>
        </p:nvSpPr>
        <p:spPr>
          <a:xfrm>
            <a:off x="2681921" y="5689380"/>
            <a:ext cx="725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583F2A-4FC3-E4E2-6ADA-2EB6F93B15B7}"/>
              </a:ext>
            </a:extLst>
          </p:cNvPr>
          <p:cNvSpPr txBox="1"/>
          <p:nvPr/>
        </p:nvSpPr>
        <p:spPr>
          <a:xfrm>
            <a:off x="2681921" y="6172430"/>
            <a:ext cx="725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FC8157-61A2-1DD7-A25A-09BC709AA2C4}"/>
              </a:ext>
            </a:extLst>
          </p:cNvPr>
          <p:cNvSpPr/>
          <p:nvPr/>
        </p:nvSpPr>
        <p:spPr>
          <a:xfrm>
            <a:off x="8880408" y="3075020"/>
            <a:ext cx="713056" cy="378243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BFDBE7-7751-808A-D00B-18369CA32A75}"/>
              </a:ext>
            </a:extLst>
          </p:cNvPr>
          <p:cNvSpPr/>
          <p:nvPr/>
        </p:nvSpPr>
        <p:spPr>
          <a:xfrm>
            <a:off x="8880408" y="4118367"/>
            <a:ext cx="713056" cy="378243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8B9117-0989-3534-C533-4E283F7ABEE1}"/>
              </a:ext>
            </a:extLst>
          </p:cNvPr>
          <p:cNvSpPr/>
          <p:nvPr/>
        </p:nvSpPr>
        <p:spPr>
          <a:xfrm>
            <a:off x="8915840" y="6069954"/>
            <a:ext cx="713056" cy="378243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1188F5-35A2-BF83-15B3-C7D157C4C44C}"/>
              </a:ext>
            </a:extLst>
          </p:cNvPr>
          <p:cNvSpPr/>
          <p:nvPr/>
        </p:nvSpPr>
        <p:spPr>
          <a:xfrm>
            <a:off x="3636047" y="3611906"/>
            <a:ext cx="713056" cy="378243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29C0C0-79EA-1AAE-83E1-3CA56143D10C}"/>
              </a:ext>
            </a:extLst>
          </p:cNvPr>
          <p:cNvSpPr/>
          <p:nvPr/>
        </p:nvSpPr>
        <p:spPr>
          <a:xfrm>
            <a:off x="5496285" y="4703162"/>
            <a:ext cx="713056" cy="378243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77AAD2-14C2-E9FD-0CDE-7C506B5503C0}"/>
              </a:ext>
            </a:extLst>
          </p:cNvPr>
          <p:cNvSpPr/>
          <p:nvPr/>
        </p:nvSpPr>
        <p:spPr>
          <a:xfrm>
            <a:off x="10799152" y="5631063"/>
            <a:ext cx="713056" cy="378243"/>
          </a:xfrm>
          <a:prstGeom prst="rect">
            <a:avLst/>
          </a:prstGeom>
          <a:solidFill>
            <a:schemeClr val="accent5">
              <a:lumMod val="75000"/>
              <a:alpha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41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752B6-2341-6907-E143-71A8CB327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713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ENTERPRISE SOURCING</a:t>
            </a:r>
            <a:br>
              <a: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 sz="48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B0ED8-E7C1-69F5-EBF0-2FF74B0C8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3112"/>
            <a:ext cx="9144000" cy="536329"/>
          </a:xfrm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Dawn Neal</a:t>
            </a:r>
            <a:r>
              <a:rPr lang="en-US" sz="12400" cap="none" spc="0" dirty="0">
                <a:solidFill>
                  <a:srgbClr val="FFFFFF"/>
                </a:solidFill>
                <a:latin typeface="Segoe UI"/>
              </a:rPr>
              <a:t>, Shawn Short, &amp; Mary Franklin</a:t>
            </a:r>
            <a:endParaRPr kumimoji="0" lang="en-US" sz="1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BEAFD77-F56D-575C-C854-D6EC4B660833}"/>
              </a:ext>
            </a:extLst>
          </p:cNvPr>
          <p:cNvSpPr txBox="1">
            <a:spLocks/>
          </p:cNvSpPr>
          <p:nvPr/>
        </p:nvSpPr>
        <p:spPr>
          <a:xfrm>
            <a:off x="1450109" y="4538899"/>
            <a:ext cx="9144000" cy="53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April 10, 2025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of a duck holding a card&#10;&#10;Description automatically generated">
            <a:extLst>
              <a:ext uri="{FF2B5EF4-FFF2-40B4-BE49-F238E27FC236}">
                <a16:creationId xmlns:a16="http://schemas.microsoft.com/office/drawing/2014/main" id="{B2DF9D09-0690-E7D3-EA38-958003A98D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" y="5518111"/>
            <a:ext cx="1105246" cy="111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00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FF3C-6834-58B7-7A5E-550E7FAC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MBUs by Enterprise Sourcing Analyst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C0822A-95E4-71D5-A9BD-E730DA714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563" y="1846263"/>
            <a:ext cx="9889199" cy="4022725"/>
          </a:xfrm>
        </p:spPr>
      </p:pic>
    </p:spTree>
    <p:extLst>
      <p:ext uri="{BB962C8B-B14F-4D97-AF65-F5344CB8AC3E}">
        <p14:creationId xmlns:p14="http://schemas.microsoft.com/office/powerpoint/2010/main" val="2929259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752B6-2341-6907-E143-71A8CB327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713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Technology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B0ED8-E7C1-69F5-EBF0-2FF74B0C8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9127"/>
            <a:ext cx="9144000" cy="900388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2025 Spring Training</a:t>
            </a:r>
          </a:p>
          <a:p>
            <a:r>
              <a:rPr lang="en-US" sz="3600" dirty="0"/>
              <a:t>Procurement &amp; Payment Services</a:t>
            </a:r>
          </a:p>
          <a:p>
            <a:endParaRPr lang="en-US" dirty="0"/>
          </a:p>
        </p:txBody>
      </p:sp>
      <p:pic>
        <p:nvPicPr>
          <p:cNvPr id="6" name="Picture 5" descr="A cartoon of a duck holding a card&#10;&#10;Description automatically generated">
            <a:extLst>
              <a:ext uri="{FF2B5EF4-FFF2-40B4-BE49-F238E27FC236}">
                <a16:creationId xmlns:a16="http://schemas.microsoft.com/office/drawing/2014/main" id="{FB822094-CE92-F2E1-CE68-E0BEBCE59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" y="5518111"/>
            <a:ext cx="1105246" cy="111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7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B19C-4044-2D67-DBD7-314B1ACF6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84" y="0"/>
            <a:ext cx="2829129" cy="22470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Analytics &amp; Reporting</a:t>
            </a:r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D1EE73-3423-2904-6A96-339D498BD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943" y="806675"/>
            <a:ext cx="8061163" cy="4782749"/>
          </a:xfrm>
          <a:prstGeom prst="rect">
            <a:avLst/>
          </a:prstGeom>
        </p:spPr>
      </p:pic>
      <p:pic>
        <p:nvPicPr>
          <p:cNvPr id="6" name="Picture 5" descr="A cartoon bear wearing a jersey&#10;&#10;Description automatically generated">
            <a:extLst>
              <a:ext uri="{FF2B5EF4-FFF2-40B4-BE49-F238E27FC236}">
                <a16:creationId xmlns:a16="http://schemas.microsoft.com/office/drawing/2014/main" id="{462BC2CA-82AA-4527-BE25-B34CE1364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20" y="2205985"/>
            <a:ext cx="1607134" cy="3383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DCF196-91B9-E976-050D-E4F6B9981B9F}"/>
              </a:ext>
            </a:extLst>
          </p:cNvPr>
          <p:cNvSpPr txBox="1"/>
          <p:nvPr/>
        </p:nvSpPr>
        <p:spPr>
          <a:xfrm>
            <a:off x="4993341" y="5589424"/>
            <a:ext cx="573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https://www.liberty.edu/finance-admin/procurement/purchase-and-contract-reporting/</a:t>
            </a:r>
          </a:p>
        </p:txBody>
      </p:sp>
    </p:spTree>
    <p:extLst>
      <p:ext uri="{BB962C8B-B14F-4D97-AF65-F5344CB8AC3E}">
        <p14:creationId xmlns:p14="http://schemas.microsoft.com/office/powerpoint/2010/main" val="4022673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46FAC4-63F4-1FA5-BD19-3CFA7BB5B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587" y="98574"/>
            <a:ext cx="5306929" cy="3875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F36076-0F5F-E5EF-1B6D-81C02935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9" y="501650"/>
            <a:ext cx="5406184" cy="15345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dirty="0"/>
              <a:t>Procurement Training, Communications, &amp; Reporting Guidance</a:t>
            </a:r>
            <a:endParaRPr lang="en-US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E8331-2807-CAFE-5370-D139FA359694}"/>
              </a:ext>
            </a:extLst>
          </p:cNvPr>
          <p:cNvSpPr txBox="1"/>
          <p:nvPr/>
        </p:nvSpPr>
        <p:spPr>
          <a:xfrm>
            <a:off x="503904" y="2638831"/>
            <a:ext cx="3792793" cy="29093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Procurement Website</a:t>
            </a:r>
          </a:p>
          <a:p>
            <a:pPr marL="7429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Announcements</a:t>
            </a:r>
          </a:p>
          <a:p>
            <a:pPr marL="7429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Previous Training Sessions</a:t>
            </a:r>
          </a:p>
          <a:p>
            <a:pPr marL="7429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Document Library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BuyLU Message Board</a:t>
            </a:r>
          </a:p>
          <a:p>
            <a:pPr marL="7429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Announcements</a:t>
            </a:r>
          </a:p>
          <a:p>
            <a:pPr marL="7429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Training videos and documentation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Procurement Newsletter</a:t>
            </a:r>
          </a:p>
          <a:p>
            <a:pPr marL="7429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Announcements</a:t>
            </a:r>
          </a:p>
          <a:p>
            <a:pPr marL="7429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Upcoming Training Schedule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F7688-BD09-D03B-8FA3-65F375099B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" r="2987"/>
          <a:stretch/>
        </p:blipFill>
        <p:spPr>
          <a:xfrm>
            <a:off x="8238410" y="2114677"/>
            <a:ext cx="3558814" cy="461663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sketch line">
            <a:extLst>
              <a:ext uri="{FF2B5EF4-FFF2-40B4-BE49-F238E27FC236}">
                <a16:creationId xmlns:a16="http://schemas.microsoft.com/office/drawing/2014/main" id="{E9BF6382-3926-3F02-A6F6-A6FAFFBF1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prstGeom prst="rect">
            <a:avLst/>
          </a:pr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255095"/>
                      <a:gd name="connsiteY0" fmla="*/ 0 h 18288"/>
                      <a:gd name="connsiteX1" fmla="*/ 618468 w 3255095"/>
                      <a:gd name="connsiteY1" fmla="*/ 0 h 18288"/>
                      <a:gd name="connsiteX2" fmla="*/ 1269487 w 3255095"/>
                      <a:gd name="connsiteY2" fmla="*/ 0 h 18288"/>
                      <a:gd name="connsiteX3" fmla="*/ 1953057 w 3255095"/>
                      <a:gd name="connsiteY3" fmla="*/ 0 h 18288"/>
                      <a:gd name="connsiteX4" fmla="*/ 2636627 w 3255095"/>
                      <a:gd name="connsiteY4" fmla="*/ 0 h 18288"/>
                      <a:gd name="connsiteX5" fmla="*/ 3255095 w 3255095"/>
                      <a:gd name="connsiteY5" fmla="*/ 0 h 18288"/>
                      <a:gd name="connsiteX6" fmla="*/ 3255095 w 3255095"/>
                      <a:gd name="connsiteY6" fmla="*/ 18288 h 18288"/>
                      <a:gd name="connsiteX7" fmla="*/ 2538974 w 3255095"/>
                      <a:gd name="connsiteY7" fmla="*/ 18288 h 18288"/>
                      <a:gd name="connsiteX8" fmla="*/ 1822853 w 3255095"/>
                      <a:gd name="connsiteY8" fmla="*/ 18288 h 18288"/>
                      <a:gd name="connsiteX9" fmla="*/ 1171834 w 3255095"/>
                      <a:gd name="connsiteY9" fmla="*/ 18288 h 18288"/>
                      <a:gd name="connsiteX10" fmla="*/ 0 w 3255095"/>
                      <a:gd name="connsiteY10" fmla="*/ 18288 h 18288"/>
                      <a:gd name="connsiteX11" fmla="*/ 0 w 3255095"/>
                      <a:gd name="connsiteY11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255095" h="18288" fill="none" extrusionOk="0">
                        <a:moveTo>
                          <a:pt x="0" y="0"/>
                        </a:moveTo>
                        <a:cubicBezTo>
                          <a:pt x="240201" y="-22123"/>
                          <a:pt x="462021" y="-19623"/>
                          <a:pt x="618468" y="0"/>
                        </a:cubicBezTo>
                        <a:cubicBezTo>
                          <a:pt x="774915" y="19623"/>
                          <a:pt x="974734" y="2035"/>
                          <a:pt x="1269487" y="0"/>
                        </a:cubicBezTo>
                        <a:cubicBezTo>
                          <a:pt x="1564240" y="-2035"/>
                          <a:pt x="1733579" y="10639"/>
                          <a:pt x="1953057" y="0"/>
                        </a:cubicBezTo>
                        <a:cubicBezTo>
                          <a:pt x="2172535" y="-10639"/>
                          <a:pt x="2453962" y="14018"/>
                          <a:pt x="2636627" y="0"/>
                        </a:cubicBezTo>
                        <a:cubicBezTo>
                          <a:pt x="2819292" y="-14018"/>
                          <a:pt x="3121375" y="5399"/>
                          <a:pt x="3255095" y="0"/>
                        </a:cubicBezTo>
                        <a:cubicBezTo>
                          <a:pt x="3254386" y="8157"/>
                          <a:pt x="3254682" y="12125"/>
                          <a:pt x="3255095" y="18288"/>
                        </a:cubicBezTo>
                        <a:cubicBezTo>
                          <a:pt x="3088545" y="23203"/>
                          <a:pt x="2687475" y="7419"/>
                          <a:pt x="2538974" y="18288"/>
                        </a:cubicBezTo>
                        <a:cubicBezTo>
                          <a:pt x="2390473" y="29157"/>
                          <a:pt x="2137381" y="-8959"/>
                          <a:pt x="1822853" y="18288"/>
                        </a:cubicBezTo>
                        <a:cubicBezTo>
                          <a:pt x="1508325" y="45535"/>
                          <a:pt x="1466437" y="20385"/>
                          <a:pt x="1171834" y="18288"/>
                        </a:cubicBezTo>
                        <a:cubicBezTo>
                          <a:pt x="877231" y="16191"/>
                          <a:pt x="561097" y="37643"/>
                          <a:pt x="0" y="18288"/>
                        </a:cubicBezTo>
                        <a:cubicBezTo>
                          <a:pt x="-46" y="12483"/>
                          <a:pt x="-203" y="6491"/>
                          <a:pt x="0" y="0"/>
                        </a:cubicBezTo>
                        <a:close/>
                      </a:path>
                      <a:path w="3255095" h="18288" stroke="0" extrusionOk="0">
                        <a:moveTo>
                          <a:pt x="0" y="0"/>
                        </a:moveTo>
                        <a:cubicBezTo>
                          <a:pt x="291965" y="19429"/>
                          <a:pt x="363155" y="8568"/>
                          <a:pt x="618468" y="0"/>
                        </a:cubicBezTo>
                        <a:cubicBezTo>
                          <a:pt x="873781" y="-8568"/>
                          <a:pt x="904459" y="-19505"/>
                          <a:pt x="1171834" y="0"/>
                        </a:cubicBezTo>
                        <a:cubicBezTo>
                          <a:pt x="1439209" y="19505"/>
                          <a:pt x="1744369" y="9790"/>
                          <a:pt x="1887955" y="0"/>
                        </a:cubicBezTo>
                        <a:cubicBezTo>
                          <a:pt x="2031541" y="-9790"/>
                          <a:pt x="2346378" y="21240"/>
                          <a:pt x="2506423" y="0"/>
                        </a:cubicBezTo>
                        <a:cubicBezTo>
                          <a:pt x="2666468" y="-21240"/>
                          <a:pt x="2990257" y="30414"/>
                          <a:pt x="3255095" y="0"/>
                        </a:cubicBezTo>
                        <a:cubicBezTo>
                          <a:pt x="3254831" y="4493"/>
                          <a:pt x="3255479" y="9472"/>
                          <a:pt x="3255095" y="18288"/>
                        </a:cubicBezTo>
                        <a:cubicBezTo>
                          <a:pt x="3120743" y="16690"/>
                          <a:pt x="2759628" y="42462"/>
                          <a:pt x="2604076" y="18288"/>
                        </a:cubicBezTo>
                        <a:cubicBezTo>
                          <a:pt x="2448524" y="-5886"/>
                          <a:pt x="2184336" y="19599"/>
                          <a:pt x="1887955" y="18288"/>
                        </a:cubicBezTo>
                        <a:cubicBezTo>
                          <a:pt x="1591574" y="16977"/>
                          <a:pt x="1548845" y="6870"/>
                          <a:pt x="1334589" y="18288"/>
                        </a:cubicBezTo>
                        <a:cubicBezTo>
                          <a:pt x="1120333" y="29706"/>
                          <a:pt x="996014" y="9662"/>
                          <a:pt x="683570" y="18288"/>
                        </a:cubicBezTo>
                        <a:cubicBezTo>
                          <a:pt x="371126" y="26914"/>
                          <a:pt x="198687" y="16167"/>
                          <a:pt x="0" y="18288"/>
                        </a:cubicBezTo>
                        <a:cubicBezTo>
                          <a:pt x="843" y="9577"/>
                          <a:pt x="371" y="6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9723F-E00F-82E3-A4AF-660BB937D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821" y="3505174"/>
            <a:ext cx="3634205" cy="315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ECD35-287A-CDF5-FF2F-2F8FA00FEA62}"/>
              </a:ext>
            </a:extLst>
          </p:cNvPr>
          <p:cNvSpPr txBox="1"/>
          <p:nvPr/>
        </p:nvSpPr>
        <p:spPr>
          <a:xfrm>
            <a:off x="590738" y="5378194"/>
            <a:ext cx="3307635" cy="1281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Helpful Reports</a:t>
            </a:r>
          </a:p>
          <a:p>
            <a:pPr marL="7429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Navigation</a:t>
            </a:r>
          </a:p>
          <a:p>
            <a:pPr marL="74295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Helpful reports for your department</a:t>
            </a:r>
          </a:p>
        </p:txBody>
      </p:sp>
    </p:spTree>
    <p:extLst>
      <p:ext uri="{BB962C8B-B14F-4D97-AF65-F5344CB8AC3E}">
        <p14:creationId xmlns:p14="http://schemas.microsoft.com/office/powerpoint/2010/main" val="318037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01D69-27AB-450D-A7D7-38860E785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4223825" cy="89340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HELP – Where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EA240-3114-8C86-092B-914E88D0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98" y="1532850"/>
            <a:ext cx="1517928" cy="3926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6E8CC4-464F-C963-4C72-02FB99C7F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992" y="3095909"/>
            <a:ext cx="5116247" cy="36343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BF1F5B-8406-BB9F-E9F3-2E8FDAA1D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389" y="1258530"/>
            <a:ext cx="4009466" cy="467146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26F110-3A13-4959-0CC9-41971879B0A7}"/>
              </a:ext>
            </a:extLst>
          </p:cNvPr>
          <p:cNvSpPr/>
          <p:nvPr/>
        </p:nvSpPr>
        <p:spPr>
          <a:xfrm>
            <a:off x="6017671" y="288008"/>
            <a:ext cx="2595978" cy="521210"/>
          </a:xfrm>
          <a:custGeom>
            <a:avLst/>
            <a:gdLst>
              <a:gd name="connsiteX0" fmla="*/ 0 w 4849245"/>
              <a:gd name="connsiteY0" fmla="*/ 0 h 777600"/>
              <a:gd name="connsiteX1" fmla="*/ 4849245 w 4849245"/>
              <a:gd name="connsiteY1" fmla="*/ 0 h 777600"/>
              <a:gd name="connsiteX2" fmla="*/ 4849245 w 4849245"/>
              <a:gd name="connsiteY2" fmla="*/ 777600 h 777600"/>
              <a:gd name="connsiteX3" fmla="*/ 0 w 4849245"/>
              <a:gd name="connsiteY3" fmla="*/ 777600 h 777600"/>
              <a:gd name="connsiteX4" fmla="*/ 0 w 4849245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9245" h="777600">
                <a:moveTo>
                  <a:pt x="0" y="0"/>
                </a:moveTo>
                <a:lnTo>
                  <a:pt x="4849245" y="0"/>
                </a:lnTo>
                <a:lnTo>
                  <a:pt x="4849245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solidFill>
            <a:srgbClr val="00073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marL="0" marR="0" lvl="0" indent="0" algn="ctr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Procurement Website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0AB3-7225-6B5D-78E0-E5540028ACFC}"/>
              </a:ext>
            </a:extLst>
          </p:cNvPr>
          <p:cNvSpPr/>
          <p:nvPr/>
        </p:nvSpPr>
        <p:spPr>
          <a:xfrm>
            <a:off x="6017671" y="809218"/>
            <a:ext cx="2595978" cy="2619782"/>
          </a:xfrm>
          <a:custGeom>
            <a:avLst/>
            <a:gdLst>
              <a:gd name="connsiteX0" fmla="*/ 0 w 4849245"/>
              <a:gd name="connsiteY0" fmla="*/ 0 h 3483405"/>
              <a:gd name="connsiteX1" fmla="*/ 4849245 w 4849245"/>
              <a:gd name="connsiteY1" fmla="*/ 0 h 3483405"/>
              <a:gd name="connsiteX2" fmla="*/ 4849245 w 4849245"/>
              <a:gd name="connsiteY2" fmla="*/ 3483405 h 3483405"/>
              <a:gd name="connsiteX3" fmla="*/ 0 w 4849245"/>
              <a:gd name="connsiteY3" fmla="*/ 3483405 h 3483405"/>
              <a:gd name="connsiteX4" fmla="*/ 0 w 4849245"/>
              <a:gd name="connsiteY4" fmla="*/ 0 h 348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9245" h="3483405">
                <a:moveTo>
                  <a:pt x="0" y="0"/>
                </a:moveTo>
                <a:lnTo>
                  <a:pt x="4849245" y="0"/>
                </a:lnTo>
                <a:lnTo>
                  <a:pt x="4849245" y="3483405"/>
                </a:lnTo>
                <a:lnTo>
                  <a:pt x="0" y="348340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228600" marR="0" lvl="1" indent="-22860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1" indent="-22860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www.liberty.edu/procurement</a:t>
            </a: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Announcements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Menu links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FAQs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Document Library 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Procurement Team Services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Survey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Requests</a:t>
            </a:r>
          </a:p>
          <a:p>
            <a:pPr marL="228600" marR="0" lvl="1" indent="-22860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990F6C0-C981-2A7B-0E26-A25BBE8A2048}"/>
              </a:ext>
            </a:extLst>
          </p:cNvPr>
          <p:cNvSpPr/>
          <p:nvPr/>
        </p:nvSpPr>
        <p:spPr>
          <a:xfrm>
            <a:off x="9113094" y="658761"/>
            <a:ext cx="2797145" cy="2770240"/>
          </a:xfrm>
          <a:custGeom>
            <a:avLst/>
            <a:gdLst>
              <a:gd name="connsiteX0" fmla="*/ 0 w 4849245"/>
              <a:gd name="connsiteY0" fmla="*/ 0 h 3483405"/>
              <a:gd name="connsiteX1" fmla="*/ 4849245 w 4849245"/>
              <a:gd name="connsiteY1" fmla="*/ 0 h 3483405"/>
              <a:gd name="connsiteX2" fmla="*/ 4849245 w 4849245"/>
              <a:gd name="connsiteY2" fmla="*/ 3483405 h 3483405"/>
              <a:gd name="connsiteX3" fmla="*/ 0 w 4849245"/>
              <a:gd name="connsiteY3" fmla="*/ 3483405 h 3483405"/>
              <a:gd name="connsiteX4" fmla="*/ 0 w 4849245"/>
              <a:gd name="connsiteY4" fmla="*/ 0 h 348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9245" h="3483405">
                <a:moveTo>
                  <a:pt x="0" y="0"/>
                </a:moveTo>
                <a:lnTo>
                  <a:pt x="4849245" y="0"/>
                </a:lnTo>
                <a:lnTo>
                  <a:pt x="4849245" y="3483405"/>
                </a:lnTo>
                <a:lnTo>
                  <a:pt x="0" y="348340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228600" marR="0" lvl="1" indent="-22860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1" indent="-22860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https://liberty.service-now.com</a:t>
            </a: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BuyLU Permissions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Approver Changes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Sam’s Card Reservations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P-Card Services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BuyLU Report Requests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Finance Support Contacts</a:t>
            </a:r>
          </a:p>
          <a:p>
            <a:pPr marL="228600" marR="0" lvl="1" indent="-228600" algn="l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Supplier Scorecard Request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47AB01C-F301-034C-DEC7-3FA1A994FE4E}"/>
              </a:ext>
            </a:extLst>
          </p:cNvPr>
          <p:cNvSpPr/>
          <p:nvPr/>
        </p:nvSpPr>
        <p:spPr>
          <a:xfrm>
            <a:off x="9113094" y="312969"/>
            <a:ext cx="2797145" cy="496249"/>
          </a:xfrm>
          <a:custGeom>
            <a:avLst/>
            <a:gdLst>
              <a:gd name="connsiteX0" fmla="*/ 0 w 4849245"/>
              <a:gd name="connsiteY0" fmla="*/ 0 h 777600"/>
              <a:gd name="connsiteX1" fmla="*/ 4849245 w 4849245"/>
              <a:gd name="connsiteY1" fmla="*/ 0 h 777600"/>
              <a:gd name="connsiteX2" fmla="*/ 4849245 w 4849245"/>
              <a:gd name="connsiteY2" fmla="*/ 777600 h 777600"/>
              <a:gd name="connsiteX3" fmla="*/ 0 w 4849245"/>
              <a:gd name="connsiteY3" fmla="*/ 777600 h 777600"/>
              <a:gd name="connsiteX4" fmla="*/ 0 w 4849245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9245" h="777600">
                <a:moveTo>
                  <a:pt x="0" y="0"/>
                </a:moveTo>
                <a:lnTo>
                  <a:pt x="4849245" y="0"/>
                </a:lnTo>
                <a:lnTo>
                  <a:pt x="4849245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solidFill>
            <a:srgbClr val="00073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marL="0" marR="0" lvl="0" indent="0" algn="ctr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Finance ServiceNow Portal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E8D507-E8BD-6968-3BF0-E5328B457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836" y="5056631"/>
            <a:ext cx="4716738" cy="15422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33868-281C-1C33-C1E5-975B81E279E0}"/>
              </a:ext>
            </a:extLst>
          </p:cNvPr>
          <p:cNvSpPr txBox="1"/>
          <p:nvPr/>
        </p:nvSpPr>
        <p:spPr>
          <a:xfrm>
            <a:off x="2111654" y="6229506"/>
            <a:ext cx="339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Finance Support Contact Info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3206FC8-9889-D3E7-6D72-4AF9A8B462C6}"/>
              </a:ext>
            </a:extLst>
          </p:cNvPr>
          <p:cNvSpPr/>
          <p:nvPr/>
        </p:nvSpPr>
        <p:spPr>
          <a:xfrm>
            <a:off x="5299587" y="6331974"/>
            <a:ext cx="393290" cy="1474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57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DBD6-57F9-F5BE-F963-22BAEF95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 your Notification Preferences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B9237-A915-F494-5437-27F391172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475" y="1833606"/>
            <a:ext cx="3932237" cy="420044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Click the        in the top right of BuyLU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Click the “Notification Preferences” 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For each section, click                     at the top right to edit each type of notification.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 can select email, notification, or email &amp; notification for each item.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Click the “?” for a description of the notification type.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374A8-1CE7-B2ED-ADAE-41C6C24C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56" y="1838433"/>
            <a:ext cx="390580" cy="304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F17807-7ABF-6596-7F70-746A042CF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47" y="653017"/>
            <a:ext cx="2579703" cy="263954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E99C53-3671-628F-E77C-0C870A2C3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942" y="3539960"/>
            <a:ext cx="4187272" cy="263954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1D2744-57B8-6FA4-613B-E98561BC90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642"/>
          <a:stretch/>
        </p:blipFill>
        <p:spPr>
          <a:xfrm>
            <a:off x="3286125" y="3036798"/>
            <a:ext cx="1271587" cy="25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49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DBD6-57F9-F5BE-F963-22BAEF95E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6" y="555706"/>
            <a:ext cx="3932237" cy="745751"/>
          </a:xfrm>
        </p:spPr>
        <p:txBody>
          <a:bodyPr>
            <a:normAutofit/>
          </a:bodyPr>
          <a:lstStyle/>
          <a:p>
            <a:r>
              <a:rPr lang="en-US" dirty="0"/>
              <a:t>View My Order Info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B9237-A915-F494-5437-27F391172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475" y="1435510"/>
            <a:ext cx="3932237" cy="506652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Under the “Shop”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My Carts and 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View Carts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 can view your own draft carts and carts assigned to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 delete a cart, click the down arrow on that line and select “delete”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 the Shopping Dashboard, scroll down to the bottom to view: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My Draft Carts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My approvals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My Requisitions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My Purchase Orders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My Open Purchase Orders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5AE28-62C4-E2C8-5639-288E7AD53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035" y="355964"/>
            <a:ext cx="3932237" cy="2818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4C10EB-FBD8-2ED5-6BE5-8D068F2F3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50" y="3344167"/>
            <a:ext cx="5037403" cy="3157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2A037-743C-10B1-36BB-EAC1A38B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745" y="1301457"/>
            <a:ext cx="2124371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11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36076-0F5F-E5EF-1B6D-81C02935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02" y="594985"/>
            <a:ext cx="11018520" cy="857016"/>
          </a:xfrm>
        </p:spPr>
        <p:txBody>
          <a:bodyPr anchor="b">
            <a:normAutofit/>
          </a:bodyPr>
          <a:lstStyle/>
          <a:p>
            <a:r>
              <a:rPr lang="en-US" dirty="0"/>
              <a:t>Sparky Says to Remember: </a:t>
            </a:r>
            <a:endParaRPr lang="en-US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074" name="Picture 2" descr="A cartoon of a duck holding a book&#10;&#10;Description automatically generated">
            <a:extLst>
              <a:ext uri="{FF2B5EF4-FFF2-40B4-BE49-F238E27FC236}">
                <a16:creationId xmlns:a16="http://schemas.microsoft.com/office/drawing/2014/main" id="{C585FBBD-0D77-9BAF-6340-2BAF1BF33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r="1089" b="-3"/>
          <a:stretch/>
        </p:blipFill>
        <p:spPr bwMode="auto">
          <a:xfrm>
            <a:off x="8920576" y="2093976"/>
            <a:ext cx="2696145" cy="280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D464148-27BE-E5FE-9B5F-F4F661EF1B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397249"/>
              </p:ext>
            </p:extLst>
          </p:nvPr>
        </p:nvGraphicFramePr>
        <p:xfrm>
          <a:off x="753142" y="1648046"/>
          <a:ext cx="7938573" cy="4733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0833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BCF10-8D67-782E-3740-B11D9361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Supplier Portal Registration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8CDAF-5FBF-6300-F805-6C9ADAF2B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8199" y="102426"/>
            <a:ext cx="6555347" cy="36932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Starting 7/1/2025 all BuyLU suppliers will be required to register through the supplier portal.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At the beginning of the fiscal year supplier requests will default to “Invite Supplier to Register in Portal”.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If you have any questions or concerns, please contact suppliermanagement@liberty.edu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8A653C-3271-C58A-AC58-20A298240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600" y="3304560"/>
            <a:ext cx="1368547" cy="287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031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5D13-887F-1948-9893-4556B705D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045"/>
            <a:ext cx="10515600" cy="77032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Supplier Searches &amp; Requests in BuyLU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9709362-3DD5-6E70-6573-964AE69900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147" y="1310696"/>
            <a:ext cx="6722216" cy="290846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7957A58-5970-2EEB-2D60-D6EAFE4121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04637" y="1275018"/>
            <a:ext cx="3446300" cy="37879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7F986-8C9F-9A60-2497-6DC4BA765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824" y="2941625"/>
            <a:ext cx="4824261" cy="343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82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FA4DC-2F51-4070-FF1D-6700EF8BEFC6}"/>
              </a:ext>
            </a:extLst>
          </p:cNvPr>
          <p:cNvSpPr txBox="1">
            <a:spLocks/>
          </p:cNvSpPr>
          <p:nvPr/>
        </p:nvSpPr>
        <p:spPr>
          <a:xfrm>
            <a:off x="938213" y="1629536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208A56-C269-4591-B2CF-2BE6D0A4174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733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733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of a duck holding a book&#10;&#10;Description automatically generated">
            <a:extLst>
              <a:ext uri="{FF2B5EF4-FFF2-40B4-BE49-F238E27FC236}">
                <a16:creationId xmlns:a16="http://schemas.microsoft.com/office/drawing/2014/main" id="{962FA2B3-50F0-E2CD-9A21-4750017296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50" y="5305660"/>
            <a:ext cx="1387499" cy="141581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2BC7D4A-1F95-6464-623E-CB73B401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Topics of Presentation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D5969-D151-4EF7-49E8-42936B0206A9}"/>
              </a:ext>
            </a:extLst>
          </p:cNvPr>
          <p:cNvSpPr txBox="1"/>
          <p:nvPr/>
        </p:nvSpPr>
        <p:spPr>
          <a:xfrm>
            <a:off x="1097280" y="2157784"/>
            <a:ext cx="81898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1. Sourcing Team Purpose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2. Accessing catalogs and usage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3. Shopping Dashboard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4. What’s New in Sourcing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5. Quick Overview of the New Sourcing Module</a:t>
            </a:r>
          </a:p>
        </p:txBody>
      </p:sp>
    </p:spTree>
    <p:extLst>
      <p:ext uri="{BB962C8B-B14F-4D97-AF65-F5344CB8AC3E}">
        <p14:creationId xmlns:p14="http://schemas.microsoft.com/office/powerpoint/2010/main" val="1718046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36076-0F5F-E5EF-1B6D-81C02935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48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Contact Us</a:t>
            </a:r>
            <a:endParaRPr lang="en-US" sz="48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prstGeom prst="rect">
            <a:avLst/>
          </a:pr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255095"/>
                      <a:gd name="connsiteY0" fmla="*/ 0 h 18288"/>
                      <a:gd name="connsiteX1" fmla="*/ 618468 w 3255095"/>
                      <a:gd name="connsiteY1" fmla="*/ 0 h 18288"/>
                      <a:gd name="connsiteX2" fmla="*/ 1269487 w 3255095"/>
                      <a:gd name="connsiteY2" fmla="*/ 0 h 18288"/>
                      <a:gd name="connsiteX3" fmla="*/ 1953057 w 3255095"/>
                      <a:gd name="connsiteY3" fmla="*/ 0 h 18288"/>
                      <a:gd name="connsiteX4" fmla="*/ 2636627 w 3255095"/>
                      <a:gd name="connsiteY4" fmla="*/ 0 h 18288"/>
                      <a:gd name="connsiteX5" fmla="*/ 3255095 w 3255095"/>
                      <a:gd name="connsiteY5" fmla="*/ 0 h 18288"/>
                      <a:gd name="connsiteX6" fmla="*/ 3255095 w 3255095"/>
                      <a:gd name="connsiteY6" fmla="*/ 18288 h 18288"/>
                      <a:gd name="connsiteX7" fmla="*/ 2538974 w 3255095"/>
                      <a:gd name="connsiteY7" fmla="*/ 18288 h 18288"/>
                      <a:gd name="connsiteX8" fmla="*/ 1822853 w 3255095"/>
                      <a:gd name="connsiteY8" fmla="*/ 18288 h 18288"/>
                      <a:gd name="connsiteX9" fmla="*/ 1171834 w 3255095"/>
                      <a:gd name="connsiteY9" fmla="*/ 18288 h 18288"/>
                      <a:gd name="connsiteX10" fmla="*/ 0 w 3255095"/>
                      <a:gd name="connsiteY10" fmla="*/ 18288 h 18288"/>
                      <a:gd name="connsiteX11" fmla="*/ 0 w 3255095"/>
                      <a:gd name="connsiteY11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255095" h="18288" fill="none" extrusionOk="0">
                        <a:moveTo>
                          <a:pt x="0" y="0"/>
                        </a:moveTo>
                        <a:cubicBezTo>
                          <a:pt x="240201" y="-22123"/>
                          <a:pt x="462021" y="-19623"/>
                          <a:pt x="618468" y="0"/>
                        </a:cubicBezTo>
                        <a:cubicBezTo>
                          <a:pt x="774915" y="19623"/>
                          <a:pt x="974734" y="2035"/>
                          <a:pt x="1269487" y="0"/>
                        </a:cubicBezTo>
                        <a:cubicBezTo>
                          <a:pt x="1564240" y="-2035"/>
                          <a:pt x="1733579" y="10639"/>
                          <a:pt x="1953057" y="0"/>
                        </a:cubicBezTo>
                        <a:cubicBezTo>
                          <a:pt x="2172535" y="-10639"/>
                          <a:pt x="2453962" y="14018"/>
                          <a:pt x="2636627" y="0"/>
                        </a:cubicBezTo>
                        <a:cubicBezTo>
                          <a:pt x="2819292" y="-14018"/>
                          <a:pt x="3121375" y="5399"/>
                          <a:pt x="3255095" y="0"/>
                        </a:cubicBezTo>
                        <a:cubicBezTo>
                          <a:pt x="3254386" y="8157"/>
                          <a:pt x="3254682" y="12125"/>
                          <a:pt x="3255095" y="18288"/>
                        </a:cubicBezTo>
                        <a:cubicBezTo>
                          <a:pt x="3088545" y="23203"/>
                          <a:pt x="2687475" y="7419"/>
                          <a:pt x="2538974" y="18288"/>
                        </a:cubicBezTo>
                        <a:cubicBezTo>
                          <a:pt x="2390473" y="29157"/>
                          <a:pt x="2137381" y="-8959"/>
                          <a:pt x="1822853" y="18288"/>
                        </a:cubicBezTo>
                        <a:cubicBezTo>
                          <a:pt x="1508325" y="45535"/>
                          <a:pt x="1466437" y="20385"/>
                          <a:pt x="1171834" y="18288"/>
                        </a:cubicBezTo>
                        <a:cubicBezTo>
                          <a:pt x="877231" y="16191"/>
                          <a:pt x="561097" y="37643"/>
                          <a:pt x="0" y="18288"/>
                        </a:cubicBezTo>
                        <a:cubicBezTo>
                          <a:pt x="-46" y="12483"/>
                          <a:pt x="-203" y="6491"/>
                          <a:pt x="0" y="0"/>
                        </a:cubicBezTo>
                        <a:close/>
                      </a:path>
                      <a:path w="3255095" h="18288" stroke="0" extrusionOk="0">
                        <a:moveTo>
                          <a:pt x="0" y="0"/>
                        </a:moveTo>
                        <a:cubicBezTo>
                          <a:pt x="291965" y="19429"/>
                          <a:pt x="363155" y="8568"/>
                          <a:pt x="618468" y="0"/>
                        </a:cubicBezTo>
                        <a:cubicBezTo>
                          <a:pt x="873781" y="-8568"/>
                          <a:pt x="904459" y="-19505"/>
                          <a:pt x="1171834" y="0"/>
                        </a:cubicBezTo>
                        <a:cubicBezTo>
                          <a:pt x="1439209" y="19505"/>
                          <a:pt x="1744369" y="9790"/>
                          <a:pt x="1887955" y="0"/>
                        </a:cubicBezTo>
                        <a:cubicBezTo>
                          <a:pt x="2031541" y="-9790"/>
                          <a:pt x="2346378" y="21240"/>
                          <a:pt x="2506423" y="0"/>
                        </a:cubicBezTo>
                        <a:cubicBezTo>
                          <a:pt x="2666468" y="-21240"/>
                          <a:pt x="2990257" y="30414"/>
                          <a:pt x="3255095" y="0"/>
                        </a:cubicBezTo>
                        <a:cubicBezTo>
                          <a:pt x="3254831" y="4493"/>
                          <a:pt x="3255479" y="9472"/>
                          <a:pt x="3255095" y="18288"/>
                        </a:cubicBezTo>
                        <a:cubicBezTo>
                          <a:pt x="3120743" y="16690"/>
                          <a:pt x="2759628" y="42462"/>
                          <a:pt x="2604076" y="18288"/>
                        </a:cubicBezTo>
                        <a:cubicBezTo>
                          <a:pt x="2448524" y="-5886"/>
                          <a:pt x="2184336" y="19599"/>
                          <a:pt x="1887955" y="18288"/>
                        </a:cubicBezTo>
                        <a:cubicBezTo>
                          <a:pt x="1591574" y="16977"/>
                          <a:pt x="1548845" y="6870"/>
                          <a:pt x="1334589" y="18288"/>
                        </a:cubicBezTo>
                        <a:cubicBezTo>
                          <a:pt x="1120333" y="29706"/>
                          <a:pt x="996014" y="9662"/>
                          <a:pt x="683570" y="18288"/>
                        </a:cubicBezTo>
                        <a:cubicBezTo>
                          <a:pt x="371126" y="26914"/>
                          <a:pt x="198687" y="16167"/>
                          <a:pt x="0" y="18288"/>
                        </a:cubicBezTo>
                        <a:cubicBezTo>
                          <a:pt x="843" y="9577"/>
                          <a:pt x="371" y="6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150B6A-7F87-7E90-914B-7F7B493644A2}"/>
              </a:ext>
            </a:extLst>
          </p:cNvPr>
          <p:cNvGrpSpPr/>
          <p:nvPr/>
        </p:nvGrpSpPr>
        <p:grpSpPr>
          <a:xfrm>
            <a:off x="4450079" y="495176"/>
            <a:ext cx="6903724" cy="822960"/>
            <a:chOff x="4450079" y="495176"/>
            <a:chExt cx="6903724" cy="8229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965025-125F-C165-66DA-8C2260D46214}"/>
                </a:ext>
              </a:extLst>
            </p:cNvPr>
            <p:cNvSpPr/>
            <p:nvPr/>
          </p:nvSpPr>
          <p:spPr>
            <a:xfrm>
              <a:off x="6935419" y="540896"/>
              <a:ext cx="4418384" cy="731520"/>
            </a:xfrm>
            <a:custGeom>
              <a:avLst/>
              <a:gdLst>
                <a:gd name="connsiteX0" fmla="*/ 102155 w 612920"/>
                <a:gd name="connsiteY0" fmla="*/ 0 h 6729984"/>
                <a:gd name="connsiteX1" fmla="*/ 510765 w 612920"/>
                <a:gd name="connsiteY1" fmla="*/ 0 h 6729984"/>
                <a:gd name="connsiteX2" fmla="*/ 612920 w 612920"/>
                <a:gd name="connsiteY2" fmla="*/ 102155 h 6729984"/>
                <a:gd name="connsiteX3" fmla="*/ 612920 w 612920"/>
                <a:gd name="connsiteY3" fmla="*/ 6729984 h 6729984"/>
                <a:gd name="connsiteX4" fmla="*/ 612920 w 612920"/>
                <a:gd name="connsiteY4" fmla="*/ 6729984 h 6729984"/>
                <a:gd name="connsiteX5" fmla="*/ 0 w 612920"/>
                <a:gd name="connsiteY5" fmla="*/ 6729984 h 6729984"/>
                <a:gd name="connsiteX6" fmla="*/ 0 w 612920"/>
                <a:gd name="connsiteY6" fmla="*/ 6729984 h 6729984"/>
                <a:gd name="connsiteX7" fmla="*/ 0 w 612920"/>
                <a:gd name="connsiteY7" fmla="*/ 102155 h 6729984"/>
                <a:gd name="connsiteX8" fmla="*/ 102155 w 612920"/>
                <a:gd name="connsiteY8" fmla="*/ 0 h 672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920" h="6729984">
                  <a:moveTo>
                    <a:pt x="612920" y="1121686"/>
                  </a:moveTo>
                  <a:lnTo>
                    <a:pt x="612920" y="5608298"/>
                  </a:lnTo>
                  <a:cubicBezTo>
                    <a:pt x="612920" y="6227789"/>
                    <a:pt x="608755" y="6729979"/>
                    <a:pt x="603616" y="6729979"/>
                  </a:cubicBezTo>
                  <a:lnTo>
                    <a:pt x="0" y="6729979"/>
                  </a:lnTo>
                  <a:lnTo>
                    <a:pt x="0" y="6729979"/>
                  </a:lnTo>
                  <a:lnTo>
                    <a:pt x="0" y="5"/>
                  </a:lnTo>
                  <a:lnTo>
                    <a:pt x="0" y="5"/>
                  </a:lnTo>
                  <a:lnTo>
                    <a:pt x="603616" y="5"/>
                  </a:lnTo>
                  <a:cubicBezTo>
                    <a:pt x="608755" y="5"/>
                    <a:pt x="612920" y="502195"/>
                    <a:pt x="612920" y="1121686"/>
                  </a:cubicBezTo>
                  <a:close/>
                </a:path>
              </a:pathLst>
            </a:custGeom>
            <a:solidFill>
              <a:schemeClr val="tx2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0" tIns="58495" rIns="0" bIns="58495" numCol="1" spcCol="1270" anchor="ctr" anchorCtr="0">
              <a:noAutofit/>
            </a:bodyPr>
            <a:lstStyle/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procurement@liberty.edu</a:t>
              </a:r>
            </a:p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(434) 592-3012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DF73A9C-57FE-5AEB-0477-997C10824580}"/>
                </a:ext>
              </a:extLst>
            </p:cNvPr>
            <p:cNvSpPr/>
            <p:nvPr/>
          </p:nvSpPr>
          <p:spPr>
            <a:xfrm>
              <a:off x="4450079" y="495176"/>
              <a:ext cx="2843514" cy="822960"/>
            </a:xfrm>
            <a:custGeom>
              <a:avLst/>
              <a:gdLst>
                <a:gd name="connsiteX0" fmla="*/ 0 w 3785616"/>
                <a:gd name="connsiteY0" fmla="*/ 127694 h 766150"/>
                <a:gd name="connsiteX1" fmla="*/ 127694 w 3785616"/>
                <a:gd name="connsiteY1" fmla="*/ 0 h 766150"/>
                <a:gd name="connsiteX2" fmla="*/ 3657922 w 3785616"/>
                <a:gd name="connsiteY2" fmla="*/ 0 h 766150"/>
                <a:gd name="connsiteX3" fmla="*/ 3785616 w 3785616"/>
                <a:gd name="connsiteY3" fmla="*/ 127694 h 766150"/>
                <a:gd name="connsiteX4" fmla="*/ 3785616 w 3785616"/>
                <a:gd name="connsiteY4" fmla="*/ 638456 h 766150"/>
                <a:gd name="connsiteX5" fmla="*/ 3657922 w 3785616"/>
                <a:gd name="connsiteY5" fmla="*/ 766150 h 766150"/>
                <a:gd name="connsiteX6" fmla="*/ 127694 w 3785616"/>
                <a:gd name="connsiteY6" fmla="*/ 766150 h 766150"/>
                <a:gd name="connsiteX7" fmla="*/ 0 w 3785616"/>
                <a:gd name="connsiteY7" fmla="*/ 638456 h 766150"/>
                <a:gd name="connsiteX8" fmla="*/ 0 w 3785616"/>
                <a:gd name="connsiteY8" fmla="*/ 127694 h 76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5616" h="766150">
                  <a:moveTo>
                    <a:pt x="0" y="127694"/>
                  </a:moveTo>
                  <a:cubicBezTo>
                    <a:pt x="0" y="57171"/>
                    <a:pt x="57171" y="0"/>
                    <a:pt x="127694" y="0"/>
                  </a:cubicBezTo>
                  <a:lnTo>
                    <a:pt x="3657922" y="0"/>
                  </a:lnTo>
                  <a:cubicBezTo>
                    <a:pt x="3728445" y="0"/>
                    <a:pt x="3785616" y="57171"/>
                    <a:pt x="3785616" y="127694"/>
                  </a:cubicBezTo>
                  <a:lnTo>
                    <a:pt x="3785616" y="638456"/>
                  </a:lnTo>
                  <a:cubicBezTo>
                    <a:pt x="3785616" y="708979"/>
                    <a:pt x="3728445" y="766150"/>
                    <a:pt x="3657922" y="766150"/>
                  </a:cubicBezTo>
                  <a:lnTo>
                    <a:pt x="127694" y="766150"/>
                  </a:lnTo>
                  <a:cubicBezTo>
                    <a:pt x="57171" y="766150"/>
                    <a:pt x="0" y="708979"/>
                    <a:pt x="0" y="638456"/>
                  </a:cubicBezTo>
                  <a:lnTo>
                    <a:pt x="0" y="127694"/>
                  </a:lnTo>
                  <a:close/>
                </a:path>
              </a:pathLst>
            </a:custGeom>
            <a:solidFill>
              <a:srgbClr val="0B2D5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600" tIns="75500" rIns="0" bIns="75500" numCol="1" spcCol="1270" anchor="ctr" anchorCtr="0">
              <a:noAutofit/>
            </a:bodyPr>
            <a:lstStyle/>
            <a:p>
              <a:pPr marL="0" marR="0" lvl="0" indent="0" algn="l" defTabSz="102252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7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Purchasing Services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998F38-2EBE-349F-6C8B-85FEC19F8A4F}"/>
              </a:ext>
            </a:extLst>
          </p:cNvPr>
          <p:cNvGrpSpPr/>
          <p:nvPr/>
        </p:nvGrpSpPr>
        <p:grpSpPr>
          <a:xfrm>
            <a:off x="4440785" y="2198416"/>
            <a:ext cx="6903725" cy="822960"/>
            <a:chOff x="4440785" y="2228785"/>
            <a:chExt cx="6903725" cy="82296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229F0A7-307A-EFE6-8BAC-5B7241981E5D}"/>
                </a:ext>
              </a:extLst>
            </p:cNvPr>
            <p:cNvSpPr/>
            <p:nvPr/>
          </p:nvSpPr>
          <p:spPr>
            <a:xfrm>
              <a:off x="6926125" y="2274505"/>
              <a:ext cx="4418385" cy="731520"/>
            </a:xfrm>
            <a:custGeom>
              <a:avLst/>
              <a:gdLst>
                <a:gd name="connsiteX0" fmla="*/ 102155 w 612920"/>
                <a:gd name="connsiteY0" fmla="*/ 0 h 6729984"/>
                <a:gd name="connsiteX1" fmla="*/ 510765 w 612920"/>
                <a:gd name="connsiteY1" fmla="*/ 0 h 6729984"/>
                <a:gd name="connsiteX2" fmla="*/ 612920 w 612920"/>
                <a:gd name="connsiteY2" fmla="*/ 102155 h 6729984"/>
                <a:gd name="connsiteX3" fmla="*/ 612920 w 612920"/>
                <a:gd name="connsiteY3" fmla="*/ 6729984 h 6729984"/>
                <a:gd name="connsiteX4" fmla="*/ 612920 w 612920"/>
                <a:gd name="connsiteY4" fmla="*/ 6729984 h 6729984"/>
                <a:gd name="connsiteX5" fmla="*/ 0 w 612920"/>
                <a:gd name="connsiteY5" fmla="*/ 6729984 h 6729984"/>
                <a:gd name="connsiteX6" fmla="*/ 0 w 612920"/>
                <a:gd name="connsiteY6" fmla="*/ 6729984 h 6729984"/>
                <a:gd name="connsiteX7" fmla="*/ 0 w 612920"/>
                <a:gd name="connsiteY7" fmla="*/ 102155 h 6729984"/>
                <a:gd name="connsiteX8" fmla="*/ 102155 w 612920"/>
                <a:gd name="connsiteY8" fmla="*/ 0 h 672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920" h="6729984">
                  <a:moveTo>
                    <a:pt x="612920" y="1121686"/>
                  </a:moveTo>
                  <a:lnTo>
                    <a:pt x="612920" y="5608298"/>
                  </a:lnTo>
                  <a:cubicBezTo>
                    <a:pt x="612920" y="6227789"/>
                    <a:pt x="608755" y="6729979"/>
                    <a:pt x="603616" y="6729979"/>
                  </a:cubicBezTo>
                  <a:lnTo>
                    <a:pt x="0" y="6729979"/>
                  </a:lnTo>
                  <a:lnTo>
                    <a:pt x="0" y="6729979"/>
                  </a:lnTo>
                  <a:lnTo>
                    <a:pt x="0" y="5"/>
                  </a:lnTo>
                  <a:lnTo>
                    <a:pt x="0" y="5"/>
                  </a:lnTo>
                  <a:lnTo>
                    <a:pt x="603616" y="5"/>
                  </a:lnTo>
                  <a:cubicBezTo>
                    <a:pt x="608755" y="5"/>
                    <a:pt x="612920" y="502195"/>
                    <a:pt x="612920" y="1121686"/>
                  </a:cubicBezTo>
                  <a:close/>
                </a:path>
              </a:pathLst>
            </a:custGeom>
            <a:solidFill>
              <a:schemeClr val="tx2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0" tIns="58495" rIns="0" bIns="58495" numCol="1" spcCol="1270" anchor="ctr" anchorCtr="0">
              <a:noAutofit/>
            </a:bodyPr>
            <a:lstStyle/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contracts@liberty.edu </a:t>
              </a:r>
            </a:p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(434) 582-7839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32A7AA0-591B-5B91-FD64-B2CB4C17F783}"/>
                </a:ext>
              </a:extLst>
            </p:cNvPr>
            <p:cNvSpPr/>
            <p:nvPr/>
          </p:nvSpPr>
          <p:spPr>
            <a:xfrm>
              <a:off x="4440785" y="2228785"/>
              <a:ext cx="2843514" cy="822960"/>
            </a:xfrm>
            <a:custGeom>
              <a:avLst/>
              <a:gdLst>
                <a:gd name="connsiteX0" fmla="*/ 0 w 3785616"/>
                <a:gd name="connsiteY0" fmla="*/ 127694 h 766150"/>
                <a:gd name="connsiteX1" fmla="*/ 127694 w 3785616"/>
                <a:gd name="connsiteY1" fmla="*/ 0 h 766150"/>
                <a:gd name="connsiteX2" fmla="*/ 3657922 w 3785616"/>
                <a:gd name="connsiteY2" fmla="*/ 0 h 766150"/>
                <a:gd name="connsiteX3" fmla="*/ 3785616 w 3785616"/>
                <a:gd name="connsiteY3" fmla="*/ 127694 h 766150"/>
                <a:gd name="connsiteX4" fmla="*/ 3785616 w 3785616"/>
                <a:gd name="connsiteY4" fmla="*/ 638456 h 766150"/>
                <a:gd name="connsiteX5" fmla="*/ 3657922 w 3785616"/>
                <a:gd name="connsiteY5" fmla="*/ 766150 h 766150"/>
                <a:gd name="connsiteX6" fmla="*/ 127694 w 3785616"/>
                <a:gd name="connsiteY6" fmla="*/ 766150 h 766150"/>
                <a:gd name="connsiteX7" fmla="*/ 0 w 3785616"/>
                <a:gd name="connsiteY7" fmla="*/ 638456 h 766150"/>
                <a:gd name="connsiteX8" fmla="*/ 0 w 3785616"/>
                <a:gd name="connsiteY8" fmla="*/ 127694 h 76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5616" h="766150">
                  <a:moveTo>
                    <a:pt x="0" y="127694"/>
                  </a:moveTo>
                  <a:cubicBezTo>
                    <a:pt x="0" y="57171"/>
                    <a:pt x="57171" y="0"/>
                    <a:pt x="127694" y="0"/>
                  </a:cubicBezTo>
                  <a:lnTo>
                    <a:pt x="3657922" y="0"/>
                  </a:lnTo>
                  <a:cubicBezTo>
                    <a:pt x="3728445" y="0"/>
                    <a:pt x="3785616" y="57171"/>
                    <a:pt x="3785616" y="127694"/>
                  </a:cubicBezTo>
                  <a:lnTo>
                    <a:pt x="3785616" y="638456"/>
                  </a:lnTo>
                  <a:cubicBezTo>
                    <a:pt x="3785616" y="708979"/>
                    <a:pt x="3728445" y="766150"/>
                    <a:pt x="3657922" y="766150"/>
                  </a:cubicBezTo>
                  <a:lnTo>
                    <a:pt x="127694" y="766150"/>
                  </a:lnTo>
                  <a:cubicBezTo>
                    <a:pt x="57171" y="766150"/>
                    <a:pt x="0" y="708979"/>
                    <a:pt x="0" y="638456"/>
                  </a:cubicBezTo>
                  <a:lnTo>
                    <a:pt x="0" y="127694"/>
                  </a:lnTo>
                  <a:close/>
                </a:path>
              </a:pathLst>
            </a:custGeom>
            <a:solidFill>
              <a:srgbClr val="0B2D5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600" tIns="75500" rIns="0" bIns="75500" numCol="1" spcCol="1270" anchor="ctr" anchorCtr="0">
              <a:noAutofit/>
            </a:bodyPr>
            <a:lstStyle/>
            <a:p>
              <a:pPr marL="0" marR="0" lvl="0" indent="0" algn="l" defTabSz="102252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7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Contract Services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F20F23-D002-32F1-6F9B-4273AF447C5C}"/>
              </a:ext>
            </a:extLst>
          </p:cNvPr>
          <p:cNvGrpSpPr/>
          <p:nvPr/>
        </p:nvGrpSpPr>
        <p:grpSpPr>
          <a:xfrm>
            <a:off x="4440785" y="3050036"/>
            <a:ext cx="6903723" cy="822960"/>
            <a:chOff x="4440785" y="3050036"/>
            <a:chExt cx="6903723" cy="8229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0EB1707-D66B-A235-90FE-499D36A37F3F}"/>
                </a:ext>
              </a:extLst>
            </p:cNvPr>
            <p:cNvSpPr/>
            <p:nvPr/>
          </p:nvSpPr>
          <p:spPr>
            <a:xfrm>
              <a:off x="6926125" y="3095756"/>
              <a:ext cx="4418383" cy="731520"/>
            </a:xfrm>
            <a:custGeom>
              <a:avLst/>
              <a:gdLst>
                <a:gd name="connsiteX0" fmla="*/ 102155 w 612920"/>
                <a:gd name="connsiteY0" fmla="*/ 0 h 6729984"/>
                <a:gd name="connsiteX1" fmla="*/ 510765 w 612920"/>
                <a:gd name="connsiteY1" fmla="*/ 0 h 6729984"/>
                <a:gd name="connsiteX2" fmla="*/ 612920 w 612920"/>
                <a:gd name="connsiteY2" fmla="*/ 102155 h 6729984"/>
                <a:gd name="connsiteX3" fmla="*/ 612920 w 612920"/>
                <a:gd name="connsiteY3" fmla="*/ 6729984 h 6729984"/>
                <a:gd name="connsiteX4" fmla="*/ 612920 w 612920"/>
                <a:gd name="connsiteY4" fmla="*/ 6729984 h 6729984"/>
                <a:gd name="connsiteX5" fmla="*/ 0 w 612920"/>
                <a:gd name="connsiteY5" fmla="*/ 6729984 h 6729984"/>
                <a:gd name="connsiteX6" fmla="*/ 0 w 612920"/>
                <a:gd name="connsiteY6" fmla="*/ 6729984 h 6729984"/>
                <a:gd name="connsiteX7" fmla="*/ 0 w 612920"/>
                <a:gd name="connsiteY7" fmla="*/ 102155 h 6729984"/>
                <a:gd name="connsiteX8" fmla="*/ 102155 w 612920"/>
                <a:gd name="connsiteY8" fmla="*/ 0 h 672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920" h="6729984">
                  <a:moveTo>
                    <a:pt x="612920" y="1121686"/>
                  </a:moveTo>
                  <a:lnTo>
                    <a:pt x="612920" y="5608298"/>
                  </a:lnTo>
                  <a:cubicBezTo>
                    <a:pt x="612920" y="6227789"/>
                    <a:pt x="608755" y="6729979"/>
                    <a:pt x="603616" y="6729979"/>
                  </a:cubicBezTo>
                  <a:lnTo>
                    <a:pt x="0" y="6729979"/>
                  </a:lnTo>
                  <a:lnTo>
                    <a:pt x="0" y="6729979"/>
                  </a:lnTo>
                  <a:lnTo>
                    <a:pt x="0" y="5"/>
                  </a:lnTo>
                  <a:lnTo>
                    <a:pt x="0" y="5"/>
                  </a:lnTo>
                  <a:lnTo>
                    <a:pt x="603616" y="5"/>
                  </a:lnTo>
                  <a:cubicBezTo>
                    <a:pt x="608755" y="5"/>
                    <a:pt x="612920" y="502195"/>
                    <a:pt x="612920" y="1121686"/>
                  </a:cubicBezTo>
                  <a:close/>
                </a:path>
              </a:pathLst>
            </a:custGeom>
            <a:solidFill>
              <a:schemeClr val="tx2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0" tIns="58495" rIns="0" bIns="58495" numCol="1" spcCol="1270" anchor="ctr" anchorCtr="0">
              <a:noAutofit/>
            </a:bodyPr>
            <a:lstStyle/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acctspay@liberty.edu</a:t>
              </a:r>
            </a:p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(434) 592-3166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5F538C8-5E6D-8582-9DAE-816BF5342E1C}"/>
                </a:ext>
              </a:extLst>
            </p:cNvPr>
            <p:cNvSpPr/>
            <p:nvPr/>
          </p:nvSpPr>
          <p:spPr>
            <a:xfrm>
              <a:off x="4440785" y="3050036"/>
              <a:ext cx="2843514" cy="822960"/>
            </a:xfrm>
            <a:custGeom>
              <a:avLst/>
              <a:gdLst>
                <a:gd name="connsiteX0" fmla="*/ 0 w 3785616"/>
                <a:gd name="connsiteY0" fmla="*/ 127694 h 766150"/>
                <a:gd name="connsiteX1" fmla="*/ 127694 w 3785616"/>
                <a:gd name="connsiteY1" fmla="*/ 0 h 766150"/>
                <a:gd name="connsiteX2" fmla="*/ 3657922 w 3785616"/>
                <a:gd name="connsiteY2" fmla="*/ 0 h 766150"/>
                <a:gd name="connsiteX3" fmla="*/ 3785616 w 3785616"/>
                <a:gd name="connsiteY3" fmla="*/ 127694 h 766150"/>
                <a:gd name="connsiteX4" fmla="*/ 3785616 w 3785616"/>
                <a:gd name="connsiteY4" fmla="*/ 638456 h 766150"/>
                <a:gd name="connsiteX5" fmla="*/ 3657922 w 3785616"/>
                <a:gd name="connsiteY5" fmla="*/ 766150 h 766150"/>
                <a:gd name="connsiteX6" fmla="*/ 127694 w 3785616"/>
                <a:gd name="connsiteY6" fmla="*/ 766150 h 766150"/>
                <a:gd name="connsiteX7" fmla="*/ 0 w 3785616"/>
                <a:gd name="connsiteY7" fmla="*/ 638456 h 766150"/>
                <a:gd name="connsiteX8" fmla="*/ 0 w 3785616"/>
                <a:gd name="connsiteY8" fmla="*/ 127694 h 76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5616" h="766150">
                  <a:moveTo>
                    <a:pt x="0" y="127694"/>
                  </a:moveTo>
                  <a:cubicBezTo>
                    <a:pt x="0" y="57171"/>
                    <a:pt x="57171" y="0"/>
                    <a:pt x="127694" y="0"/>
                  </a:cubicBezTo>
                  <a:lnTo>
                    <a:pt x="3657922" y="0"/>
                  </a:lnTo>
                  <a:cubicBezTo>
                    <a:pt x="3728445" y="0"/>
                    <a:pt x="3785616" y="57171"/>
                    <a:pt x="3785616" y="127694"/>
                  </a:cubicBezTo>
                  <a:lnTo>
                    <a:pt x="3785616" y="638456"/>
                  </a:lnTo>
                  <a:cubicBezTo>
                    <a:pt x="3785616" y="708979"/>
                    <a:pt x="3728445" y="766150"/>
                    <a:pt x="3657922" y="766150"/>
                  </a:cubicBezTo>
                  <a:lnTo>
                    <a:pt x="127694" y="766150"/>
                  </a:lnTo>
                  <a:cubicBezTo>
                    <a:pt x="57171" y="766150"/>
                    <a:pt x="0" y="708979"/>
                    <a:pt x="0" y="638456"/>
                  </a:cubicBezTo>
                  <a:lnTo>
                    <a:pt x="0" y="127694"/>
                  </a:lnTo>
                  <a:close/>
                </a:path>
              </a:pathLst>
            </a:custGeom>
            <a:solidFill>
              <a:srgbClr val="0B2D5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600" tIns="75500" rIns="0" bIns="75500" numCol="1" spcCol="1270" anchor="ctr" anchorCtr="0">
              <a:noAutofit/>
            </a:bodyPr>
            <a:lstStyle/>
            <a:p>
              <a:pPr marL="0" marR="0" lvl="0" indent="0" algn="l" defTabSz="102252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7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Payment Services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6D556F-32DC-F7BA-3968-DD107C0BCA65}"/>
              </a:ext>
            </a:extLst>
          </p:cNvPr>
          <p:cNvGrpSpPr/>
          <p:nvPr/>
        </p:nvGrpSpPr>
        <p:grpSpPr>
          <a:xfrm>
            <a:off x="4440785" y="3901656"/>
            <a:ext cx="6903723" cy="822960"/>
            <a:chOff x="4440785" y="3901656"/>
            <a:chExt cx="6903723" cy="8229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180C68-8269-E3C7-AEC5-7E7AE832313C}"/>
                </a:ext>
              </a:extLst>
            </p:cNvPr>
            <p:cNvSpPr/>
            <p:nvPr/>
          </p:nvSpPr>
          <p:spPr>
            <a:xfrm>
              <a:off x="6926125" y="3947376"/>
              <a:ext cx="4418383" cy="731520"/>
            </a:xfrm>
            <a:custGeom>
              <a:avLst/>
              <a:gdLst>
                <a:gd name="connsiteX0" fmla="*/ 102155 w 612920"/>
                <a:gd name="connsiteY0" fmla="*/ 0 h 6729984"/>
                <a:gd name="connsiteX1" fmla="*/ 510765 w 612920"/>
                <a:gd name="connsiteY1" fmla="*/ 0 h 6729984"/>
                <a:gd name="connsiteX2" fmla="*/ 612920 w 612920"/>
                <a:gd name="connsiteY2" fmla="*/ 102155 h 6729984"/>
                <a:gd name="connsiteX3" fmla="*/ 612920 w 612920"/>
                <a:gd name="connsiteY3" fmla="*/ 6729984 h 6729984"/>
                <a:gd name="connsiteX4" fmla="*/ 612920 w 612920"/>
                <a:gd name="connsiteY4" fmla="*/ 6729984 h 6729984"/>
                <a:gd name="connsiteX5" fmla="*/ 0 w 612920"/>
                <a:gd name="connsiteY5" fmla="*/ 6729984 h 6729984"/>
                <a:gd name="connsiteX6" fmla="*/ 0 w 612920"/>
                <a:gd name="connsiteY6" fmla="*/ 6729984 h 6729984"/>
                <a:gd name="connsiteX7" fmla="*/ 0 w 612920"/>
                <a:gd name="connsiteY7" fmla="*/ 102155 h 6729984"/>
                <a:gd name="connsiteX8" fmla="*/ 102155 w 612920"/>
                <a:gd name="connsiteY8" fmla="*/ 0 h 672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920" h="6729984">
                  <a:moveTo>
                    <a:pt x="612920" y="1121686"/>
                  </a:moveTo>
                  <a:lnTo>
                    <a:pt x="612920" y="5608298"/>
                  </a:lnTo>
                  <a:cubicBezTo>
                    <a:pt x="612920" y="6227789"/>
                    <a:pt x="608755" y="6729979"/>
                    <a:pt x="603616" y="6729979"/>
                  </a:cubicBezTo>
                  <a:lnTo>
                    <a:pt x="0" y="6729979"/>
                  </a:lnTo>
                  <a:lnTo>
                    <a:pt x="0" y="6729979"/>
                  </a:lnTo>
                  <a:lnTo>
                    <a:pt x="0" y="5"/>
                  </a:lnTo>
                  <a:lnTo>
                    <a:pt x="0" y="5"/>
                  </a:lnTo>
                  <a:lnTo>
                    <a:pt x="603616" y="5"/>
                  </a:lnTo>
                  <a:cubicBezTo>
                    <a:pt x="608755" y="5"/>
                    <a:pt x="612920" y="502195"/>
                    <a:pt x="612920" y="1121686"/>
                  </a:cubicBezTo>
                  <a:close/>
                </a:path>
              </a:pathLst>
            </a:custGeom>
            <a:solidFill>
              <a:schemeClr val="tx2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0" tIns="58495" rIns="0" bIns="58495" numCol="1" spcCol="1270" anchor="ctr" anchorCtr="0">
              <a:noAutofit/>
            </a:bodyPr>
            <a:lstStyle/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pcard@liberty.edu</a:t>
              </a:r>
            </a:p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(434) 582-2266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148AF8-EC30-F5DC-5902-3C2988AF7A3B}"/>
                </a:ext>
              </a:extLst>
            </p:cNvPr>
            <p:cNvSpPr/>
            <p:nvPr/>
          </p:nvSpPr>
          <p:spPr>
            <a:xfrm>
              <a:off x="4440785" y="3901656"/>
              <a:ext cx="2843514" cy="822960"/>
            </a:xfrm>
            <a:custGeom>
              <a:avLst/>
              <a:gdLst>
                <a:gd name="connsiteX0" fmla="*/ 0 w 3785616"/>
                <a:gd name="connsiteY0" fmla="*/ 127694 h 766150"/>
                <a:gd name="connsiteX1" fmla="*/ 127694 w 3785616"/>
                <a:gd name="connsiteY1" fmla="*/ 0 h 766150"/>
                <a:gd name="connsiteX2" fmla="*/ 3657922 w 3785616"/>
                <a:gd name="connsiteY2" fmla="*/ 0 h 766150"/>
                <a:gd name="connsiteX3" fmla="*/ 3785616 w 3785616"/>
                <a:gd name="connsiteY3" fmla="*/ 127694 h 766150"/>
                <a:gd name="connsiteX4" fmla="*/ 3785616 w 3785616"/>
                <a:gd name="connsiteY4" fmla="*/ 638456 h 766150"/>
                <a:gd name="connsiteX5" fmla="*/ 3657922 w 3785616"/>
                <a:gd name="connsiteY5" fmla="*/ 766150 h 766150"/>
                <a:gd name="connsiteX6" fmla="*/ 127694 w 3785616"/>
                <a:gd name="connsiteY6" fmla="*/ 766150 h 766150"/>
                <a:gd name="connsiteX7" fmla="*/ 0 w 3785616"/>
                <a:gd name="connsiteY7" fmla="*/ 638456 h 766150"/>
                <a:gd name="connsiteX8" fmla="*/ 0 w 3785616"/>
                <a:gd name="connsiteY8" fmla="*/ 127694 h 76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5616" h="766150">
                  <a:moveTo>
                    <a:pt x="0" y="127694"/>
                  </a:moveTo>
                  <a:cubicBezTo>
                    <a:pt x="0" y="57171"/>
                    <a:pt x="57171" y="0"/>
                    <a:pt x="127694" y="0"/>
                  </a:cubicBezTo>
                  <a:lnTo>
                    <a:pt x="3657922" y="0"/>
                  </a:lnTo>
                  <a:cubicBezTo>
                    <a:pt x="3728445" y="0"/>
                    <a:pt x="3785616" y="57171"/>
                    <a:pt x="3785616" y="127694"/>
                  </a:cubicBezTo>
                  <a:lnTo>
                    <a:pt x="3785616" y="638456"/>
                  </a:lnTo>
                  <a:cubicBezTo>
                    <a:pt x="3785616" y="708979"/>
                    <a:pt x="3728445" y="766150"/>
                    <a:pt x="3657922" y="766150"/>
                  </a:cubicBezTo>
                  <a:lnTo>
                    <a:pt x="127694" y="766150"/>
                  </a:lnTo>
                  <a:cubicBezTo>
                    <a:pt x="57171" y="766150"/>
                    <a:pt x="0" y="708979"/>
                    <a:pt x="0" y="638456"/>
                  </a:cubicBezTo>
                  <a:lnTo>
                    <a:pt x="0" y="127694"/>
                  </a:lnTo>
                  <a:close/>
                </a:path>
              </a:pathLst>
            </a:custGeom>
            <a:solidFill>
              <a:srgbClr val="0B2D5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600" tIns="75500" rIns="0" bIns="75500" numCol="1" spcCol="1270" anchor="ctr" anchorCtr="0">
              <a:noAutofit/>
            </a:bodyPr>
            <a:lstStyle/>
            <a:p>
              <a:pPr marL="0" marR="0" lvl="0" indent="0" algn="l" defTabSz="102252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7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P-Card Services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462A2F-08E6-793A-252E-9FA95936BF35}"/>
              </a:ext>
            </a:extLst>
          </p:cNvPr>
          <p:cNvGrpSpPr/>
          <p:nvPr/>
        </p:nvGrpSpPr>
        <p:grpSpPr>
          <a:xfrm>
            <a:off x="4440785" y="4753276"/>
            <a:ext cx="6903725" cy="822960"/>
            <a:chOff x="4440785" y="4722390"/>
            <a:chExt cx="6903725" cy="82296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0242FFC-2506-E133-DBF6-F3FBA3103A79}"/>
                </a:ext>
              </a:extLst>
            </p:cNvPr>
            <p:cNvSpPr/>
            <p:nvPr/>
          </p:nvSpPr>
          <p:spPr>
            <a:xfrm>
              <a:off x="6926125" y="4768110"/>
              <a:ext cx="4418385" cy="731520"/>
            </a:xfrm>
            <a:custGeom>
              <a:avLst/>
              <a:gdLst>
                <a:gd name="connsiteX0" fmla="*/ 102155 w 612920"/>
                <a:gd name="connsiteY0" fmla="*/ 0 h 6729984"/>
                <a:gd name="connsiteX1" fmla="*/ 510765 w 612920"/>
                <a:gd name="connsiteY1" fmla="*/ 0 h 6729984"/>
                <a:gd name="connsiteX2" fmla="*/ 612920 w 612920"/>
                <a:gd name="connsiteY2" fmla="*/ 102155 h 6729984"/>
                <a:gd name="connsiteX3" fmla="*/ 612920 w 612920"/>
                <a:gd name="connsiteY3" fmla="*/ 6729984 h 6729984"/>
                <a:gd name="connsiteX4" fmla="*/ 612920 w 612920"/>
                <a:gd name="connsiteY4" fmla="*/ 6729984 h 6729984"/>
                <a:gd name="connsiteX5" fmla="*/ 0 w 612920"/>
                <a:gd name="connsiteY5" fmla="*/ 6729984 h 6729984"/>
                <a:gd name="connsiteX6" fmla="*/ 0 w 612920"/>
                <a:gd name="connsiteY6" fmla="*/ 6729984 h 6729984"/>
                <a:gd name="connsiteX7" fmla="*/ 0 w 612920"/>
                <a:gd name="connsiteY7" fmla="*/ 102155 h 6729984"/>
                <a:gd name="connsiteX8" fmla="*/ 102155 w 612920"/>
                <a:gd name="connsiteY8" fmla="*/ 0 h 672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920" h="6729984">
                  <a:moveTo>
                    <a:pt x="612920" y="1121686"/>
                  </a:moveTo>
                  <a:lnTo>
                    <a:pt x="612920" y="5608298"/>
                  </a:lnTo>
                  <a:cubicBezTo>
                    <a:pt x="612920" y="6227789"/>
                    <a:pt x="608755" y="6729979"/>
                    <a:pt x="603616" y="6729979"/>
                  </a:cubicBezTo>
                  <a:lnTo>
                    <a:pt x="0" y="6729979"/>
                  </a:lnTo>
                  <a:lnTo>
                    <a:pt x="0" y="6729979"/>
                  </a:lnTo>
                  <a:lnTo>
                    <a:pt x="0" y="5"/>
                  </a:lnTo>
                  <a:lnTo>
                    <a:pt x="0" y="5"/>
                  </a:lnTo>
                  <a:lnTo>
                    <a:pt x="603616" y="5"/>
                  </a:lnTo>
                  <a:cubicBezTo>
                    <a:pt x="608755" y="5"/>
                    <a:pt x="612920" y="502195"/>
                    <a:pt x="612920" y="1121686"/>
                  </a:cubicBezTo>
                  <a:close/>
                </a:path>
              </a:pathLst>
            </a:custGeom>
            <a:solidFill>
              <a:schemeClr val="tx2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0" tIns="58495" rIns="0" bIns="58496" numCol="1" spcCol="1270" anchor="ctr" anchorCtr="0">
              <a:noAutofit/>
            </a:bodyPr>
            <a:lstStyle/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travel@liberty.edu</a:t>
              </a:r>
            </a:p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(434) 582-8760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9ABFA3B-8157-4D7D-D1AF-5A303F6D7DCF}"/>
                </a:ext>
              </a:extLst>
            </p:cNvPr>
            <p:cNvSpPr/>
            <p:nvPr/>
          </p:nvSpPr>
          <p:spPr>
            <a:xfrm>
              <a:off x="4440785" y="4722390"/>
              <a:ext cx="2843514" cy="822960"/>
            </a:xfrm>
            <a:custGeom>
              <a:avLst/>
              <a:gdLst>
                <a:gd name="connsiteX0" fmla="*/ 0 w 3785616"/>
                <a:gd name="connsiteY0" fmla="*/ 127694 h 766150"/>
                <a:gd name="connsiteX1" fmla="*/ 127694 w 3785616"/>
                <a:gd name="connsiteY1" fmla="*/ 0 h 766150"/>
                <a:gd name="connsiteX2" fmla="*/ 3657922 w 3785616"/>
                <a:gd name="connsiteY2" fmla="*/ 0 h 766150"/>
                <a:gd name="connsiteX3" fmla="*/ 3785616 w 3785616"/>
                <a:gd name="connsiteY3" fmla="*/ 127694 h 766150"/>
                <a:gd name="connsiteX4" fmla="*/ 3785616 w 3785616"/>
                <a:gd name="connsiteY4" fmla="*/ 638456 h 766150"/>
                <a:gd name="connsiteX5" fmla="*/ 3657922 w 3785616"/>
                <a:gd name="connsiteY5" fmla="*/ 766150 h 766150"/>
                <a:gd name="connsiteX6" fmla="*/ 127694 w 3785616"/>
                <a:gd name="connsiteY6" fmla="*/ 766150 h 766150"/>
                <a:gd name="connsiteX7" fmla="*/ 0 w 3785616"/>
                <a:gd name="connsiteY7" fmla="*/ 638456 h 766150"/>
                <a:gd name="connsiteX8" fmla="*/ 0 w 3785616"/>
                <a:gd name="connsiteY8" fmla="*/ 127694 h 76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5616" h="766150">
                  <a:moveTo>
                    <a:pt x="0" y="127694"/>
                  </a:moveTo>
                  <a:cubicBezTo>
                    <a:pt x="0" y="57171"/>
                    <a:pt x="57171" y="0"/>
                    <a:pt x="127694" y="0"/>
                  </a:cubicBezTo>
                  <a:lnTo>
                    <a:pt x="3657922" y="0"/>
                  </a:lnTo>
                  <a:cubicBezTo>
                    <a:pt x="3728445" y="0"/>
                    <a:pt x="3785616" y="57171"/>
                    <a:pt x="3785616" y="127694"/>
                  </a:cubicBezTo>
                  <a:lnTo>
                    <a:pt x="3785616" y="638456"/>
                  </a:lnTo>
                  <a:cubicBezTo>
                    <a:pt x="3785616" y="708979"/>
                    <a:pt x="3728445" y="766150"/>
                    <a:pt x="3657922" y="766150"/>
                  </a:cubicBezTo>
                  <a:lnTo>
                    <a:pt x="127694" y="766150"/>
                  </a:lnTo>
                  <a:cubicBezTo>
                    <a:pt x="57171" y="766150"/>
                    <a:pt x="0" y="708979"/>
                    <a:pt x="0" y="638456"/>
                  </a:cubicBezTo>
                  <a:lnTo>
                    <a:pt x="0" y="127694"/>
                  </a:lnTo>
                  <a:close/>
                </a:path>
              </a:pathLst>
            </a:custGeom>
            <a:solidFill>
              <a:srgbClr val="0B2D5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600" tIns="75500" rIns="0" bIns="75500" numCol="1" spcCol="1270" anchor="ctr" anchorCtr="0">
              <a:noAutofit/>
            </a:bodyPr>
            <a:lstStyle/>
            <a:p>
              <a:pPr marL="0" marR="0" lvl="0" indent="0" algn="l" defTabSz="102252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7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Travel Services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3BEC30-8746-20A2-D947-4A105B24A905}"/>
              </a:ext>
            </a:extLst>
          </p:cNvPr>
          <p:cNvGrpSpPr/>
          <p:nvPr/>
        </p:nvGrpSpPr>
        <p:grpSpPr>
          <a:xfrm>
            <a:off x="4450080" y="1346796"/>
            <a:ext cx="6903721" cy="822960"/>
            <a:chOff x="4450080" y="1400340"/>
            <a:chExt cx="6903721" cy="8229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9455A08-BA66-4C81-61F0-2B835C5097A9}"/>
                </a:ext>
              </a:extLst>
            </p:cNvPr>
            <p:cNvSpPr/>
            <p:nvPr/>
          </p:nvSpPr>
          <p:spPr>
            <a:xfrm>
              <a:off x="6935419" y="1446060"/>
              <a:ext cx="4418382" cy="731520"/>
            </a:xfrm>
            <a:custGeom>
              <a:avLst/>
              <a:gdLst>
                <a:gd name="connsiteX0" fmla="*/ 102155 w 612920"/>
                <a:gd name="connsiteY0" fmla="*/ 0 h 6729984"/>
                <a:gd name="connsiteX1" fmla="*/ 510765 w 612920"/>
                <a:gd name="connsiteY1" fmla="*/ 0 h 6729984"/>
                <a:gd name="connsiteX2" fmla="*/ 612920 w 612920"/>
                <a:gd name="connsiteY2" fmla="*/ 102155 h 6729984"/>
                <a:gd name="connsiteX3" fmla="*/ 612920 w 612920"/>
                <a:gd name="connsiteY3" fmla="*/ 6729984 h 6729984"/>
                <a:gd name="connsiteX4" fmla="*/ 612920 w 612920"/>
                <a:gd name="connsiteY4" fmla="*/ 6729984 h 6729984"/>
                <a:gd name="connsiteX5" fmla="*/ 0 w 612920"/>
                <a:gd name="connsiteY5" fmla="*/ 6729984 h 6729984"/>
                <a:gd name="connsiteX6" fmla="*/ 0 w 612920"/>
                <a:gd name="connsiteY6" fmla="*/ 6729984 h 6729984"/>
                <a:gd name="connsiteX7" fmla="*/ 0 w 612920"/>
                <a:gd name="connsiteY7" fmla="*/ 102155 h 6729984"/>
                <a:gd name="connsiteX8" fmla="*/ 102155 w 612920"/>
                <a:gd name="connsiteY8" fmla="*/ 0 h 672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920" h="6729984">
                  <a:moveTo>
                    <a:pt x="612920" y="1121686"/>
                  </a:moveTo>
                  <a:lnTo>
                    <a:pt x="612920" y="5608298"/>
                  </a:lnTo>
                  <a:cubicBezTo>
                    <a:pt x="612920" y="6227789"/>
                    <a:pt x="608755" y="6729979"/>
                    <a:pt x="603616" y="6729979"/>
                  </a:cubicBezTo>
                  <a:lnTo>
                    <a:pt x="0" y="6729979"/>
                  </a:lnTo>
                  <a:lnTo>
                    <a:pt x="0" y="6729979"/>
                  </a:lnTo>
                  <a:lnTo>
                    <a:pt x="0" y="5"/>
                  </a:lnTo>
                  <a:lnTo>
                    <a:pt x="0" y="5"/>
                  </a:lnTo>
                  <a:lnTo>
                    <a:pt x="603616" y="5"/>
                  </a:lnTo>
                  <a:cubicBezTo>
                    <a:pt x="608755" y="5"/>
                    <a:pt x="612920" y="502195"/>
                    <a:pt x="612920" y="1121686"/>
                  </a:cubicBezTo>
                  <a:close/>
                </a:path>
              </a:pathLst>
            </a:custGeom>
            <a:solidFill>
              <a:schemeClr val="tx2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0" tIns="58495" rIns="0" bIns="58495" numCol="1" spcCol="1270" anchor="ctr" anchorCtr="0">
              <a:noAutofit/>
            </a:bodyPr>
            <a:lstStyle/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enterprisesourcing@liberty.edu</a:t>
              </a:r>
            </a:p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(434) 592-5058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48BA89D-7422-99F6-C31F-D56B985CB0B5}"/>
                </a:ext>
              </a:extLst>
            </p:cNvPr>
            <p:cNvSpPr/>
            <p:nvPr/>
          </p:nvSpPr>
          <p:spPr>
            <a:xfrm>
              <a:off x="4450080" y="1400340"/>
              <a:ext cx="2843512" cy="822960"/>
            </a:xfrm>
            <a:custGeom>
              <a:avLst/>
              <a:gdLst>
                <a:gd name="connsiteX0" fmla="*/ 0 w 3785616"/>
                <a:gd name="connsiteY0" fmla="*/ 127694 h 766150"/>
                <a:gd name="connsiteX1" fmla="*/ 127694 w 3785616"/>
                <a:gd name="connsiteY1" fmla="*/ 0 h 766150"/>
                <a:gd name="connsiteX2" fmla="*/ 3657922 w 3785616"/>
                <a:gd name="connsiteY2" fmla="*/ 0 h 766150"/>
                <a:gd name="connsiteX3" fmla="*/ 3785616 w 3785616"/>
                <a:gd name="connsiteY3" fmla="*/ 127694 h 766150"/>
                <a:gd name="connsiteX4" fmla="*/ 3785616 w 3785616"/>
                <a:gd name="connsiteY4" fmla="*/ 638456 h 766150"/>
                <a:gd name="connsiteX5" fmla="*/ 3657922 w 3785616"/>
                <a:gd name="connsiteY5" fmla="*/ 766150 h 766150"/>
                <a:gd name="connsiteX6" fmla="*/ 127694 w 3785616"/>
                <a:gd name="connsiteY6" fmla="*/ 766150 h 766150"/>
                <a:gd name="connsiteX7" fmla="*/ 0 w 3785616"/>
                <a:gd name="connsiteY7" fmla="*/ 638456 h 766150"/>
                <a:gd name="connsiteX8" fmla="*/ 0 w 3785616"/>
                <a:gd name="connsiteY8" fmla="*/ 127694 h 76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5616" h="766150">
                  <a:moveTo>
                    <a:pt x="0" y="127694"/>
                  </a:moveTo>
                  <a:cubicBezTo>
                    <a:pt x="0" y="57171"/>
                    <a:pt x="57171" y="0"/>
                    <a:pt x="127694" y="0"/>
                  </a:cubicBezTo>
                  <a:lnTo>
                    <a:pt x="3657922" y="0"/>
                  </a:lnTo>
                  <a:cubicBezTo>
                    <a:pt x="3728445" y="0"/>
                    <a:pt x="3785616" y="57171"/>
                    <a:pt x="3785616" y="127694"/>
                  </a:cubicBezTo>
                  <a:lnTo>
                    <a:pt x="3785616" y="638456"/>
                  </a:lnTo>
                  <a:cubicBezTo>
                    <a:pt x="3785616" y="708979"/>
                    <a:pt x="3728445" y="766150"/>
                    <a:pt x="3657922" y="766150"/>
                  </a:cubicBezTo>
                  <a:lnTo>
                    <a:pt x="127694" y="766150"/>
                  </a:lnTo>
                  <a:cubicBezTo>
                    <a:pt x="57171" y="766150"/>
                    <a:pt x="0" y="708979"/>
                    <a:pt x="0" y="638456"/>
                  </a:cubicBezTo>
                  <a:lnTo>
                    <a:pt x="0" y="127694"/>
                  </a:lnTo>
                  <a:close/>
                </a:path>
              </a:pathLst>
            </a:custGeom>
            <a:solidFill>
              <a:srgbClr val="0B2D5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600" tIns="75500" rIns="0" bIns="75500" numCol="1" spcCol="1270" anchor="ctr" anchorCtr="0">
              <a:noAutofit/>
            </a:bodyPr>
            <a:lstStyle/>
            <a:p>
              <a:pPr marL="0" marR="0" lvl="0" indent="0" algn="l" defTabSz="102252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7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Enterprise Sourcing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43577473-CF59-F284-D5DD-963805738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19" y="2828184"/>
            <a:ext cx="1368547" cy="287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932DB10-8AE1-012D-AEE9-4E3C97C87F57}"/>
              </a:ext>
            </a:extLst>
          </p:cNvPr>
          <p:cNvGrpSpPr/>
          <p:nvPr/>
        </p:nvGrpSpPr>
        <p:grpSpPr>
          <a:xfrm>
            <a:off x="4441106" y="5604896"/>
            <a:ext cx="6903725" cy="822960"/>
            <a:chOff x="4441106" y="5604896"/>
            <a:chExt cx="6903725" cy="8229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BDA834F-65D4-CB1A-F87B-5F3B9D26556D}"/>
                </a:ext>
              </a:extLst>
            </p:cNvPr>
            <p:cNvSpPr/>
            <p:nvPr/>
          </p:nvSpPr>
          <p:spPr>
            <a:xfrm>
              <a:off x="6926446" y="5650635"/>
              <a:ext cx="4418385" cy="731520"/>
            </a:xfrm>
            <a:custGeom>
              <a:avLst/>
              <a:gdLst>
                <a:gd name="connsiteX0" fmla="*/ 102155 w 612920"/>
                <a:gd name="connsiteY0" fmla="*/ 0 h 6729984"/>
                <a:gd name="connsiteX1" fmla="*/ 510765 w 612920"/>
                <a:gd name="connsiteY1" fmla="*/ 0 h 6729984"/>
                <a:gd name="connsiteX2" fmla="*/ 612920 w 612920"/>
                <a:gd name="connsiteY2" fmla="*/ 102155 h 6729984"/>
                <a:gd name="connsiteX3" fmla="*/ 612920 w 612920"/>
                <a:gd name="connsiteY3" fmla="*/ 6729984 h 6729984"/>
                <a:gd name="connsiteX4" fmla="*/ 612920 w 612920"/>
                <a:gd name="connsiteY4" fmla="*/ 6729984 h 6729984"/>
                <a:gd name="connsiteX5" fmla="*/ 0 w 612920"/>
                <a:gd name="connsiteY5" fmla="*/ 6729984 h 6729984"/>
                <a:gd name="connsiteX6" fmla="*/ 0 w 612920"/>
                <a:gd name="connsiteY6" fmla="*/ 6729984 h 6729984"/>
                <a:gd name="connsiteX7" fmla="*/ 0 w 612920"/>
                <a:gd name="connsiteY7" fmla="*/ 102155 h 6729984"/>
                <a:gd name="connsiteX8" fmla="*/ 102155 w 612920"/>
                <a:gd name="connsiteY8" fmla="*/ 0 h 672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920" h="6729984">
                  <a:moveTo>
                    <a:pt x="612920" y="1121686"/>
                  </a:moveTo>
                  <a:lnTo>
                    <a:pt x="612920" y="5608298"/>
                  </a:lnTo>
                  <a:cubicBezTo>
                    <a:pt x="612920" y="6227789"/>
                    <a:pt x="608755" y="6729979"/>
                    <a:pt x="603616" y="6729979"/>
                  </a:cubicBezTo>
                  <a:lnTo>
                    <a:pt x="0" y="6729979"/>
                  </a:lnTo>
                  <a:lnTo>
                    <a:pt x="0" y="6729979"/>
                  </a:lnTo>
                  <a:lnTo>
                    <a:pt x="0" y="5"/>
                  </a:lnTo>
                  <a:lnTo>
                    <a:pt x="0" y="5"/>
                  </a:lnTo>
                  <a:lnTo>
                    <a:pt x="603616" y="5"/>
                  </a:lnTo>
                  <a:cubicBezTo>
                    <a:pt x="608755" y="5"/>
                    <a:pt x="612920" y="502195"/>
                    <a:pt x="612920" y="1121686"/>
                  </a:cubicBezTo>
                  <a:close/>
                </a:path>
              </a:pathLst>
            </a:custGeom>
            <a:solidFill>
              <a:schemeClr val="tx2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0" tIns="58495" rIns="0" bIns="58496" numCol="1" spcCol="1270" anchor="ctr" anchorCtr="0">
              <a:noAutofit/>
            </a:bodyPr>
            <a:lstStyle/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BuyLU@liberty.edu</a:t>
              </a:r>
            </a:p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BuyLUReporting@liberty.edu</a:t>
              </a:r>
            </a:p>
            <a:p>
              <a:pPr marL="131468" marR="0" lvl="1" indent="-131468" algn="l" defTabSz="76689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725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SupplierManagement@liberty.edu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670779C-E209-F9DE-B25C-5D3BA6387044}"/>
                </a:ext>
              </a:extLst>
            </p:cNvPr>
            <p:cNvSpPr/>
            <p:nvPr/>
          </p:nvSpPr>
          <p:spPr>
            <a:xfrm>
              <a:off x="4441106" y="5604896"/>
              <a:ext cx="2843514" cy="822960"/>
            </a:xfrm>
            <a:custGeom>
              <a:avLst/>
              <a:gdLst>
                <a:gd name="connsiteX0" fmla="*/ 0 w 3785616"/>
                <a:gd name="connsiteY0" fmla="*/ 127694 h 766150"/>
                <a:gd name="connsiteX1" fmla="*/ 127694 w 3785616"/>
                <a:gd name="connsiteY1" fmla="*/ 0 h 766150"/>
                <a:gd name="connsiteX2" fmla="*/ 3657922 w 3785616"/>
                <a:gd name="connsiteY2" fmla="*/ 0 h 766150"/>
                <a:gd name="connsiteX3" fmla="*/ 3785616 w 3785616"/>
                <a:gd name="connsiteY3" fmla="*/ 127694 h 766150"/>
                <a:gd name="connsiteX4" fmla="*/ 3785616 w 3785616"/>
                <a:gd name="connsiteY4" fmla="*/ 638456 h 766150"/>
                <a:gd name="connsiteX5" fmla="*/ 3657922 w 3785616"/>
                <a:gd name="connsiteY5" fmla="*/ 766150 h 766150"/>
                <a:gd name="connsiteX6" fmla="*/ 127694 w 3785616"/>
                <a:gd name="connsiteY6" fmla="*/ 766150 h 766150"/>
                <a:gd name="connsiteX7" fmla="*/ 0 w 3785616"/>
                <a:gd name="connsiteY7" fmla="*/ 638456 h 766150"/>
                <a:gd name="connsiteX8" fmla="*/ 0 w 3785616"/>
                <a:gd name="connsiteY8" fmla="*/ 127694 h 76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5616" h="766150">
                  <a:moveTo>
                    <a:pt x="0" y="127694"/>
                  </a:moveTo>
                  <a:cubicBezTo>
                    <a:pt x="0" y="57171"/>
                    <a:pt x="57171" y="0"/>
                    <a:pt x="127694" y="0"/>
                  </a:cubicBezTo>
                  <a:lnTo>
                    <a:pt x="3657922" y="0"/>
                  </a:lnTo>
                  <a:cubicBezTo>
                    <a:pt x="3728445" y="0"/>
                    <a:pt x="3785616" y="57171"/>
                    <a:pt x="3785616" y="127694"/>
                  </a:cubicBezTo>
                  <a:lnTo>
                    <a:pt x="3785616" y="638456"/>
                  </a:lnTo>
                  <a:cubicBezTo>
                    <a:pt x="3785616" y="708979"/>
                    <a:pt x="3728445" y="766150"/>
                    <a:pt x="3657922" y="766150"/>
                  </a:cubicBezTo>
                  <a:lnTo>
                    <a:pt x="127694" y="766150"/>
                  </a:lnTo>
                  <a:cubicBezTo>
                    <a:pt x="57171" y="766150"/>
                    <a:pt x="0" y="708979"/>
                    <a:pt x="0" y="638456"/>
                  </a:cubicBezTo>
                  <a:lnTo>
                    <a:pt x="0" y="127694"/>
                  </a:lnTo>
                  <a:close/>
                </a:path>
              </a:pathLst>
            </a:custGeom>
            <a:solidFill>
              <a:srgbClr val="0B2D5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600" tIns="75500" rIns="0" bIns="75500" numCol="1" spcCol="1270" anchor="ctr" anchorCtr="0">
              <a:noAutofit/>
            </a:bodyPr>
            <a:lstStyle/>
            <a:p>
              <a:pPr marL="0" marR="0" lvl="0" indent="0" algn="l" defTabSz="102252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7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Technology Services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851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C48C-A802-1C40-25D5-C409EE79C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66" y="708338"/>
            <a:ext cx="3412990" cy="4834944"/>
          </a:xfrm>
        </p:spPr>
        <p:txBody>
          <a:bodyPr anchor="ctr">
            <a:normAutofit/>
          </a:bodyPr>
          <a:lstStyle/>
          <a:p>
            <a:r>
              <a:rPr lang="en-US" sz="3200" dirty="0"/>
              <a:t>Enterprise Sourcing can offer guidance for your sourcing needs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A5B4C6A-0391-095F-8DF9-A2B77A903B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00916" y="0"/>
          <a:ext cx="7247229" cy="6136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765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on a path in a park&#10;&#10;Description automatically generated">
            <a:extLst>
              <a:ext uri="{FF2B5EF4-FFF2-40B4-BE49-F238E27FC236}">
                <a16:creationId xmlns:a16="http://schemas.microsoft.com/office/drawing/2014/main" id="{AB004F32-C419-B030-B417-8B15F1568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F36076-0F5F-E5EF-1B6D-81C02935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Catalog vs. Non-Catalog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FA4DC-2F51-4070-FF1D-6700EF8BEFC6}"/>
              </a:ext>
            </a:extLst>
          </p:cNvPr>
          <p:cNvSpPr txBox="1">
            <a:spLocks/>
          </p:cNvSpPr>
          <p:nvPr/>
        </p:nvSpPr>
        <p:spPr>
          <a:xfrm>
            <a:off x="841248" y="1578877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395DDA-9032-E699-3630-9D68ED5C148A}"/>
              </a:ext>
            </a:extLst>
          </p:cNvPr>
          <p:cNvGrpSpPr/>
          <p:nvPr/>
        </p:nvGrpSpPr>
        <p:grpSpPr>
          <a:xfrm>
            <a:off x="1971321" y="1407746"/>
            <a:ext cx="8055428" cy="5242613"/>
            <a:chOff x="5997572" y="1504650"/>
            <a:chExt cx="5350130" cy="557693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46DFC6F-E9A8-BAAE-3D3F-59A2C577946E}"/>
                </a:ext>
              </a:extLst>
            </p:cNvPr>
            <p:cNvSpPr/>
            <p:nvPr/>
          </p:nvSpPr>
          <p:spPr>
            <a:xfrm>
              <a:off x="5997572" y="1504650"/>
              <a:ext cx="5350130" cy="924084"/>
            </a:xfrm>
            <a:custGeom>
              <a:avLst/>
              <a:gdLst>
                <a:gd name="connsiteX0" fmla="*/ 0 w 5350130"/>
                <a:gd name="connsiteY0" fmla="*/ 0 h 1872000"/>
                <a:gd name="connsiteX1" fmla="*/ 5350130 w 5350130"/>
                <a:gd name="connsiteY1" fmla="*/ 0 h 1872000"/>
                <a:gd name="connsiteX2" fmla="*/ 5350130 w 5350130"/>
                <a:gd name="connsiteY2" fmla="*/ 1872000 h 1872000"/>
                <a:gd name="connsiteX3" fmla="*/ 0 w 5350130"/>
                <a:gd name="connsiteY3" fmla="*/ 1872000 h 1872000"/>
                <a:gd name="connsiteX4" fmla="*/ 0 w 5350130"/>
                <a:gd name="connsiteY4" fmla="*/ 0 h 18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0130" h="1872000">
                  <a:moveTo>
                    <a:pt x="0" y="0"/>
                  </a:moveTo>
                  <a:lnTo>
                    <a:pt x="5350130" y="0"/>
                  </a:lnTo>
                  <a:lnTo>
                    <a:pt x="5350130" y="1872000"/>
                  </a:lnTo>
                  <a:lnTo>
                    <a:pt x="0" y="187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192E"/>
            </a:solidFill>
            <a:ln w="12700" cap="flat" cmpd="sng" algn="ctr">
              <a:solidFill>
                <a:srgbClr val="00206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Pros for Catalog vs. Non-Catalog Orders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A25B9D9-DEBA-3C82-C56A-878734C3DF24}"/>
                </a:ext>
              </a:extLst>
            </p:cNvPr>
            <p:cNvSpPr/>
            <p:nvPr/>
          </p:nvSpPr>
          <p:spPr>
            <a:xfrm>
              <a:off x="5997572" y="2428734"/>
              <a:ext cx="5350130" cy="4652852"/>
            </a:xfrm>
            <a:custGeom>
              <a:avLst/>
              <a:gdLst>
                <a:gd name="connsiteX0" fmla="*/ 0 w 5350130"/>
                <a:gd name="connsiteY0" fmla="*/ 0 h 2854828"/>
                <a:gd name="connsiteX1" fmla="*/ 5350130 w 5350130"/>
                <a:gd name="connsiteY1" fmla="*/ 0 h 2854828"/>
                <a:gd name="connsiteX2" fmla="*/ 5350130 w 5350130"/>
                <a:gd name="connsiteY2" fmla="*/ 2854828 h 2854828"/>
                <a:gd name="connsiteX3" fmla="*/ 0 w 5350130"/>
                <a:gd name="connsiteY3" fmla="*/ 2854828 h 2854828"/>
                <a:gd name="connsiteX4" fmla="*/ 0 w 5350130"/>
                <a:gd name="connsiteY4" fmla="*/ 0 h 285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0130" h="2854828">
                  <a:moveTo>
                    <a:pt x="0" y="0"/>
                  </a:moveTo>
                  <a:lnTo>
                    <a:pt x="5350130" y="0"/>
                  </a:lnTo>
                  <a:lnTo>
                    <a:pt x="5350130" y="2854828"/>
                  </a:lnTo>
                  <a:lnTo>
                    <a:pt x="0" y="2854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1D6"/>
            </a:solidFill>
            <a:ln w="12700" cap="flat" cmpd="sng" algn="ctr">
              <a:solidFill>
                <a:srgbClr val="002060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marR="0" lvl="1" indent="-171450" algn="l" defTabSz="7556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Less manual entry </a:t>
              </a:r>
            </a:p>
            <a:p>
              <a:pPr marL="171450" marR="0" lvl="1" indent="-171450" algn="l" defTabSz="7556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Able to search the catalogs for Suppliers,  product information, pricing &amp; availability</a:t>
              </a:r>
            </a:p>
            <a:p>
              <a:pPr marL="171450" marR="0" lvl="1" indent="-171450" algn="l" defTabSz="7556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Commodity codes and product descriptions are provided </a:t>
              </a:r>
            </a:p>
            <a:p>
              <a:pPr marL="171450" marR="0" lvl="1" indent="-171450" algn="l" defTabSz="7556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PO is automatically generated after financial approvals of the requisition and no buyer processing is required</a:t>
              </a:r>
            </a:p>
            <a:p>
              <a:pPr marL="171450" marR="0" lvl="1" indent="-171450" algn="l" defTabSz="7556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Ability to create customized lists within the punchout catalogs- reach out to your sourcing analyst for assistance.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171450" marR="0" lvl="1" indent="-171450" algn="l" defTabSz="7556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Multiple quotes are still required for orders over $15,000 and Branding Purchases $1000 or more.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Please reach out to your buyer for additional information.</a:t>
              </a:r>
            </a:p>
            <a:p>
              <a:pPr marL="0" marR="0" lvl="1" indent="0" algn="l" defTabSz="7556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208A56-C269-4591-B2CF-2BE6D0A4174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7335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7335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0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igh angle view of a city&#10;&#10;Description automatically generated">
            <a:extLst>
              <a:ext uri="{FF2B5EF4-FFF2-40B4-BE49-F238E27FC236}">
                <a16:creationId xmlns:a16="http://schemas.microsoft.com/office/drawing/2014/main" id="{A74C5F24-9DC9-EDA5-3A0A-FBFAF99A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F36076-0F5F-E5EF-1B6D-81C02935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Catalogs Types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FA4DC-2F51-4070-FF1D-6700EF8BEFC6}"/>
              </a:ext>
            </a:extLst>
          </p:cNvPr>
          <p:cNvSpPr txBox="1">
            <a:spLocks/>
          </p:cNvSpPr>
          <p:nvPr/>
        </p:nvSpPr>
        <p:spPr>
          <a:xfrm>
            <a:off x="841248" y="1578877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DA208A56-C269-4591-B2CF-2BE6D0A4174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733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733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D8379-2BD0-FF06-B2FB-DE5CE4FF3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035" y="2370033"/>
            <a:ext cx="5157786" cy="424713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65B095E-92BF-E35C-70D9-8003C7CE9DA0}"/>
              </a:ext>
            </a:extLst>
          </p:cNvPr>
          <p:cNvSpPr/>
          <p:nvPr/>
        </p:nvSpPr>
        <p:spPr>
          <a:xfrm>
            <a:off x="5999035" y="1507326"/>
            <a:ext cx="5157786" cy="857074"/>
          </a:xfrm>
          <a:custGeom>
            <a:avLst/>
            <a:gdLst>
              <a:gd name="connsiteX0" fmla="*/ 0 w 5350130"/>
              <a:gd name="connsiteY0" fmla="*/ 0 h 1872000"/>
              <a:gd name="connsiteX1" fmla="*/ 5350130 w 5350130"/>
              <a:gd name="connsiteY1" fmla="*/ 0 h 1872000"/>
              <a:gd name="connsiteX2" fmla="*/ 5350130 w 5350130"/>
              <a:gd name="connsiteY2" fmla="*/ 1872000 h 1872000"/>
              <a:gd name="connsiteX3" fmla="*/ 0 w 5350130"/>
              <a:gd name="connsiteY3" fmla="*/ 1872000 h 1872000"/>
              <a:gd name="connsiteX4" fmla="*/ 0 w 5350130"/>
              <a:gd name="connsiteY4" fmla="*/ 0 h 18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0130" h="1872000">
                <a:moveTo>
                  <a:pt x="0" y="0"/>
                </a:moveTo>
                <a:lnTo>
                  <a:pt x="5350130" y="0"/>
                </a:lnTo>
                <a:lnTo>
                  <a:pt x="5350130" y="1872000"/>
                </a:lnTo>
                <a:lnTo>
                  <a:pt x="0" y="1872000"/>
                </a:lnTo>
                <a:lnTo>
                  <a:pt x="0" y="0"/>
                </a:lnTo>
                <a:close/>
              </a:path>
            </a:pathLst>
          </a:custGeom>
          <a:solidFill>
            <a:srgbClr val="1B192E"/>
          </a:solidFill>
          <a:ln w="12700" cap="flat" cmpd="sng" algn="ctr">
            <a:solidFill>
              <a:srgbClr val="00206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904" tIns="69088" rIns="120904" bIns="69088" numCol="1" spcCol="1270" anchor="ctr" anchorCtr="0">
            <a:no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BuyLU Showcase/Punch Out/Hosted Catalog Tiles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5C7B2-08A9-8A6C-E500-6877CCF05FCB}"/>
              </a:ext>
            </a:extLst>
          </p:cNvPr>
          <p:cNvSpPr/>
          <p:nvPr/>
        </p:nvSpPr>
        <p:spPr>
          <a:xfrm>
            <a:off x="1432919" y="1914972"/>
            <a:ext cx="2301197" cy="1129309"/>
          </a:xfrm>
          <a:prstGeom prst="rect">
            <a:avLst/>
          </a:prstGeom>
          <a:solidFill>
            <a:srgbClr val="1B19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Punch-out Catalog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67FD87-4C32-D6D4-FC4E-A1C94E3A3CEF}"/>
              </a:ext>
            </a:extLst>
          </p:cNvPr>
          <p:cNvSpPr/>
          <p:nvPr/>
        </p:nvSpPr>
        <p:spPr>
          <a:xfrm>
            <a:off x="1432918" y="3402316"/>
            <a:ext cx="2301197" cy="1129309"/>
          </a:xfrm>
          <a:prstGeom prst="rect">
            <a:avLst/>
          </a:prstGeom>
          <a:solidFill>
            <a:srgbClr val="1B19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Hosted Catalog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8DD48B-FBD5-7391-917F-1CB2A6D4F33B}"/>
              </a:ext>
            </a:extLst>
          </p:cNvPr>
          <p:cNvSpPr/>
          <p:nvPr/>
        </p:nvSpPr>
        <p:spPr>
          <a:xfrm>
            <a:off x="1432919" y="4889661"/>
            <a:ext cx="2301196" cy="1129309"/>
          </a:xfrm>
          <a:prstGeom prst="rect">
            <a:avLst/>
          </a:prstGeom>
          <a:solidFill>
            <a:srgbClr val="1B19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Self-Managed Catalog</a:t>
            </a:r>
          </a:p>
        </p:txBody>
      </p:sp>
    </p:spTree>
    <p:extLst>
      <p:ext uri="{BB962C8B-B14F-4D97-AF65-F5344CB8AC3E}">
        <p14:creationId xmlns:p14="http://schemas.microsoft.com/office/powerpoint/2010/main" val="1505660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010F2-BCAE-D542-8400-D334670FE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New Punchout Catalogs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467A38-1BFF-623B-2D6F-8A64C68F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151" y="1995245"/>
            <a:ext cx="2638793" cy="1276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B0C0F3-81C3-3017-0A27-BBC46959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387" y="3529658"/>
            <a:ext cx="2648320" cy="1295581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3C6CBD9-8CFE-16DF-FFD4-5EAF73202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33057" y="1995245"/>
            <a:ext cx="2638793" cy="1276528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A7EE4C-587C-50B4-D1D7-FBED9B4E1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951" y="3505842"/>
            <a:ext cx="2676899" cy="13432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69E4BD-A7BB-9B19-A82F-1D6EF540C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032" y="3255773"/>
            <a:ext cx="2107406" cy="2953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22E319-4C22-99E9-F95A-E7B05B783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362" y="1761801"/>
            <a:ext cx="1038370" cy="2667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825D26-B222-E0E9-CDB3-92E155222E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4504" y="1761801"/>
            <a:ext cx="2495898" cy="2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13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path in a park&#10;&#10;Description automatically generated">
            <a:extLst>
              <a:ext uri="{FF2B5EF4-FFF2-40B4-BE49-F238E27FC236}">
                <a16:creationId xmlns:a16="http://schemas.microsoft.com/office/drawing/2014/main" id="{437B5D0F-99DE-4982-0138-A7556B6EB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253B5-9FAD-BDFE-2EDC-C40DFF0C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Accessing Catalogs</a:t>
            </a:r>
          </a:p>
        </p:txBody>
      </p:sp>
    </p:spTree>
    <p:extLst>
      <p:ext uri="{BB962C8B-B14F-4D97-AF65-F5344CB8AC3E}">
        <p14:creationId xmlns:p14="http://schemas.microsoft.com/office/powerpoint/2010/main" val="3084759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11528-D49B-7E73-D647-A5FB03288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0" y="136525"/>
            <a:ext cx="11868138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8096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Custom 5">
      <a:dk1>
        <a:srgbClr val="FFFFFF"/>
      </a:dk1>
      <a:lt1>
        <a:sysClr val="window" lastClr="FFFFFF"/>
      </a:lt1>
      <a:dk2>
        <a:srgbClr val="FFFFFF"/>
      </a:dk2>
      <a:lt2>
        <a:srgbClr val="E7E6E6"/>
      </a:lt2>
      <a:accent1>
        <a:srgbClr val="4472C4"/>
      </a:accent1>
      <a:accent2>
        <a:srgbClr val="E7E6E6"/>
      </a:accent2>
      <a:accent3>
        <a:srgbClr val="A5A5A5"/>
      </a:accent3>
      <a:accent4>
        <a:srgbClr val="4472C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 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5">
      <a:dk1>
        <a:srgbClr val="FFFFFF"/>
      </a:dk1>
      <a:lt1>
        <a:sysClr val="window" lastClr="FFFFFF"/>
      </a:lt1>
      <a:dk2>
        <a:srgbClr val="FFFFFF"/>
      </a:dk2>
      <a:lt2>
        <a:srgbClr val="E7E6E6"/>
      </a:lt2>
      <a:accent1>
        <a:srgbClr val="4472C4"/>
      </a:accent1>
      <a:accent2>
        <a:srgbClr val="E7E6E6"/>
      </a:accent2>
      <a:accent3>
        <a:srgbClr val="A5A5A5"/>
      </a:accent3>
      <a:accent4>
        <a:srgbClr val="4472C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 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af8218e-b302-4465-a993-4a39c97251b2}" enabled="0" method="" siteId="{baf8218e-b302-4465-a993-4a39c97251b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25516</TotalTime>
  <Words>1177</Words>
  <Application>Microsoft Office PowerPoint</Application>
  <PresentationFormat>Widescreen</PresentationFormat>
  <Paragraphs>179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 Segoe UI Semibold</vt:lpstr>
      <vt:lpstr>Aptos</vt:lpstr>
      <vt:lpstr>Aptos Display</vt:lpstr>
      <vt:lpstr>Arial</vt:lpstr>
      <vt:lpstr>Calibri</vt:lpstr>
      <vt:lpstr>Calibri Light</vt:lpstr>
      <vt:lpstr>Segoe UI</vt:lpstr>
      <vt:lpstr>Segoe UI Historic</vt:lpstr>
      <vt:lpstr>Segoe UI Semibold</vt:lpstr>
      <vt:lpstr>Retrospect</vt:lpstr>
      <vt:lpstr>Office Theme</vt:lpstr>
      <vt:lpstr>1_Office Theme</vt:lpstr>
      <vt:lpstr>2_Office Theme</vt:lpstr>
      <vt:lpstr>ENTERPRISE SOURCING, BUYLU, SUPPLIER MANAGEMENT, &amp; ANALYTICS</vt:lpstr>
      <vt:lpstr>ENTERPRISE SOURCING </vt:lpstr>
      <vt:lpstr>Topics of Presentation</vt:lpstr>
      <vt:lpstr>Enterprise Sourcing can offer guidance for your sourcing needs</vt:lpstr>
      <vt:lpstr>Catalog vs. Non-Catalog</vt:lpstr>
      <vt:lpstr>Catalogs Types  </vt:lpstr>
      <vt:lpstr>                New Punchout Catalogs</vt:lpstr>
      <vt:lpstr>Accessing Catalogs</vt:lpstr>
      <vt:lpstr>PowerPoint Presentation</vt:lpstr>
      <vt:lpstr>PowerPoint Presentation</vt:lpstr>
      <vt:lpstr>PowerPoint Presentation</vt:lpstr>
      <vt:lpstr>Helpful Hints for Catalog Purchases</vt:lpstr>
      <vt:lpstr>What’s new in Enterprise Sourcing ?</vt:lpstr>
      <vt:lpstr>What’s new in Enterprise Sourcing ?</vt:lpstr>
      <vt:lpstr>Sourcing Module Benefits!</vt:lpstr>
      <vt:lpstr>How to create a request for a sourcing event</vt:lpstr>
      <vt:lpstr>PowerPoint Presentation</vt:lpstr>
      <vt:lpstr>PowerPoint Presentation</vt:lpstr>
      <vt:lpstr>      Award Scenario</vt:lpstr>
      <vt:lpstr>    MBUs by Enterprise Sourcing Analyst</vt:lpstr>
      <vt:lpstr>Technology Services</vt:lpstr>
      <vt:lpstr>Analytics &amp; Reporting</vt:lpstr>
      <vt:lpstr>Procurement Training, Communications, &amp; Reporting Guidance</vt:lpstr>
      <vt:lpstr>HELP – Where is it?</vt:lpstr>
      <vt:lpstr>Update your Notification Preferences</vt:lpstr>
      <vt:lpstr>View My Order Info</vt:lpstr>
      <vt:lpstr>Sparky Says to Remember: </vt:lpstr>
      <vt:lpstr>Supplier Portal Registration Initiative</vt:lpstr>
      <vt:lpstr>Supplier Searches &amp; Requests in BuyLU</vt:lpstr>
      <vt:lpstr>Contact Us</vt:lpstr>
    </vt:vector>
  </TitlesOfParts>
  <Company>Liberty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2: Contract Services</dc:title>
  <dc:creator>Williams, Kirk (Procurement &amp; Payment Services)</dc:creator>
  <cp:lastModifiedBy>Jones, Cody Douglas (Procurement &amp; Payment Services)</cp:lastModifiedBy>
  <cp:revision>138</cp:revision>
  <dcterms:created xsi:type="dcterms:W3CDTF">2024-03-06T19:50:06Z</dcterms:created>
  <dcterms:modified xsi:type="dcterms:W3CDTF">2025-04-10T12:41:31Z</dcterms:modified>
</cp:coreProperties>
</file>