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61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kson, Tori (Procurement &amp; Payment Services)" userId="264d5d8a-30db-43fd-bfca-a252d83f6ab0" providerId="ADAL" clId="{CC763164-488B-45C2-8885-D1978CB94E77}"/>
    <pc:docChg chg="custSel modSld">
      <pc:chgData name="Jackson, Tori (Procurement &amp; Payment Services)" userId="264d5d8a-30db-43fd-bfca-a252d83f6ab0" providerId="ADAL" clId="{CC763164-488B-45C2-8885-D1978CB94E77}" dt="2025-04-09T14:14:47.098" v="820" actId="14100"/>
      <pc:docMkLst>
        <pc:docMk/>
      </pc:docMkLst>
      <pc:sldChg chg="modSp mod">
        <pc:chgData name="Jackson, Tori (Procurement &amp; Payment Services)" userId="264d5d8a-30db-43fd-bfca-a252d83f6ab0" providerId="ADAL" clId="{CC763164-488B-45C2-8885-D1978CB94E77}" dt="2025-04-09T14:14:47.098" v="820" actId="14100"/>
        <pc:sldMkLst>
          <pc:docMk/>
          <pc:sldMk cId="3231431143" sldId="257"/>
        </pc:sldMkLst>
        <pc:spChg chg="mod">
          <ac:chgData name="Jackson, Tori (Procurement &amp; Payment Services)" userId="264d5d8a-30db-43fd-bfca-a252d83f6ab0" providerId="ADAL" clId="{CC763164-488B-45C2-8885-D1978CB94E77}" dt="2025-04-09T14:14:47.098" v="820" actId="14100"/>
          <ac:spMkLst>
            <pc:docMk/>
            <pc:sldMk cId="3231431143" sldId="257"/>
            <ac:spMk id="3" creationId="{BEA7A04A-B2F0-57E7-D895-58451DA19BBA}"/>
          </ac:spMkLst>
        </pc:spChg>
      </pc:sldChg>
      <pc:sldChg chg="modSp mod">
        <pc:chgData name="Jackson, Tori (Procurement &amp; Payment Services)" userId="264d5d8a-30db-43fd-bfca-a252d83f6ab0" providerId="ADAL" clId="{CC763164-488B-45C2-8885-D1978CB94E77}" dt="2025-04-09T13:31:14.698" v="793" actId="20577"/>
        <pc:sldMkLst>
          <pc:docMk/>
          <pc:sldMk cId="2259153218" sldId="261"/>
        </pc:sldMkLst>
        <pc:spChg chg="mod">
          <ac:chgData name="Jackson, Tori (Procurement &amp; Payment Services)" userId="264d5d8a-30db-43fd-bfca-a252d83f6ab0" providerId="ADAL" clId="{CC763164-488B-45C2-8885-D1978CB94E77}" dt="2025-04-08T19:11:37.847" v="789" actId="20577"/>
          <ac:spMkLst>
            <pc:docMk/>
            <pc:sldMk cId="2259153218" sldId="261"/>
            <ac:spMk id="2" creationId="{9D084153-9CF1-897C-7145-E87E8E3CCF1D}"/>
          </ac:spMkLst>
        </pc:spChg>
        <pc:spChg chg="mod">
          <ac:chgData name="Jackson, Tori (Procurement &amp; Payment Services)" userId="264d5d8a-30db-43fd-bfca-a252d83f6ab0" providerId="ADAL" clId="{CC763164-488B-45C2-8885-D1978CB94E77}" dt="2025-04-09T13:31:14.698" v="793" actId="20577"/>
          <ac:spMkLst>
            <pc:docMk/>
            <pc:sldMk cId="2259153218" sldId="261"/>
            <ac:spMk id="3" creationId="{3540DE7F-E2AB-6D61-6580-8EC65D3C5B0F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925F78-101A-45B5-8FAB-39C3240F46CF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6BA4E0CC-325E-4442-9848-27859524FEF5}">
      <dgm:prSet/>
      <dgm:spPr/>
      <dgm:t>
        <a:bodyPr/>
        <a:lstStyle/>
        <a:p>
          <a:pPr>
            <a:defRPr cap="all"/>
          </a:pPr>
          <a:r>
            <a:rPr lang="en-US"/>
            <a:t>Use your card for small point-of-sale purchases</a:t>
          </a:r>
        </a:p>
      </dgm:t>
    </dgm:pt>
    <dgm:pt modelId="{66766715-E534-4B7F-9D83-386032B9532D}" type="parTrans" cxnId="{FADE95D3-62CB-4A83-9D9D-C4F8BEF05815}">
      <dgm:prSet/>
      <dgm:spPr/>
      <dgm:t>
        <a:bodyPr/>
        <a:lstStyle/>
        <a:p>
          <a:endParaRPr lang="en-US"/>
        </a:p>
      </dgm:t>
    </dgm:pt>
    <dgm:pt modelId="{BD374BC2-8A80-4DF6-8ED6-6CA53D2FA4E4}" type="sibTrans" cxnId="{FADE95D3-62CB-4A83-9D9D-C4F8BEF05815}">
      <dgm:prSet/>
      <dgm:spPr/>
      <dgm:t>
        <a:bodyPr/>
        <a:lstStyle/>
        <a:p>
          <a:endParaRPr lang="en-US"/>
        </a:p>
      </dgm:t>
    </dgm:pt>
    <dgm:pt modelId="{27F67B91-B1D1-44BC-BBF2-201BF8DCB185}">
      <dgm:prSet/>
      <dgm:spPr/>
      <dgm:t>
        <a:bodyPr/>
        <a:lstStyle/>
        <a:p>
          <a:pPr>
            <a:defRPr cap="all"/>
          </a:pPr>
          <a:r>
            <a:rPr lang="en-US"/>
            <a:t>Always use tax exempt forms</a:t>
          </a:r>
        </a:p>
      </dgm:t>
    </dgm:pt>
    <dgm:pt modelId="{DB0F30DA-9B45-494A-822C-40678646CBED}" type="parTrans" cxnId="{57E2B300-CCEE-4D46-AA5F-03C143F2462E}">
      <dgm:prSet/>
      <dgm:spPr/>
      <dgm:t>
        <a:bodyPr/>
        <a:lstStyle/>
        <a:p>
          <a:endParaRPr lang="en-US"/>
        </a:p>
      </dgm:t>
    </dgm:pt>
    <dgm:pt modelId="{E8A60276-DE2E-4D54-A28E-2D818E2C8E55}" type="sibTrans" cxnId="{57E2B300-CCEE-4D46-AA5F-03C143F2462E}">
      <dgm:prSet/>
      <dgm:spPr/>
      <dgm:t>
        <a:bodyPr/>
        <a:lstStyle/>
        <a:p>
          <a:endParaRPr lang="en-US"/>
        </a:p>
      </dgm:t>
    </dgm:pt>
    <dgm:pt modelId="{D4B8C9B1-C01D-4969-B277-EEDCF45AFBE7}">
      <dgm:prSet/>
      <dgm:spPr/>
      <dgm:t>
        <a:bodyPr/>
        <a:lstStyle/>
        <a:p>
          <a:pPr>
            <a:defRPr cap="all"/>
          </a:pPr>
          <a:r>
            <a:rPr lang="en-US"/>
            <a:t>Always keep your full itemized receipts</a:t>
          </a:r>
        </a:p>
      </dgm:t>
    </dgm:pt>
    <dgm:pt modelId="{59C1DAA1-1476-4444-AFFD-C648017FF682}" type="parTrans" cxnId="{6C06CAD5-05F9-4713-9F1F-7B73EBD578E4}">
      <dgm:prSet/>
      <dgm:spPr/>
      <dgm:t>
        <a:bodyPr/>
        <a:lstStyle/>
        <a:p>
          <a:endParaRPr lang="en-US"/>
        </a:p>
      </dgm:t>
    </dgm:pt>
    <dgm:pt modelId="{03DA48B6-CC71-412F-9606-77DBE7EB0A6A}" type="sibTrans" cxnId="{6C06CAD5-05F9-4713-9F1F-7B73EBD578E4}">
      <dgm:prSet/>
      <dgm:spPr/>
      <dgm:t>
        <a:bodyPr/>
        <a:lstStyle/>
        <a:p>
          <a:endParaRPr lang="en-US"/>
        </a:p>
      </dgm:t>
    </dgm:pt>
    <dgm:pt modelId="{39024E03-0935-44C6-B2D8-B07F65B33BAB}" type="pres">
      <dgm:prSet presAssocID="{CD925F78-101A-45B5-8FAB-39C3240F46CF}" presName="root" presStyleCnt="0">
        <dgm:presLayoutVars>
          <dgm:dir/>
          <dgm:resizeHandles val="exact"/>
        </dgm:presLayoutVars>
      </dgm:prSet>
      <dgm:spPr/>
    </dgm:pt>
    <dgm:pt modelId="{D8066ABB-0127-4BA0-AEC4-0A7CBB9DD18B}" type="pres">
      <dgm:prSet presAssocID="{6BA4E0CC-325E-4442-9848-27859524FEF5}" presName="compNode" presStyleCnt="0"/>
      <dgm:spPr/>
    </dgm:pt>
    <dgm:pt modelId="{A0A5C826-E5CE-48E2-A15E-C56904C9FF54}" type="pres">
      <dgm:prSet presAssocID="{6BA4E0CC-325E-4442-9848-27859524FEF5}" presName="iconBgRect" presStyleLbl="bgShp" presStyleIdx="0" presStyleCnt="3"/>
      <dgm:spPr/>
    </dgm:pt>
    <dgm:pt modelId="{C48EF15D-C64C-4D5F-BF34-2E71D309DFCD}" type="pres">
      <dgm:prSet presAssocID="{6BA4E0CC-325E-4442-9848-27859524FEF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edit card"/>
        </a:ext>
      </dgm:extLst>
    </dgm:pt>
    <dgm:pt modelId="{26C56931-B716-4CED-A2EA-EE0663793531}" type="pres">
      <dgm:prSet presAssocID="{6BA4E0CC-325E-4442-9848-27859524FEF5}" presName="spaceRect" presStyleCnt="0"/>
      <dgm:spPr/>
    </dgm:pt>
    <dgm:pt modelId="{BBEE8DED-1ED9-49D6-A2B4-B4692970BF1A}" type="pres">
      <dgm:prSet presAssocID="{6BA4E0CC-325E-4442-9848-27859524FEF5}" presName="textRect" presStyleLbl="revTx" presStyleIdx="0" presStyleCnt="3">
        <dgm:presLayoutVars>
          <dgm:chMax val="1"/>
          <dgm:chPref val="1"/>
        </dgm:presLayoutVars>
      </dgm:prSet>
      <dgm:spPr/>
    </dgm:pt>
    <dgm:pt modelId="{4CF8A71F-3569-4699-8487-ADE04D825E80}" type="pres">
      <dgm:prSet presAssocID="{BD374BC2-8A80-4DF6-8ED6-6CA53D2FA4E4}" presName="sibTrans" presStyleCnt="0"/>
      <dgm:spPr/>
    </dgm:pt>
    <dgm:pt modelId="{F34D0221-3FD9-4497-8B82-8F9182DFF333}" type="pres">
      <dgm:prSet presAssocID="{27F67B91-B1D1-44BC-BBF2-201BF8DCB185}" presName="compNode" presStyleCnt="0"/>
      <dgm:spPr/>
    </dgm:pt>
    <dgm:pt modelId="{C03390C3-0249-4E80-BA68-E2B98513F471}" type="pres">
      <dgm:prSet presAssocID="{27F67B91-B1D1-44BC-BBF2-201BF8DCB185}" presName="iconBgRect" presStyleLbl="bgShp" presStyleIdx="1" presStyleCnt="3"/>
      <dgm:spPr/>
    </dgm:pt>
    <dgm:pt modelId="{E2984D74-89A0-4473-8F9B-64D47363981F}" type="pres">
      <dgm:prSet presAssocID="{27F67B91-B1D1-44BC-BBF2-201BF8DCB18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B5AC16BA-A632-423A-8124-4CED251684D0}" type="pres">
      <dgm:prSet presAssocID="{27F67B91-B1D1-44BC-BBF2-201BF8DCB185}" presName="spaceRect" presStyleCnt="0"/>
      <dgm:spPr/>
    </dgm:pt>
    <dgm:pt modelId="{AC4C8606-171E-48AD-B6E5-929B6AA00963}" type="pres">
      <dgm:prSet presAssocID="{27F67B91-B1D1-44BC-BBF2-201BF8DCB185}" presName="textRect" presStyleLbl="revTx" presStyleIdx="1" presStyleCnt="3">
        <dgm:presLayoutVars>
          <dgm:chMax val="1"/>
          <dgm:chPref val="1"/>
        </dgm:presLayoutVars>
      </dgm:prSet>
      <dgm:spPr/>
    </dgm:pt>
    <dgm:pt modelId="{F8001033-759C-480C-BD1A-8114E38DC049}" type="pres">
      <dgm:prSet presAssocID="{E8A60276-DE2E-4D54-A28E-2D818E2C8E55}" presName="sibTrans" presStyleCnt="0"/>
      <dgm:spPr/>
    </dgm:pt>
    <dgm:pt modelId="{FE25A95E-D9CB-4447-A45A-B974FBF601D4}" type="pres">
      <dgm:prSet presAssocID="{D4B8C9B1-C01D-4969-B277-EEDCF45AFBE7}" presName="compNode" presStyleCnt="0"/>
      <dgm:spPr/>
    </dgm:pt>
    <dgm:pt modelId="{79FDA111-4A33-4274-B305-29DFDB4F7AF1}" type="pres">
      <dgm:prSet presAssocID="{D4B8C9B1-C01D-4969-B277-EEDCF45AFBE7}" presName="iconBgRect" presStyleLbl="bgShp" presStyleIdx="2" presStyleCnt="3"/>
      <dgm:spPr/>
    </dgm:pt>
    <dgm:pt modelId="{031D5C5D-3680-497C-A58E-A7B5BBD6B21E}" type="pres">
      <dgm:prSet presAssocID="{D4B8C9B1-C01D-4969-B277-EEDCF45AFBE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6A3D3963-1F66-426B-84E7-9EEA078FDE3C}" type="pres">
      <dgm:prSet presAssocID="{D4B8C9B1-C01D-4969-B277-EEDCF45AFBE7}" presName="spaceRect" presStyleCnt="0"/>
      <dgm:spPr/>
    </dgm:pt>
    <dgm:pt modelId="{50FAB466-901C-4D68-B8A8-7961E7804752}" type="pres">
      <dgm:prSet presAssocID="{D4B8C9B1-C01D-4969-B277-EEDCF45AFBE7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57E2B300-CCEE-4D46-AA5F-03C143F2462E}" srcId="{CD925F78-101A-45B5-8FAB-39C3240F46CF}" destId="{27F67B91-B1D1-44BC-BBF2-201BF8DCB185}" srcOrd="1" destOrd="0" parTransId="{DB0F30DA-9B45-494A-822C-40678646CBED}" sibTransId="{E8A60276-DE2E-4D54-A28E-2D818E2C8E55}"/>
    <dgm:cxn modelId="{7873E20E-55E2-499F-A732-94721ED561CE}" type="presOf" srcId="{6BA4E0CC-325E-4442-9848-27859524FEF5}" destId="{BBEE8DED-1ED9-49D6-A2B4-B4692970BF1A}" srcOrd="0" destOrd="0" presId="urn:microsoft.com/office/officeart/2018/5/layout/IconCircleLabelList"/>
    <dgm:cxn modelId="{F5695B91-8919-418D-A21D-7E2254DFECCA}" type="presOf" srcId="{D4B8C9B1-C01D-4969-B277-EEDCF45AFBE7}" destId="{50FAB466-901C-4D68-B8A8-7961E7804752}" srcOrd="0" destOrd="0" presId="urn:microsoft.com/office/officeart/2018/5/layout/IconCircleLabelList"/>
    <dgm:cxn modelId="{D3ED73B6-071F-4571-BEFA-7538260662E2}" type="presOf" srcId="{CD925F78-101A-45B5-8FAB-39C3240F46CF}" destId="{39024E03-0935-44C6-B2D8-B07F65B33BAB}" srcOrd="0" destOrd="0" presId="urn:microsoft.com/office/officeart/2018/5/layout/IconCircleLabelList"/>
    <dgm:cxn modelId="{FADE95D3-62CB-4A83-9D9D-C4F8BEF05815}" srcId="{CD925F78-101A-45B5-8FAB-39C3240F46CF}" destId="{6BA4E0CC-325E-4442-9848-27859524FEF5}" srcOrd="0" destOrd="0" parTransId="{66766715-E534-4B7F-9D83-386032B9532D}" sibTransId="{BD374BC2-8A80-4DF6-8ED6-6CA53D2FA4E4}"/>
    <dgm:cxn modelId="{6C06CAD5-05F9-4713-9F1F-7B73EBD578E4}" srcId="{CD925F78-101A-45B5-8FAB-39C3240F46CF}" destId="{D4B8C9B1-C01D-4969-B277-EEDCF45AFBE7}" srcOrd="2" destOrd="0" parTransId="{59C1DAA1-1476-4444-AFFD-C648017FF682}" sibTransId="{03DA48B6-CC71-412F-9606-77DBE7EB0A6A}"/>
    <dgm:cxn modelId="{111C68ED-F7BE-42F7-8F3F-C7F4881C57F6}" type="presOf" srcId="{27F67B91-B1D1-44BC-BBF2-201BF8DCB185}" destId="{AC4C8606-171E-48AD-B6E5-929B6AA00963}" srcOrd="0" destOrd="0" presId="urn:microsoft.com/office/officeart/2018/5/layout/IconCircleLabelList"/>
    <dgm:cxn modelId="{011D8271-D57B-4DA1-A444-6EAC2221D146}" type="presParOf" srcId="{39024E03-0935-44C6-B2D8-B07F65B33BAB}" destId="{D8066ABB-0127-4BA0-AEC4-0A7CBB9DD18B}" srcOrd="0" destOrd="0" presId="urn:microsoft.com/office/officeart/2018/5/layout/IconCircleLabelList"/>
    <dgm:cxn modelId="{5E1B0153-2B32-4D7A-9796-7D5D9F5B9C4A}" type="presParOf" srcId="{D8066ABB-0127-4BA0-AEC4-0A7CBB9DD18B}" destId="{A0A5C826-E5CE-48E2-A15E-C56904C9FF54}" srcOrd="0" destOrd="0" presId="urn:microsoft.com/office/officeart/2018/5/layout/IconCircleLabelList"/>
    <dgm:cxn modelId="{E48ABE3B-710C-4F7D-8C3F-156468AAE1AE}" type="presParOf" srcId="{D8066ABB-0127-4BA0-AEC4-0A7CBB9DD18B}" destId="{C48EF15D-C64C-4D5F-BF34-2E71D309DFCD}" srcOrd="1" destOrd="0" presId="urn:microsoft.com/office/officeart/2018/5/layout/IconCircleLabelList"/>
    <dgm:cxn modelId="{B718292E-0A67-401D-B00F-E647DFA2DD10}" type="presParOf" srcId="{D8066ABB-0127-4BA0-AEC4-0A7CBB9DD18B}" destId="{26C56931-B716-4CED-A2EA-EE0663793531}" srcOrd="2" destOrd="0" presId="urn:microsoft.com/office/officeart/2018/5/layout/IconCircleLabelList"/>
    <dgm:cxn modelId="{7B2360DF-A1BE-4CD2-AE13-3DE02F3EFB09}" type="presParOf" srcId="{D8066ABB-0127-4BA0-AEC4-0A7CBB9DD18B}" destId="{BBEE8DED-1ED9-49D6-A2B4-B4692970BF1A}" srcOrd="3" destOrd="0" presId="urn:microsoft.com/office/officeart/2018/5/layout/IconCircleLabelList"/>
    <dgm:cxn modelId="{8311E104-A937-4ABB-8CC9-8D083E995DDD}" type="presParOf" srcId="{39024E03-0935-44C6-B2D8-B07F65B33BAB}" destId="{4CF8A71F-3569-4699-8487-ADE04D825E80}" srcOrd="1" destOrd="0" presId="urn:microsoft.com/office/officeart/2018/5/layout/IconCircleLabelList"/>
    <dgm:cxn modelId="{21A983FF-2B01-4BF1-9149-2A189DB9E0A6}" type="presParOf" srcId="{39024E03-0935-44C6-B2D8-B07F65B33BAB}" destId="{F34D0221-3FD9-4497-8B82-8F9182DFF333}" srcOrd="2" destOrd="0" presId="urn:microsoft.com/office/officeart/2018/5/layout/IconCircleLabelList"/>
    <dgm:cxn modelId="{A7994043-9D4A-470E-82B2-1137DC04DAAB}" type="presParOf" srcId="{F34D0221-3FD9-4497-8B82-8F9182DFF333}" destId="{C03390C3-0249-4E80-BA68-E2B98513F471}" srcOrd="0" destOrd="0" presId="urn:microsoft.com/office/officeart/2018/5/layout/IconCircleLabelList"/>
    <dgm:cxn modelId="{940BAE4D-9A3C-4311-B7FB-02E65B020C6C}" type="presParOf" srcId="{F34D0221-3FD9-4497-8B82-8F9182DFF333}" destId="{E2984D74-89A0-4473-8F9B-64D47363981F}" srcOrd="1" destOrd="0" presId="urn:microsoft.com/office/officeart/2018/5/layout/IconCircleLabelList"/>
    <dgm:cxn modelId="{3B9C4BCE-2F76-4042-847D-CB663951BDD8}" type="presParOf" srcId="{F34D0221-3FD9-4497-8B82-8F9182DFF333}" destId="{B5AC16BA-A632-423A-8124-4CED251684D0}" srcOrd="2" destOrd="0" presId="urn:microsoft.com/office/officeart/2018/5/layout/IconCircleLabelList"/>
    <dgm:cxn modelId="{F8216CC1-9BDC-4DC6-BA5F-7F9D3550E51E}" type="presParOf" srcId="{F34D0221-3FD9-4497-8B82-8F9182DFF333}" destId="{AC4C8606-171E-48AD-B6E5-929B6AA00963}" srcOrd="3" destOrd="0" presId="urn:microsoft.com/office/officeart/2018/5/layout/IconCircleLabelList"/>
    <dgm:cxn modelId="{15082B79-02B6-41DA-A71C-96B5DCC3AAC0}" type="presParOf" srcId="{39024E03-0935-44C6-B2D8-B07F65B33BAB}" destId="{F8001033-759C-480C-BD1A-8114E38DC049}" srcOrd="3" destOrd="0" presId="urn:microsoft.com/office/officeart/2018/5/layout/IconCircleLabelList"/>
    <dgm:cxn modelId="{F3C8DC82-CB58-47A2-BBF7-51155AB29A15}" type="presParOf" srcId="{39024E03-0935-44C6-B2D8-B07F65B33BAB}" destId="{FE25A95E-D9CB-4447-A45A-B974FBF601D4}" srcOrd="4" destOrd="0" presId="urn:microsoft.com/office/officeart/2018/5/layout/IconCircleLabelList"/>
    <dgm:cxn modelId="{F9ED4F11-4676-4053-96D8-3CBF26FC4A8D}" type="presParOf" srcId="{FE25A95E-D9CB-4447-A45A-B974FBF601D4}" destId="{79FDA111-4A33-4274-B305-29DFDB4F7AF1}" srcOrd="0" destOrd="0" presId="urn:microsoft.com/office/officeart/2018/5/layout/IconCircleLabelList"/>
    <dgm:cxn modelId="{75283ED7-6DAB-4F25-9CD6-08DD8DCFB51B}" type="presParOf" srcId="{FE25A95E-D9CB-4447-A45A-B974FBF601D4}" destId="{031D5C5D-3680-497C-A58E-A7B5BBD6B21E}" srcOrd="1" destOrd="0" presId="urn:microsoft.com/office/officeart/2018/5/layout/IconCircleLabelList"/>
    <dgm:cxn modelId="{A65D99CA-4BFF-443E-BEBF-4EFAFB3EC3EF}" type="presParOf" srcId="{FE25A95E-D9CB-4447-A45A-B974FBF601D4}" destId="{6A3D3963-1F66-426B-84E7-9EEA078FDE3C}" srcOrd="2" destOrd="0" presId="urn:microsoft.com/office/officeart/2018/5/layout/IconCircleLabelList"/>
    <dgm:cxn modelId="{483CBCE5-3205-4EA6-B6C0-96BF350506B8}" type="presParOf" srcId="{FE25A95E-D9CB-4447-A45A-B974FBF601D4}" destId="{50FAB466-901C-4D68-B8A8-7961E7804752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A5C826-E5CE-48E2-A15E-C56904C9FF54}">
      <dsp:nvSpPr>
        <dsp:cNvPr id="0" name=""/>
        <dsp:cNvSpPr/>
      </dsp:nvSpPr>
      <dsp:spPr>
        <a:xfrm>
          <a:off x="718664" y="453902"/>
          <a:ext cx="1955812" cy="195581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8EF15D-C64C-4D5F-BF34-2E71D309DFCD}">
      <dsp:nvSpPr>
        <dsp:cNvPr id="0" name=""/>
        <dsp:cNvSpPr/>
      </dsp:nvSpPr>
      <dsp:spPr>
        <a:xfrm>
          <a:off x="1135476" y="870714"/>
          <a:ext cx="1122187" cy="11221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EE8DED-1ED9-49D6-A2B4-B4692970BF1A}">
      <dsp:nvSpPr>
        <dsp:cNvPr id="0" name=""/>
        <dsp:cNvSpPr/>
      </dsp:nvSpPr>
      <dsp:spPr>
        <a:xfrm>
          <a:off x="93445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/>
            <a:t>Use your card for small point-of-sale purchases</a:t>
          </a:r>
        </a:p>
      </dsp:txBody>
      <dsp:txXfrm>
        <a:off x="93445" y="3018902"/>
        <a:ext cx="3206250" cy="720000"/>
      </dsp:txXfrm>
    </dsp:sp>
    <dsp:sp modelId="{C03390C3-0249-4E80-BA68-E2B98513F471}">
      <dsp:nvSpPr>
        <dsp:cNvPr id="0" name=""/>
        <dsp:cNvSpPr/>
      </dsp:nvSpPr>
      <dsp:spPr>
        <a:xfrm>
          <a:off x="4486008" y="453902"/>
          <a:ext cx="1955812" cy="195581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984D74-89A0-4473-8F9B-64D47363981F}">
      <dsp:nvSpPr>
        <dsp:cNvPr id="0" name=""/>
        <dsp:cNvSpPr/>
      </dsp:nvSpPr>
      <dsp:spPr>
        <a:xfrm>
          <a:off x="4902820" y="870714"/>
          <a:ext cx="1122187" cy="11221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4C8606-171E-48AD-B6E5-929B6AA00963}">
      <dsp:nvSpPr>
        <dsp:cNvPr id="0" name=""/>
        <dsp:cNvSpPr/>
      </dsp:nvSpPr>
      <dsp:spPr>
        <a:xfrm>
          <a:off x="3860789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/>
            <a:t>Always use tax exempt forms</a:t>
          </a:r>
        </a:p>
      </dsp:txBody>
      <dsp:txXfrm>
        <a:off x="3860789" y="3018902"/>
        <a:ext cx="3206250" cy="720000"/>
      </dsp:txXfrm>
    </dsp:sp>
    <dsp:sp modelId="{79FDA111-4A33-4274-B305-29DFDB4F7AF1}">
      <dsp:nvSpPr>
        <dsp:cNvPr id="0" name=""/>
        <dsp:cNvSpPr/>
      </dsp:nvSpPr>
      <dsp:spPr>
        <a:xfrm>
          <a:off x="8253352" y="453902"/>
          <a:ext cx="1955812" cy="195581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1D5C5D-3680-497C-A58E-A7B5BBD6B21E}">
      <dsp:nvSpPr>
        <dsp:cNvPr id="0" name=""/>
        <dsp:cNvSpPr/>
      </dsp:nvSpPr>
      <dsp:spPr>
        <a:xfrm>
          <a:off x="8670164" y="870714"/>
          <a:ext cx="1122187" cy="11221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FAB466-901C-4D68-B8A8-7961E7804752}">
      <dsp:nvSpPr>
        <dsp:cNvPr id="0" name=""/>
        <dsp:cNvSpPr/>
      </dsp:nvSpPr>
      <dsp:spPr>
        <a:xfrm>
          <a:off x="7628133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/>
            <a:t>Always keep your full itemized receipts</a:t>
          </a:r>
        </a:p>
      </dsp:txBody>
      <dsp:txXfrm>
        <a:off x="7628133" y="3018902"/>
        <a:ext cx="32062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3BD41-82D5-C6F1-F40C-8330A31B09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71551F-D219-EB8D-7625-1C8141457F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18D77D-9960-1579-D68A-3E5F88939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35C4-C1C6-4D81-BF6D-6C2ACB5061A9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8BC72C-8C06-D9B8-131A-D70F87B4C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6F2A0-3E00-55F1-DA87-499E388BF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69A0E-0885-417D-A243-A7FC4D8E2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781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A6F47-46FF-4670-4CBD-FE2D64AD4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CBE9CF-4558-F0BF-A748-AE0911B71F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9D2EB-BC17-FD37-841E-8D28BC3F5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35C4-C1C6-4D81-BF6D-6C2ACB5061A9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31BD2-49FD-3DFC-1DBE-8E12CDE01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18DBFA-2C23-C7B8-7862-430CA7DDB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69A0E-0885-417D-A243-A7FC4D8E2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755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76BD8B-1CD3-DF39-E352-DEE8C27909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63E966-4283-4D35-A2BB-F49F9D3A7A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06FF1-3473-A8E1-9F21-9C3FDADD4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35C4-C1C6-4D81-BF6D-6C2ACB5061A9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7970E1-A2C5-E122-4273-725DFA811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724F1-5718-1E84-162B-49B7D49AC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69A0E-0885-417D-A243-A7FC4D8E2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107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2422B-3253-506C-F868-E57661E37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04E67-EF3F-D162-50A8-8BA59CBDB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B5026E-F748-EDE0-2D30-40CA999B5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35C4-C1C6-4D81-BF6D-6C2ACB5061A9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14F950-37E9-9EE6-37DF-EE58DD569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3A218-CA4D-C001-E81D-647005C09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69A0E-0885-417D-A243-A7FC4D8E2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989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FF02D-3733-A38F-5F8D-745D758DD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F0B835-C5DC-4D90-30DA-11C10C2A0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BB44BB-3DF3-7EB8-BC1A-AD8A293E4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35C4-C1C6-4D81-BF6D-6C2ACB5061A9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9D7D05-B3DB-CFFA-9FC6-DD64691AC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BE1282-E2D4-CEC4-D039-8BC298222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69A0E-0885-417D-A243-A7FC4D8E2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760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19274-E0E0-F654-FD6F-49412C61F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A6E6C-9561-BD21-5876-1F27D4947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E500C2-1E72-74E8-55E5-DCE934D201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263BE5-B0D6-3EC3-9887-F2B22519E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35C4-C1C6-4D81-BF6D-6C2ACB5061A9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32CAF8-50AD-5818-5E99-17D0C2988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709A55-43C1-D7E2-8EF5-8DE567439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69A0E-0885-417D-A243-A7FC4D8E2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681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6ED4B-7438-EE99-07BF-51038261B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0473DA-3211-63AA-8643-CB58128F4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FC059A-4297-8FAC-A021-0ECE72B1B2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B5B67C-9C17-83F6-50AA-DCB0AB4AC9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C35EB3-DE87-02FC-CF46-B25895063C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B2DD0E-87DF-EB55-969B-359FE7D3F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35C4-C1C6-4D81-BF6D-6C2ACB5061A9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8FAE20-856F-B3A4-B896-D3085A8A6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EF7360-D259-E3C8-07A1-787236E2C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69A0E-0885-417D-A243-A7FC4D8E2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841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B5504-F0FE-AE9C-8CF0-F713D687C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BB5A9A-7FE9-0349-407B-0DB98DF05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35C4-C1C6-4D81-BF6D-6C2ACB5061A9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32E0E9-A242-1F19-3F49-A9859B612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15333-ACA8-FEAE-E47D-C3DC122D0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69A0E-0885-417D-A243-A7FC4D8E2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146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FB8752-F124-6136-BB2D-CF7C6E2CF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35C4-C1C6-4D81-BF6D-6C2ACB5061A9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036294-DAF3-4DD4-265D-3CF964786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8FBA5C-600D-6FDA-4E9A-AEE7E743F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69A0E-0885-417D-A243-A7FC4D8E2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860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C7B17-992C-D69B-A039-C3BCBB6E4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45CF5-528D-248C-B062-48974DFCF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AE2D1A-3A8D-CD0C-8BD4-64CB428071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8F7D5D-F1BF-E849-50A9-8BA2A0FFC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35C4-C1C6-4D81-BF6D-6C2ACB5061A9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1906A6-C05D-2BD3-9616-7FB341E4E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BC96C-131B-2CB9-6060-DF0890717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69A0E-0885-417D-A243-A7FC4D8E2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622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31532-DFF3-9043-DA53-FB9A54B88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289407-D417-CC57-C426-44EB8A46F8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7D1899-6FC0-2DF9-4C77-044B41DEFF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C3D0A5-44D1-BB7E-49BA-FFD1016C1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35C4-C1C6-4D81-BF6D-6C2ACB5061A9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6A2E1E-4CB2-B5E0-DBEA-72F27F2D6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73FA11-4EDC-A4E1-3FB3-8228E6367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69A0E-0885-417D-A243-A7FC4D8E2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3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18E288-7E1A-FD09-F4BF-532758AF0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B4E7F7-737E-5320-49CF-1E3F91DADA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57A67-0334-2506-D271-9FB11BEAAC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D635C4-C1C6-4D81-BF6D-6C2ACB5061A9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65E3B2-49DD-95BE-40BD-12570FA9F0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57DCB-D9A9-536E-BECC-93B6EC5DD7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969A0E-0885-417D-A243-A7FC4D8E2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649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65B43-32D3-EB33-DECF-F958CA7B81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281829-5052-A2C4-F7C6-64848A546F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45C29FDF-762F-A1DC-6237-B2409C2932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6C4DBE10-D996-C4CC-88D5-8018C0860410}"/>
              </a:ext>
            </a:extLst>
          </p:cNvPr>
          <p:cNvSpPr txBox="1">
            <a:spLocks/>
          </p:cNvSpPr>
          <p:nvPr/>
        </p:nvSpPr>
        <p:spPr>
          <a:xfrm>
            <a:off x="3823944" y="2316163"/>
            <a:ext cx="4544111" cy="74171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dirty="0">
                <a:solidFill>
                  <a:srgbClr val="FFFFFF"/>
                </a:solidFill>
              </a:rPr>
              <a:t>Business Services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1E03FE66-8638-0548-8B95-B4E7D82C7BC1}"/>
              </a:ext>
            </a:extLst>
          </p:cNvPr>
          <p:cNvSpPr txBox="1">
            <a:spLocks/>
          </p:cNvSpPr>
          <p:nvPr/>
        </p:nvSpPr>
        <p:spPr>
          <a:xfrm>
            <a:off x="4146249" y="3318947"/>
            <a:ext cx="7055893" cy="10780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rgbClr val="FFFFFF"/>
                </a:solidFill>
              </a:rPr>
              <a:t>Travel and P-Card</a:t>
            </a:r>
          </a:p>
        </p:txBody>
      </p:sp>
    </p:spTree>
    <p:extLst>
      <p:ext uri="{BB962C8B-B14F-4D97-AF65-F5344CB8AC3E}">
        <p14:creationId xmlns:p14="http://schemas.microsoft.com/office/powerpoint/2010/main" val="270568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Money and passport">
            <a:extLst>
              <a:ext uri="{FF2B5EF4-FFF2-40B4-BE49-F238E27FC236}">
                <a16:creationId xmlns:a16="http://schemas.microsoft.com/office/drawing/2014/main" id="{C443BE88-7F6E-FF43-6EE1-7152BA6C575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7797" r="14924"/>
          <a:stretch/>
        </p:blipFill>
        <p:spPr>
          <a:xfrm>
            <a:off x="6103027" y="10"/>
            <a:ext cx="6088971" cy="6857990"/>
          </a:xfrm>
          <a:prstGeom prst="rect">
            <a:avLst/>
          </a:prstGeom>
        </p:spPr>
      </p:pic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9B296B9-C5A5-4E4F-9B60-C907B5F14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03025" cy="6858000"/>
          </a:xfrm>
          <a:prstGeom prst="rect">
            <a:avLst/>
          </a:prstGeom>
          <a:ln>
            <a:noFill/>
          </a:ln>
          <a:effectLst>
            <a:outerShdw blurRad="889000" dist="406400" dir="21540000" sx="90000" sy="90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D0300FD3-5AF1-6305-15FA-907807267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03025" cy="2285995"/>
          </a:xfrm>
          <a:prstGeom prst="rect">
            <a:avLst/>
          </a:prstGeom>
          <a:ln>
            <a:noFill/>
          </a:ln>
          <a:effectLst>
            <a:outerShdw blurRad="254000" dist="127000" dir="5460000" sx="92000" sy="92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87FE81-E422-97BC-0049-4AE45BCC1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328512"/>
            <a:ext cx="4778387" cy="1628970"/>
          </a:xfrm>
        </p:spPr>
        <p:txBody>
          <a:bodyPr anchor="ctr">
            <a:normAutofit/>
          </a:bodyPr>
          <a:lstStyle/>
          <a:p>
            <a:r>
              <a:rPr lang="en-US" sz="4000"/>
              <a:t>Travel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7A04A-B2F0-57E7-D895-58451DA19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1" y="2285995"/>
            <a:ext cx="4659756" cy="3973072"/>
          </a:xfrm>
        </p:spPr>
        <p:txBody>
          <a:bodyPr anchor="ctr">
            <a:normAutofit/>
          </a:bodyPr>
          <a:lstStyle/>
          <a:p>
            <a:r>
              <a:rPr lang="en-US" sz="1600" dirty="0"/>
              <a:t>Should be using Concur for all travel on behalf of the University.</a:t>
            </a:r>
          </a:p>
          <a:p>
            <a:r>
              <a:rPr lang="en-US" sz="1600" dirty="0"/>
              <a:t>If you have trouble logging in, please email Travel Office.</a:t>
            </a:r>
          </a:p>
          <a:p>
            <a:r>
              <a:rPr lang="en-US" sz="1600" dirty="0"/>
              <a:t>If your travel is less than your P-Card limit, then you should be using your P-Card. If it is over, please contact the Travel Office.</a:t>
            </a:r>
          </a:p>
          <a:p>
            <a:r>
              <a:rPr lang="en-US" sz="1600" dirty="0"/>
              <a:t>Exception to booking with Concur/AT would be if hotel is special rate for conference/event, you can reserve your hotel while registering.</a:t>
            </a:r>
          </a:p>
          <a:p>
            <a:r>
              <a:rPr lang="en-US" sz="1600" dirty="0"/>
              <a:t>You can use Concur for personal travel – this is especially lucrative for rental cars.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31431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330891-BD8C-CEAD-8CAA-465D180CC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P-Card Reminders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B65CABB-49C2-065A-062B-F184373EAA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5181854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4387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84153-9CF1-897C-7145-E87E8E3CC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Preparations: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0DE7F-E2AB-6D61-6580-8EC65D3C5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4950"/>
            <a:ext cx="10515600" cy="4672013"/>
          </a:xfrm>
        </p:spPr>
        <p:txBody>
          <a:bodyPr>
            <a:normAutofit/>
          </a:bodyPr>
          <a:lstStyle/>
          <a:p>
            <a:r>
              <a:rPr lang="en-US" dirty="0"/>
              <a:t>Gift cards</a:t>
            </a:r>
          </a:p>
          <a:p>
            <a:pPr lvl="1"/>
            <a:r>
              <a:rPr lang="en-US" dirty="0"/>
              <a:t>A new Gift Card Policy will be released soon</a:t>
            </a:r>
          </a:p>
          <a:p>
            <a:pPr lvl="1"/>
            <a:r>
              <a:rPr lang="en-US" dirty="0"/>
              <a:t>Purchase of Gift Cards will be prohibited on P-Cards</a:t>
            </a:r>
          </a:p>
          <a:p>
            <a:pPr lvl="1"/>
            <a:r>
              <a:rPr lang="en-US" dirty="0"/>
              <a:t>Will be available via a punchout in BuyLU</a:t>
            </a:r>
          </a:p>
          <a:p>
            <a:pPr lvl="1"/>
            <a:r>
              <a:rPr lang="en-US" dirty="0"/>
              <a:t>More details to come</a:t>
            </a:r>
          </a:p>
          <a:p>
            <a:r>
              <a:rPr lang="en-US" dirty="0"/>
              <a:t>Timeline for End of Year</a:t>
            </a:r>
          </a:p>
          <a:p>
            <a:pPr lvl="1"/>
            <a:r>
              <a:rPr lang="en-US" dirty="0"/>
              <a:t>With the coming of </a:t>
            </a:r>
            <a:r>
              <a:rPr lang="en-US" dirty="0" err="1"/>
              <a:t>EoY</a:t>
            </a:r>
            <a:r>
              <a:rPr lang="en-US" dirty="0"/>
              <a:t> it is very important to make sure your transactions are cleared out of Infor as quickly as possible for budgetary concerns and for the switch to </a:t>
            </a:r>
            <a:r>
              <a:rPr lang="en-US" dirty="0" err="1"/>
              <a:t>Emburse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Guidance for </a:t>
            </a:r>
            <a:r>
              <a:rPr lang="en-US" dirty="0" err="1"/>
              <a:t>EoY</a:t>
            </a:r>
            <a:r>
              <a:rPr lang="en-US" dirty="0"/>
              <a:t> is to make sure all ERs are submitted by Monday, June 23</a:t>
            </a:r>
            <a:r>
              <a:rPr lang="en-US" baseline="30000" dirty="0"/>
              <a:t>rd</a:t>
            </a:r>
            <a:r>
              <a:rPr lang="en-US" dirty="0"/>
              <a:t> to allow time for workflow (approvers and audits) to be completed by June 25</a:t>
            </a:r>
            <a:r>
              <a:rPr lang="en-US" baseline="30000" dirty="0"/>
              <a:t>th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153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BE41CD-C1F2-417D-688E-54876A3A8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New Expense Management System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DFC90-4BD4-FF1C-AC5C-70B876576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/>
          </a:bodyPr>
          <a:lstStyle/>
          <a:p>
            <a:r>
              <a:rPr lang="en-US" sz="2400" dirty="0"/>
              <a:t>Will launch in July with new fiscal year and is called </a:t>
            </a:r>
            <a:r>
              <a:rPr lang="en-US" sz="2400" dirty="0" err="1"/>
              <a:t>Emburse</a:t>
            </a:r>
            <a:r>
              <a:rPr lang="en-US" sz="2400" dirty="0"/>
              <a:t>.</a:t>
            </a:r>
          </a:p>
          <a:p>
            <a:r>
              <a:rPr lang="en-US" sz="2400" dirty="0"/>
              <a:t>Will have an app for your phone where you can do all things expense related and add your receipt directly.</a:t>
            </a:r>
          </a:p>
          <a:p>
            <a:r>
              <a:rPr lang="en-US" sz="2400" dirty="0"/>
              <a:t>Has pictures instead of remembering codes for expense types/commodity.</a:t>
            </a:r>
          </a:p>
          <a:p>
            <a:r>
              <a:rPr lang="en-US" sz="2400" dirty="0"/>
              <a:t>Training materials will be available – more news to come soon!</a:t>
            </a:r>
          </a:p>
          <a:p>
            <a:r>
              <a:rPr lang="en-US" sz="2400" dirty="0"/>
              <a:t>You will still be able to have a proxy, now called a delegate.</a:t>
            </a:r>
          </a:p>
          <a:p>
            <a:r>
              <a:rPr lang="en-US" sz="2400" dirty="0"/>
              <a:t>Small demo will be shown shortly</a:t>
            </a:r>
          </a:p>
        </p:txBody>
      </p:sp>
    </p:spTree>
    <p:extLst>
      <p:ext uri="{BB962C8B-B14F-4D97-AF65-F5344CB8AC3E}">
        <p14:creationId xmlns:p14="http://schemas.microsoft.com/office/powerpoint/2010/main" val="2346403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baf8218e-b302-4465-a993-4a39c97251b2}" enabled="0" method="" siteId="{baf8218e-b302-4465-a993-4a39c97251b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2814</TotalTime>
  <Words>311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PowerPoint Presentation</vt:lpstr>
      <vt:lpstr>Travel</vt:lpstr>
      <vt:lpstr>P-Card Reminders</vt:lpstr>
      <vt:lpstr>Preparations:</vt:lpstr>
      <vt:lpstr>New Expense Management System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Jackson, Tori (Procurement &amp; Payment Services)</dc:creator>
  <cp:lastModifiedBy>Jackson, Tori (Procurement &amp; Payment Services)</cp:lastModifiedBy>
  <cp:revision>3</cp:revision>
  <dcterms:created xsi:type="dcterms:W3CDTF">2025-03-27T16:50:29Z</dcterms:created>
  <dcterms:modified xsi:type="dcterms:W3CDTF">2025-04-09T14:14:48Z</dcterms:modified>
</cp:coreProperties>
</file>