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430" r:id="rId3"/>
    <p:sldId id="435" r:id="rId4"/>
    <p:sldId id="531" r:id="rId5"/>
    <p:sldId id="532" r:id="rId6"/>
    <p:sldId id="534" r:id="rId7"/>
    <p:sldId id="535" r:id="rId8"/>
    <p:sldId id="536" r:id="rId9"/>
    <p:sldId id="537" r:id="rId10"/>
    <p:sldId id="538" r:id="rId11"/>
    <p:sldId id="508" r:id="rId12"/>
    <p:sldId id="540" r:id="rId13"/>
    <p:sldId id="544" r:id="rId14"/>
    <p:sldId id="545" r:id="rId15"/>
    <p:sldId id="546" r:id="rId16"/>
    <p:sldId id="547" r:id="rId17"/>
    <p:sldId id="539" r:id="rId18"/>
    <p:sldId id="541" r:id="rId19"/>
    <p:sldId id="527" r:id="rId20"/>
    <p:sldId id="495" r:id="rId21"/>
    <p:sldId id="507" r:id="rId22"/>
    <p:sldId id="473" r:id="rId23"/>
    <p:sldId id="514" r:id="rId24"/>
    <p:sldId id="433" r:id="rId25"/>
    <p:sldId id="492" r:id="rId26"/>
    <p:sldId id="528" r:id="rId27"/>
    <p:sldId id="52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E3A60A-951C-4EF0-935A-64DB80BA0E7C}">
          <p14:sldIdLst>
            <p14:sldId id="430"/>
            <p14:sldId id="435"/>
            <p14:sldId id="531"/>
            <p14:sldId id="532"/>
            <p14:sldId id="534"/>
            <p14:sldId id="535"/>
            <p14:sldId id="536"/>
            <p14:sldId id="537"/>
            <p14:sldId id="538"/>
            <p14:sldId id="508"/>
            <p14:sldId id="540"/>
            <p14:sldId id="544"/>
            <p14:sldId id="545"/>
            <p14:sldId id="546"/>
            <p14:sldId id="547"/>
            <p14:sldId id="539"/>
            <p14:sldId id="541"/>
            <p14:sldId id="527"/>
            <p14:sldId id="495"/>
            <p14:sldId id="507"/>
          </p14:sldIdLst>
        </p14:section>
        <p14:section name="Backup Slides" id="{A6BFD3B6-FC79-432B-BBFD-FA2CBD9879DE}">
          <p14:sldIdLst>
            <p14:sldId id="473"/>
            <p14:sldId id="514"/>
            <p14:sldId id="433"/>
            <p14:sldId id="492"/>
            <p14:sldId id="528"/>
            <p14:sldId id="5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630" autoAdjust="0"/>
  </p:normalViewPr>
  <p:slideViewPr>
    <p:cSldViewPr snapToGrid="0">
      <p:cViewPr varScale="1">
        <p:scale>
          <a:sx n="72" d="100"/>
          <a:sy n="72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3D5B3-74F8-475C-8DD7-1D4AC8D836A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B6508A-2B80-48BB-8C19-FDBA8C4FC6B3}">
      <dgm:prSet/>
      <dgm:spPr/>
      <dgm:t>
        <a:bodyPr/>
        <a:lstStyle/>
        <a:p>
          <a:r>
            <a:rPr lang="en-US"/>
            <a:t>Results in 8-17% savings</a:t>
          </a:r>
        </a:p>
      </dgm:t>
    </dgm:pt>
    <dgm:pt modelId="{11D64255-B4EA-48F2-B6E2-A6A8C6CD04CD}" type="parTrans" cxnId="{CAD80EA1-7AC5-40F8-9E04-2447F080BC13}">
      <dgm:prSet/>
      <dgm:spPr/>
      <dgm:t>
        <a:bodyPr/>
        <a:lstStyle/>
        <a:p>
          <a:endParaRPr lang="en-US"/>
        </a:p>
      </dgm:t>
    </dgm:pt>
    <dgm:pt modelId="{B2B2896C-0BE5-4426-BD7F-2610CA8E7DC4}" type="sibTrans" cxnId="{CAD80EA1-7AC5-40F8-9E04-2447F080BC13}">
      <dgm:prSet/>
      <dgm:spPr/>
      <dgm:t>
        <a:bodyPr/>
        <a:lstStyle/>
        <a:p>
          <a:endParaRPr lang="en-US"/>
        </a:p>
      </dgm:t>
    </dgm:pt>
    <dgm:pt modelId="{9C5965C9-6A1F-47D3-81BD-15CE627F3CC3}">
      <dgm:prSet/>
      <dgm:spPr/>
      <dgm:t>
        <a:bodyPr/>
        <a:lstStyle/>
        <a:p>
          <a:r>
            <a:rPr lang="en-US" dirty="0"/>
            <a:t>Ensures quality, price, and performance standards are met</a:t>
          </a:r>
        </a:p>
      </dgm:t>
    </dgm:pt>
    <dgm:pt modelId="{091F7F4C-A635-4196-831A-467FF3C42BB8}" type="parTrans" cxnId="{856C12AF-11D8-4446-8D99-D0BB42480548}">
      <dgm:prSet/>
      <dgm:spPr/>
      <dgm:t>
        <a:bodyPr/>
        <a:lstStyle/>
        <a:p>
          <a:endParaRPr lang="en-US"/>
        </a:p>
      </dgm:t>
    </dgm:pt>
    <dgm:pt modelId="{083D1DFB-CB0C-4AD6-88AA-B35A9DCC05CC}" type="sibTrans" cxnId="{856C12AF-11D8-4446-8D99-D0BB42480548}">
      <dgm:prSet/>
      <dgm:spPr/>
      <dgm:t>
        <a:bodyPr/>
        <a:lstStyle/>
        <a:p>
          <a:endParaRPr lang="en-US"/>
        </a:p>
      </dgm:t>
    </dgm:pt>
    <dgm:pt modelId="{BAC203B1-1453-4046-BEBE-BF3813ED299B}">
      <dgm:prSet/>
      <dgm:spPr/>
      <dgm:t>
        <a:bodyPr/>
        <a:lstStyle/>
        <a:p>
          <a:r>
            <a:rPr lang="en-US"/>
            <a:t>Expands the vendor pool</a:t>
          </a:r>
        </a:p>
      </dgm:t>
    </dgm:pt>
    <dgm:pt modelId="{88882DDD-238D-4A63-84AD-0FEB4611A4FE}" type="parTrans" cxnId="{19BFCC52-F409-470C-B882-4E423449E104}">
      <dgm:prSet/>
      <dgm:spPr/>
      <dgm:t>
        <a:bodyPr/>
        <a:lstStyle/>
        <a:p>
          <a:endParaRPr lang="en-US"/>
        </a:p>
      </dgm:t>
    </dgm:pt>
    <dgm:pt modelId="{ACBCF8B5-1183-4AD3-91FD-03118A59E341}" type="sibTrans" cxnId="{19BFCC52-F409-470C-B882-4E423449E104}">
      <dgm:prSet/>
      <dgm:spPr/>
      <dgm:t>
        <a:bodyPr/>
        <a:lstStyle/>
        <a:p>
          <a:endParaRPr lang="en-US"/>
        </a:p>
      </dgm:t>
    </dgm:pt>
    <dgm:pt modelId="{9ACC1D34-1125-4683-A20E-DEC87B05B4E7}">
      <dgm:prSet/>
      <dgm:spPr/>
      <dgm:t>
        <a:bodyPr/>
        <a:lstStyle/>
        <a:p>
          <a:r>
            <a:rPr lang="en-US"/>
            <a:t>Leads to better pricing, terms, and transparency</a:t>
          </a:r>
        </a:p>
      </dgm:t>
    </dgm:pt>
    <dgm:pt modelId="{AE8D087B-7354-4F2D-9B52-38FF83CB5F41}" type="parTrans" cxnId="{A8493E2B-C9F7-45BF-9DA9-8F2EF46A2068}">
      <dgm:prSet/>
      <dgm:spPr/>
      <dgm:t>
        <a:bodyPr/>
        <a:lstStyle/>
        <a:p>
          <a:endParaRPr lang="en-US"/>
        </a:p>
      </dgm:t>
    </dgm:pt>
    <dgm:pt modelId="{080F9B2D-777F-4687-B521-BACAF7E167E5}" type="sibTrans" cxnId="{A8493E2B-C9F7-45BF-9DA9-8F2EF46A2068}">
      <dgm:prSet/>
      <dgm:spPr/>
      <dgm:t>
        <a:bodyPr/>
        <a:lstStyle/>
        <a:p>
          <a:endParaRPr lang="en-US"/>
        </a:p>
      </dgm:t>
    </dgm:pt>
    <dgm:pt modelId="{8B2A5885-67A9-4B64-90F7-F85508614E11}">
      <dgm:prSet/>
      <dgm:spPr/>
      <dgm:t>
        <a:bodyPr/>
        <a:lstStyle/>
        <a:p>
          <a:r>
            <a:rPr lang="en-US"/>
            <a:t>Reduces dependency on single supplier</a:t>
          </a:r>
        </a:p>
      </dgm:t>
    </dgm:pt>
    <dgm:pt modelId="{4153B35A-C10B-48C6-A4E7-40D6C1967848}" type="parTrans" cxnId="{1FE04747-6906-414E-92DD-344718463488}">
      <dgm:prSet/>
      <dgm:spPr/>
      <dgm:t>
        <a:bodyPr/>
        <a:lstStyle/>
        <a:p>
          <a:endParaRPr lang="en-US"/>
        </a:p>
      </dgm:t>
    </dgm:pt>
    <dgm:pt modelId="{AE7EE99C-6EB9-4FCA-87FC-4D574040D827}" type="sibTrans" cxnId="{1FE04747-6906-414E-92DD-344718463488}">
      <dgm:prSet/>
      <dgm:spPr/>
      <dgm:t>
        <a:bodyPr/>
        <a:lstStyle/>
        <a:p>
          <a:endParaRPr lang="en-US"/>
        </a:p>
      </dgm:t>
    </dgm:pt>
    <dgm:pt modelId="{B985DC22-9C03-4A62-8194-FF059BB32FE5}" type="pres">
      <dgm:prSet presAssocID="{1403D5B3-74F8-475C-8DD7-1D4AC8D836AD}" presName="outerComposite" presStyleCnt="0">
        <dgm:presLayoutVars>
          <dgm:chMax val="5"/>
          <dgm:dir/>
          <dgm:resizeHandles val="exact"/>
        </dgm:presLayoutVars>
      </dgm:prSet>
      <dgm:spPr/>
    </dgm:pt>
    <dgm:pt modelId="{2B6D8FF3-2828-4241-8317-746238D8FD8B}" type="pres">
      <dgm:prSet presAssocID="{1403D5B3-74F8-475C-8DD7-1D4AC8D836AD}" presName="dummyMaxCanvas" presStyleCnt="0">
        <dgm:presLayoutVars/>
      </dgm:prSet>
      <dgm:spPr/>
    </dgm:pt>
    <dgm:pt modelId="{83061843-FD72-4924-8CC0-53E4FC2B3AEB}" type="pres">
      <dgm:prSet presAssocID="{1403D5B3-74F8-475C-8DD7-1D4AC8D836AD}" presName="FiveNodes_1" presStyleLbl="node1" presStyleIdx="0" presStyleCnt="5">
        <dgm:presLayoutVars>
          <dgm:bulletEnabled val="1"/>
        </dgm:presLayoutVars>
      </dgm:prSet>
      <dgm:spPr/>
    </dgm:pt>
    <dgm:pt modelId="{82B5B647-87B4-43BA-A29E-8E40AD958B2B}" type="pres">
      <dgm:prSet presAssocID="{1403D5B3-74F8-475C-8DD7-1D4AC8D836AD}" presName="FiveNodes_2" presStyleLbl="node1" presStyleIdx="1" presStyleCnt="5">
        <dgm:presLayoutVars>
          <dgm:bulletEnabled val="1"/>
        </dgm:presLayoutVars>
      </dgm:prSet>
      <dgm:spPr/>
    </dgm:pt>
    <dgm:pt modelId="{B37E05FE-4007-48A0-8CA6-B0FD8B2AB0D1}" type="pres">
      <dgm:prSet presAssocID="{1403D5B3-74F8-475C-8DD7-1D4AC8D836AD}" presName="FiveNodes_3" presStyleLbl="node1" presStyleIdx="2" presStyleCnt="5">
        <dgm:presLayoutVars>
          <dgm:bulletEnabled val="1"/>
        </dgm:presLayoutVars>
      </dgm:prSet>
      <dgm:spPr/>
    </dgm:pt>
    <dgm:pt modelId="{8999F4C0-964C-4738-82EC-AE56F3580B51}" type="pres">
      <dgm:prSet presAssocID="{1403D5B3-74F8-475C-8DD7-1D4AC8D836AD}" presName="FiveNodes_4" presStyleLbl="node1" presStyleIdx="3" presStyleCnt="5">
        <dgm:presLayoutVars>
          <dgm:bulletEnabled val="1"/>
        </dgm:presLayoutVars>
      </dgm:prSet>
      <dgm:spPr/>
    </dgm:pt>
    <dgm:pt modelId="{AB928D07-C1BB-48D2-8AF1-05811F6477C3}" type="pres">
      <dgm:prSet presAssocID="{1403D5B3-74F8-475C-8DD7-1D4AC8D836AD}" presName="FiveNodes_5" presStyleLbl="node1" presStyleIdx="4" presStyleCnt="5">
        <dgm:presLayoutVars>
          <dgm:bulletEnabled val="1"/>
        </dgm:presLayoutVars>
      </dgm:prSet>
      <dgm:spPr/>
    </dgm:pt>
    <dgm:pt modelId="{2654232C-2510-445E-9681-E87104ABACD8}" type="pres">
      <dgm:prSet presAssocID="{1403D5B3-74F8-475C-8DD7-1D4AC8D836AD}" presName="FiveConn_1-2" presStyleLbl="fgAccFollowNode1" presStyleIdx="0" presStyleCnt="4">
        <dgm:presLayoutVars>
          <dgm:bulletEnabled val="1"/>
        </dgm:presLayoutVars>
      </dgm:prSet>
      <dgm:spPr/>
    </dgm:pt>
    <dgm:pt modelId="{7354BF24-21C0-453A-BE10-1AC71B84D541}" type="pres">
      <dgm:prSet presAssocID="{1403D5B3-74F8-475C-8DD7-1D4AC8D836AD}" presName="FiveConn_2-3" presStyleLbl="fgAccFollowNode1" presStyleIdx="1" presStyleCnt="4">
        <dgm:presLayoutVars>
          <dgm:bulletEnabled val="1"/>
        </dgm:presLayoutVars>
      </dgm:prSet>
      <dgm:spPr/>
    </dgm:pt>
    <dgm:pt modelId="{6CBA921D-80F8-4EA5-9992-71AB104D3C43}" type="pres">
      <dgm:prSet presAssocID="{1403D5B3-74F8-475C-8DD7-1D4AC8D836AD}" presName="FiveConn_3-4" presStyleLbl="fgAccFollowNode1" presStyleIdx="2" presStyleCnt="4">
        <dgm:presLayoutVars>
          <dgm:bulletEnabled val="1"/>
        </dgm:presLayoutVars>
      </dgm:prSet>
      <dgm:spPr/>
    </dgm:pt>
    <dgm:pt modelId="{A2B640BC-CA7B-4009-8437-13AC8944825D}" type="pres">
      <dgm:prSet presAssocID="{1403D5B3-74F8-475C-8DD7-1D4AC8D836AD}" presName="FiveConn_4-5" presStyleLbl="fgAccFollowNode1" presStyleIdx="3" presStyleCnt="4">
        <dgm:presLayoutVars>
          <dgm:bulletEnabled val="1"/>
        </dgm:presLayoutVars>
      </dgm:prSet>
      <dgm:spPr/>
    </dgm:pt>
    <dgm:pt modelId="{075C896F-7AC1-473F-AC07-1FB7530F04EF}" type="pres">
      <dgm:prSet presAssocID="{1403D5B3-74F8-475C-8DD7-1D4AC8D836AD}" presName="FiveNodes_1_text" presStyleLbl="node1" presStyleIdx="4" presStyleCnt="5">
        <dgm:presLayoutVars>
          <dgm:bulletEnabled val="1"/>
        </dgm:presLayoutVars>
      </dgm:prSet>
      <dgm:spPr/>
    </dgm:pt>
    <dgm:pt modelId="{7DE3D1B2-7C30-45FB-94DF-7E7101F8592E}" type="pres">
      <dgm:prSet presAssocID="{1403D5B3-74F8-475C-8DD7-1D4AC8D836AD}" presName="FiveNodes_2_text" presStyleLbl="node1" presStyleIdx="4" presStyleCnt="5">
        <dgm:presLayoutVars>
          <dgm:bulletEnabled val="1"/>
        </dgm:presLayoutVars>
      </dgm:prSet>
      <dgm:spPr/>
    </dgm:pt>
    <dgm:pt modelId="{BF6B65E1-C0DB-4586-A4AF-714316FE8188}" type="pres">
      <dgm:prSet presAssocID="{1403D5B3-74F8-475C-8DD7-1D4AC8D836AD}" presName="FiveNodes_3_text" presStyleLbl="node1" presStyleIdx="4" presStyleCnt="5">
        <dgm:presLayoutVars>
          <dgm:bulletEnabled val="1"/>
        </dgm:presLayoutVars>
      </dgm:prSet>
      <dgm:spPr/>
    </dgm:pt>
    <dgm:pt modelId="{C8F8E497-5011-4552-ABFB-DA17B31C5E2E}" type="pres">
      <dgm:prSet presAssocID="{1403D5B3-74F8-475C-8DD7-1D4AC8D836AD}" presName="FiveNodes_4_text" presStyleLbl="node1" presStyleIdx="4" presStyleCnt="5">
        <dgm:presLayoutVars>
          <dgm:bulletEnabled val="1"/>
        </dgm:presLayoutVars>
      </dgm:prSet>
      <dgm:spPr/>
    </dgm:pt>
    <dgm:pt modelId="{557B151D-C9CB-4D83-A263-4AFEA9EA6C27}" type="pres">
      <dgm:prSet presAssocID="{1403D5B3-74F8-475C-8DD7-1D4AC8D836A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88A7800-AB62-4FA5-9CAD-38799EB73EC2}" type="presOf" srcId="{8B2A5885-67A9-4B64-90F7-F85508614E11}" destId="{557B151D-C9CB-4D83-A263-4AFEA9EA6C27}" srcOrd="1" destOrd="0" presId="urn:microsoft.com/office/officeart/2005/8/layout/vProcess5"/>
    <dgm:cxn modelId="{433E0A16-ED87-4058-AF67-3FFDD3F8BA17}" type="presOf" srcId="{080F9B2D-777F-4687-B521-BACAF7E167E5}" destId="{A2B640BC-CA7B-4009-8437-13AC8944825D}" srcOrd="0" destOrd="0" presId="urn:microsoft.com/office/officeart/2005/8/layout/vProcess5"/>
    <dgm:cxn modelId="{FC5BA520-926D-44EA-8002-FC7A7CF340DF}" type="presOf" srcId="{1403D5B3-74F8-475C-8DD7-1D4AC8D836AD}" destId="{B985DC22-9C03-4A62-8194-FF059BB32FE5}" srcOrd="0" destOrd="0" presId="urn:microsoft.com/office/officeart/2005/8/layout/vProcess5"/>
    <dgm:cxn modelId="{B5C0B225-274E-493C-8BFA-ED762477D676}" type="presOf" srcId="{9C5965C9-6A1F-47D3-81BD-15CE627F3CC3}" destId="{7DE3D1B2-7C30-45FB-94DF-7E7101F8592E}" srcOrd="1" destOrd="0" presId="urn:microsoft.com/office/officeart/2005/8/layout/vProcess5"/>
    <dgm:cxn modelId="{28CE7628-7A9C-4E1E-BA8F-01533D104B99}" type="presOf" srcId="{B2B2896C-0BE5-4426-BD7F-2610CA8E7DC4}" destId="{2654232C-2510-445E-9681-E87104ABACD8}" srcOrd="0" destOrd="0" presId="urn:microsoft.com/office/officeart/2005/8/layout/vProcess5"/>
    <dgm:cxn modelId="{5464F52A-F522-4933-BB6C-2CC98E9168DE}" type="presOf" srcId="{07B6508A-2B80-48BB-8C19-FDBA8C4FC6B3}" destId="{075C896F-7AC1-473F-AC07-1FB7530F04EF}" srcOrd="1" destOrd="0" presId="urn:microsoft.com/office/officeart/2005/8/layout/vProcess5"/>
    <dgm:cxn modelId="{A8493E2B-C9F7-45BF-9DA9-8F2EF46A2068}" srcId="{1403D5B3-74F8-475C-8DD7-1D4AC8D836AD}" destId="{9ACC1D34-1125-4683-A20E-DEC87B05B4E7}" srcOrd="3" destOrd="0" parTransId="{AE8D087B-7354-4F2D-9B52-38FF83CB5F41}" sibTransId="{080F9B2D-777F-4687-B521-BACAF7E167E5}"/>
    <dgm:cxn modelId="{7427DB3B-42E1-4745-A0F6-AA924494C00D}" type="presOf" srcId="{BAC203B1-1453-4046-BEBE-BF3813ED299B}" destId="{BF6B65E1-C0DB-4586-A4AF-714316FE8188}" srcOrd="1" destOrd="0" presId="urn:microsoft.com/office/officeart/2005/8/layout/vProcess5"/>
    <dgm:cxn modelId="{C11A0566-33CE-427E-A27B-EF2E85602155}" type="presOf" srcId="{9C5965C9-6A1F-47D3-81BD-15CE627F3CC3}" destId="{82B5B647-87B4-43BA-A29E-8E40AD958B2B}" srcOrd="0" destOrd="0" presId="urn:microsoft.com/office/officeart/2005/8/layout/vProcess5"/>
    <dgm:cxn modelId="{1FE04747-6906-414E-92DD-344718463488}" srcId="{1403D5B3-74F8-475C-8DD7-1D4AC8D836AD}" destId="{8B2A5885-67A9-4B64-90F7-F85508614E11}" srcOrd="4" destOrd="0" parTransId="{4153B35A-C10B-48C6-A4E7-40D6C1967848}" sibTransId="{AE7EE99C-6EB9-4FCA-87FC-4D574040D827}"/>
    <dgm:cxn modelId="{5AFA636C-26B2-4A63-82E9-0441201755C7}" type="presOf" srcId="{ACBCF8B5-1183-4AD3-91FD-03118A59E341}" destId="{6CBA921D-80F8-4EA5-9992-71AB104D3C43}" srcOrd="0" destOrd="0" presId="urn:microsoft.com/office/officeart/2005/8/layout/vProcess5"/>
    <dgm:cxn modelId="{19BFCC52-F409-470C-B882-4E423449E104}" srcId="{1403D5B3-74F8-475C-8DD7-1D4AC8D836AD}" destId="{BAC203B1-1453-4046-BEBE-BF3813ED299B}" srcOrd="2" destOrd="0" parTransId="{88882DDD-238D-4A63-84AD-0FEB4611A4FE}" sibTransId="{ACBCF8B5-1183-4AD3-91FD-03118A59E341}"/>
    <dgm:cxn modelId="{70FA907F-3040-4838-90F2-513C17717B31}" type="presOf" srcId="{9ACC1D34-1125-4683-A20E-DEC87B05B4E7}" destId="{8999F4C0-964C-4738-82EC-AE56F3580B51}" srcOrd="0" destOrd="0" presId="urn:microsoft.com/office/officeart/2005/8/layout/vProcess5"/>
    <dgm:cxn modelId="{6E882898-FAA7-42E3-99EC-66BBEC1F7DE4}" type="presOf" srcId="{083D1DFB-CB0C-4AD6-88AA-B35A9DCC05CC}" destId="{7354BF24-21C0-453A-BE10-1AC71B84D541}" srcOrd="0" destOrd="0" presId="urn:microsoft.com/office/officeart/2005/8/layout/vProcess5"/>
    <dgm:cxn modelId="{CAD80EA1-7AC5-40F8-9E04-2447F080BC13}" srcId="{1403D5B3-74F8-475C-8DD7-1D4AC8D836AD}" destId="{07B6508A-2B80-48BB-8C19-FDBA8C4FC6B3}" srcOrd="0" destOrd="0" parTransId="{11D64255-B4EA-48F2-B6E2-A6A8C6CD04CD}" sibTransId="{B2B2896C-0BE5-4426-BD7F-2610CA8E7DC4}"/>
    <dgm:cxn modelId="{856C12AF-11D8-4446-8D99-D0BB42480548}" srcId="{1403D5B3-74F8-475C-8DD7-1D4AC8D836AD}" destId="{9C5965C9-6A1F-47D3-81BD-15CE627F3CC3}" srcOrd="1" destOrd="0" parTransId="{091F7F4C-A635-4196-831A-467FF3C42BB8}" sibTransId="{083D1DFB-CB0C-4AD6-88AA-B35A9DCC05CC}"/>
    <dgm:cxn modelId="{42B810C6-958B-4736-A84B-AB5ADE8D301A}" type="presOf" srcId="{07B6508A-2B80-48BB-8C19-FDBA8C4FC6B3}" destId="{83061843-FD72-4924-8CC0-53E4FC2B3AEB}" srcOrd="0" destOrd="0" presId="urn:microsoft.com/office/officeart/2005/8/layout/vProcess5"/>
    <dgm:cxn modelId="{3E6A38CA-EBE2-4C60-B68A-0DA729034954}" type="presOf" srcId="{BAC203B1-1453-4046-BEBE-BF3813ED299B}" destId="{B37E05FE-4007-48A0-8CA6-B0FD8B2AB0D1}" srcOrd="0" destOrd="0" presId="urn:microsoft.com/office/officeart/2005/8/layout/vProcess5"/>
    <dgm:cxn modelId="{85361AE0-077A-4EA1-B813-808CE7015F90}" type="presOf" srcId="{9ACC1D34-1125-4683-A20E-DEC87B05B4E7}" destId="{C8F8E497-5011-4552-ABFB-DA17B31C5E2E}" srcOrd="1" destOrd="0" presId="urn:microsoft.com/office/officeart/2005/8/layout/vProcess5"/>
    <dgm:cxn modelId="{B840ABFF-F05F-4781-AD39-A3A879DC0AB1}" type="presOf" srcId="{8B2A5885-67A9-4B64-90F7-F85508614E11}" destId="{AB928D07-C1BB-48D2-8AF1-05811F6477C3}" srcOrd="0" destOrd="0" presId="urn:microsoft.com/office/officeart/2005/8/layout/vProcess5"/>
    <dgm:cxn modelId="{61405967-C5C5-41CF-BF20-3FEEB2929EC4}" type="presParOf" srcId="{B985DC22-9C03-4A62-8194-FF059BB32FE5}" destId="{2B6D8FF3-2828-4241-8317-746238D8FD8B}" srcOrd="0" destOrd="0" presId="urn:microsoft.com/office/officeart/2005/8/layout/vProcess5"/>
    <dgm:cxn modelId="{F841D473-A746-4184-B0AF-A1D018CC518B}" type="presParOf" srcId="{B985DC22-9C03-4A62-8194-FF059BB32FE5}" destId="{83061843-FD72-4924-8CC0-53E4FC2B3AEB}" srcOrd="1" destOrd="0" presId="urn:microsoft.com/office/officeart/2005/8/layout/vProcess5"/>
    <dgm:cxn modelId="{693F7C80-12F4-4573-A4B9-6215C4F3E56A}" type="presParOf" srcId="{B985DC22-9C03-4A62-8194-FF059BB32FE5}" destId="{82B5B647-87B4-43BA-A29E-8E40AD958B2B}" srcOrd="2" destOrd="0" presId="urn:microsoft.com/office/officeart/2005/8/layout/vProcess5"/>
    <dgm:cxn modelId="{8F505568-6220-4716-B810-DBB6EE96F89E}" type="presParOf" srcId="{B985DC22-9C03-4A62-8194-FF059BB32FE5}" destId="{B37E05FE-4007-48A0-8CA6-B0FD8B2AB0D1}" srcOrd="3" destOrd="0" presId="urn:microsoft.com/office/officeart/2005/8/layout/vProcess5"/>
    <dgm:cxn modelId="{997C44FB-EC46-46BC-A6B6-32921C6F1A6C}" type="presParOf" srcId="{B985DC22-9C03-4A62-8194-FF059BB32FE5}" destId="{8999F4C0-964C-4738-82EC-AE56F3580B51}" srcOrd="4" destOrd="0" presId="urn:microsoft.com/office/officeart/2005/8/layout/vProcess5"/>
    <dgm:cxn modelId="{F8C344E0-475F-4CD0-A7AC-8052761E3582}" type="presParOf" srcId="{B985DC22-9C03-4A62-8194-FF059BB32FE5}" destId="{AB928D07-C1BB-48D2-8AF1-05811F6477C3}" srcOrd="5" destOrd="0" presId="urn:microsoft.com/office/officeart/2005/8/layout/vProcess5"/>
    <dgm:cxn modelId="{C28C7C3E-59C5-44FB-982B-9500C5099EF3}" type="presParOf" srcId="{B985DC22-9C03-4A62-8194-FF059BB32FE5}" destId="{2654232C-2510-445E-9681-E87104ABACD8}" srcOrd="6" destOrd="0" presId="urn:microsoft.com/office/officeart/2005/8/layout/vProcess5"/>
    <dgm:cxn modelId="{3841BC99-C3D7-4673-9D86-27140E733300}" type="presParOf" srcId="{B985DC22-9C03-4A62-8194-FF059BB32FE5}" destId="{7354BF24-21C0-453A-BE10-1AC71B84D541}" srcOrd="7" destOrd="0" presId="urn:microsoft.com/office/officeart/2005/8/layout/vProcess5"/>
    <dgm:cxn modelId="{4DE173B4-CEAD-4A57-8BA6-39B357BD9E1D}" type="presParOf" srcId="{B985DC22-9C03-4A62-8194-FF059BB32FE5}" destId="{6CBA921D-80F8-4EA5-9992-71AB104D3C43}" srcOrd="8" destOrd="0" presId="urn:microsoft.com/office/officeart/2005/8/layout/vProcess5"/>
    <dgm:cxn modelId="{CA41D405-1564-400A-928B-F23C35BD804C}" type="presParOf" srcId="{B985DC22-9C03-4A62-8194-FF059BB32FE5}" destId="{A2B640BC-CA7B-4009-8437-13AC8944825D}" srcOrd="9" destOrd="0" presId="urn:microsoft.com/office/officeart/2005/8/layout/vProcess5"/>
    <dgm:cxn modelId="{82D177C4-5652-4D27-B263-FFA8606D5E08}" type="presParOf" srcId="{B985DC22-9C03-4A62-8194-FF059BB32FE5}" destId="{075C896F-7AC1-473F-AC07-1FB7530F04EF}" srcOrd="10" destOrd="0" presId="urn:microsoft.com/office/officeart/2005/8/layout/vProcess5"/>
    <dgm:cxn modelId="{5968428C-F379-4125-AFD4-38E6EA7529B7}" type="presParOf" srcId="{B985DC22-9C03-4A62-8194-FF059BB32FE5}" destId="{7DE3D1B2-7C30-45FB-94DF-7E7101F8592E}" srcOrd="11" destOrd="0" presId="urn:microsoft.com/office/officeart/2005/8/layout/vProcess5"/>
    <dgm:cxn modelId="{6A377BE9-6450-4A9C-88C9-D951C06C6B82}" type="presParOf" srcId="{B985DC22-9C03-4A62-8194-FF059BB32FE5}" destId="{BF6B65E1-C0DB-4586-A4AF-714316FE8188}" srcOrd="12" destOrd="0" presId="urn:microsoft.com/office/officeart/2005/8/layout/vProcess5"/>
    <dgm:cxn modelId="{5F6CCF7A-88FA-42F2-A6BB-785AFDFDA645}" type="presParOf" srcId="{B985DC22-9C03-4A62-8194-FF059BB32FE5}" destId="{C8F8E497-5011-4552-ABFB-DA17B31C5E2E}" srcOrd="13" destOrd="0" presId="urn:microsoft.com/office/officeart/2005/8/layout/vProcess5"/>
    <dgm:cxn modelId="{518724D5-E8F0-40DE-9A0C-6E15DE2B576F}" type="presParOf" srcId="{B985DC22-9C03-4A62-8194-FF059BB32FE5}" destId="{557B151D-C9CB-4D83-A263-4AFEA9EA6C2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61843-FD72-4924-8CC0-53E4FC2B3AEB}">
      <dsp:nvSpPr>
        <dsp:cNvPr id="0" name=""/>
        <dsp:cNvSpPr/>
      </dsp:nvSpPr>
      <dsp:spPr>
        <a:xfrm>
          <a:off x="0" y="0"/>
          <a:ext cx="4752594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Results in 8-17% savings</a:t>
          </a:r>
        </a:p>
      </dsp:txBody>
      <dsp:txXfrm>
        <a:off x="25694" y="25694"/>
        <a:ext cx="3703331" cy="825864"/>
      </dsp:txXfrm>
    </dsp:sp>
    <dsp:sp modelId="{82B5B647-87B4-43BA-A29E-8E40AD958B2B}">
      <dsp:nvSpPr>
        <dsp:cNvPr id="0" name=""/>
        <dsp:cNvSpPr/>
      </dsp:nvSpPr>
      <dsp:spPr>
        <a:xfrm>
          <a:off x="354901" y="999093"/>
          <a:ext cx="4752594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Ensures quality, price, and performance standards are met</a:t>
          </a:r>
        </a:p>
      </dsp:txBody>
      <dsp:txXfrm>
        <a:off x="380595" y="1024787"/>
        <a:ext cx="3776090" cy="825864"/>
      </dsp:txXfrm>
    </dsp:sp>
    <dsp:sp modelId="{B37E05FE-4007-48A0-8CA6-B0FD8B2AB0D1}">
      <dsp:nvSpPr>
        <dsp:cNvPr id="0" name=""/>
        <dsp:cNvSpPr/>
      </dsp:nvSpPr>
      <dsp:spPr>
        <a:xfrm>
          <a:off x="709802" y="1998186"/>
          <a:ext cx="4752594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Expands the vendor pool</a:t>
          </a:r>
        </a:p>
      </dsp:txBody>
      <dsp:txXfrm>
        <a:off x="735496" y="2023880"/>
        <a:ext cx="3776090" cy="825864"/>
      </dsp:txXfrm>
    </dsp:sp>
    <dsp:sp modelId="{8999F4C0-964C-4738-82EC-AE56F3580B51}">
      <dsp:nvSpPr>
        <dsp:cNvPr id="0" name=""/>
        <dsp:cNvSpPr/>
      </dsp:nvSpPr>
      <dsp:spPr>
        <a:xfrm>
          <a:off x="1064704" y="2997279"/>
          <a:ext cx="4752594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Leads to better pricing, terms, and transparency</a:t>
          </a:r>
        </a:p>
      </dsp:txBody>
      <dsp:txXfrm>
        <a:off x="1090398" y="3022973"/>
        <a:ext cx="3776090" cy="825864"/>
      </dsp:txXfrm>
    </dsp:sp>
    <dsp:sp modelId="{AB928D07-C1BB-48D2-8AF1-05811F6477C3}">
      <dsp:nvSpPr>
        <dsp:cNvPr id="0" name=""/>
        <dsp:cNvSpPr/>
      </dsp:nvSpPr>
      <dsp:spPr>
        <a:xfrm>
          <a:off x="1419605" y="3996372"/>
          <a:ext cx="4752594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Reduces dependency on single supplier</a:t>
          </a:r>
        </a:p>
      </dsp:txBody>
      <dsp:txXfrm>
        <a:off x="1445299" y="4022066"/>
        <a:ext cx="3776090" cy="825864"/>
      </dsp:txXfrm>
    </dsp:sp>
    <dsp:sp modelId="{2654232C-2510-445E-9681-E87104ABACD8}">
      <dsp:nvSpPr>
        <dsp:cNvPr id="0" name=""/>
        <dsp:cNvSpPr/>
      </dsp:nvSpPr>
      <dsp:spPr>
        <a:xfrm>
          <a:off x="4182379" y="640881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310677" y="640881"/>
        <a:ext cx="313618" cy="429086"/>
      </dsp:txXfrm>
    </dsp:sp>
    <dsp:sp modelId="{7354BF24-21C0-453A-BE10-1AC71B84D541}">
      <dsp:nvSpPr>
        <dsp:cNvPr id="0" name=""/>
        <dsp:cNvSpPr/>
      </dsp:nvSpPr>
      <dsp:spPr>
        <a:xfrm>
          <a:off x="4537281" y="1639974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665579" y="1639974"/>
        <a:ext cx="313618" cy="429086"/>
      </dsp:txXfrm>
    </dsp:sp>
    <dsp:sp modelId="{6CBA921D-80F8-4EA5-9992-71AB104D3C43}">
      <dsp:nvSpPr>
        <dsp:cNvPr id="0" name=""/>
        <dsp:cNvSpPr/>
      </dsp:nvSpPr>
      <dsp:spPr>
        <a:xfrm>
          <a:off x="4892182" y="2624447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020480" y="2624447"/>
        <a:ext cx="313618" cy="429086"/>
      </dsp:txXfrm>
    </dsp:sp>
    <dsp:sp modelId="{A2B640BC-CA7B-4009-8437-13AC8944825D}">
      <dsp:nvSpPr>
        <dsp:cNvPr id="0" name=""/>
        <dsp:cNvSpPr/>
      </dsp:nvSpPr>
      <dsp:spPr>
        <a:xfrm>
          <a:off x="5247084" y="3633287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375382" y="3633287"/>
        <a:ext cx="313618" cy="42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BA2C4-54C2-43AC-B083-34789F1EC49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88A51-528E-494E-A2F9-57CB3997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2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CE34D-CFF1-4FFE-815B-D050E7ED2D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88A51-528E-494E-A2F9-57CB399767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3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88A51-528E-494E-A2F9-57CB399767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6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88A51-528E-494E-A2F9-57CB399767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8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88A51-528E-494E-A2F9-57CB399767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0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CE34D-CFF1-4FFE-815B-D050E7ED2D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64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D33D-74D5-7AC2-907F-40572DA60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3AACA-DBCB-180C-85AD-B6DCBDB92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D6029-59D4-553A-E9F7-6B06B0E0C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260-44AD-4ECF-A580-CDC6AB2223C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31052-BA28-2F2B-8EDF-6EE61FEE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BB271-CCF9-A0BD-8995-6E6850E0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1A29-90C7-4AF1-9BD4-5CEA1A05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7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E538-8053-DCB8-0563-606C57FB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BDF98-1F84-705B-51F4-171175B31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BCC67-8C71-C122-0486-966270100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260-44AD-4ECF-A580-CDC6AB2223C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12D55-844E-0E1E-C096-C1933AB8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81AFB-D66B-F9BA-8E63-5DF2EA98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1A29-90C7-4AF1-9BD4-5CEA1A05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5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871950-5835-2455-53A1-E8F53EFBB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57A70-56AC-2FC2-C2B5-0E4670987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771EA-884C-E546-4D0C-33828AFF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260-44AD-4ECF-A580-CDC6AB2223C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C8680-2676-B204-59B3-5C744B86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AA3B6-CE03-BA21-4E76-D7014470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1A29-90C7-4AF1-9BD4-5CEA1A05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66AE075-14B2-29B8-2B26-9C40CE6041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79896-9010-68BE-8823-9688212AFD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1BFDC-C668-04CC-97A8-E97997AF3D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36329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C60B7-60DB-03A8-F81C-344D280F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2A98F-59BB-8CFB-8F4D-372EF5EC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C574C-4F81-A284-BB47-5EDE7ACA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58082F2-F4AC-7F14-EFC4-1C9FAB2481D7}"/>
              </a:ext>
            </a:extLst>
          </p:cNvPr>
          <p:cNvSpPr txBox="1">
            <a:spLocks/>
          </p:cNvSpPr>
          <p:nvPr userDrawn="1"/>
        </p:nvSpPr>
        <p:spPr>
          <a:xfrm>
            <a:off x="1524000" y="4233012"/>
            <a:ext cx="9144000" cy="536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52023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C604B7-2E17-4EEA-7010-12390307A1DB}"/>
              </a:ext>
            </a:extLst>
          </p:cNvPr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rgbClr val="0B2D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9F8C9-84E0-8A16-C91B-83572D80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6" y="555706"/>
            <a:ext cx="3932237" cy="1112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79D5C-BC23-04CF-B42D-4367BB4C4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5FBE7-FAE5-62A7-0864-7D9330BBB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475" y="1743959"/>
            <a:ext cx="3932237" cy="4200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91D3C-EABD-E7BF-2DAF-6A54FE41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C0831-A570-2D94-50B8-2559EE99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2F34E-C20D-076D-DE67-4C359436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49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181393" cy="1562959"/>
          </a:xfrm>
        </p:spPr>
        <p:txBody>
          <a:bodyPr wrap="square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03596" y="4508500"/>
            <a:ext cx="6280227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23867"/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23867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23867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20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C604B7-2E17-4EEA-7010-12390307A1D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B2D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9F8C9-84E0-8A16-C91B-83572D80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24064" cy="1112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79D5C-BC23-04CF-B42D-4367BB4C4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0482" y="457201"/>
            <a:ext cx="500563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5FBE7-FAE5-62A7-0864-7D9330BBB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68544"/>
            <a:ext cx="4524064" cy="4200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91D3C-EABD-E7BF-2DAF-6A54FE41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C0831-A570-2D94-50B8-2559EE99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2F34E-C20D-076D-DE67-4C359436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3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36A0-A645-4AB5-7A06-41171768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345B-8335-4CD3-4197-DE71CAC7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DE859-7EDF-D94B-1408-BC2A185D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908A4-4379-AC4C-D717-16067966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5876B-C577-356D-AF96-F31A78AA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87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36A0-A645-4AB5-7A06-41171768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345B-8335-4CD3-4197-DE71CAC7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DE859-7EDF-D94B-1408-BC2A185D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908A4-4379-AC4C-D717-16067966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5876B-C577-356D-AF96-F31A78AA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5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942E-B8C6-9906-9E5D-41B2FC32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1ADDA-F8AC-4501-2EAA-4F8A80472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8411F-BAB3-8BE6-E732-4FABEF6B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B6090-DC73-3A82-4AE0-DB2C41A5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ABED-1384-2E1E-18FD-6AF02745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5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A545-44A3-3DD2-93C1-58D4F7EF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3BCDE-095C-A98A-F44D-AD0B6D1BD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DC263-E447-D064-51FB-00600CF31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445BD-CF58-2762-7D98-05343EBE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54FC3-4D5C-AF00-C039-2394E476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D78D0-5F9C-36ED-44E7-8F5F51F9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1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84B9-EA42-B440-C405-C65965B0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69096-A414-8CDA-5F16-4A8158E51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46F8B-7CFF-D27C-EFB2-D51DAF83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260-44AD-4ECF-A580-CDC6AB2223C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4647A-92CC-BA59-A92B-0AFCC662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C44E9-36C0-CDF8-F4F3-D957039B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1A29-90C7-4AF1-9BD4-5CEA1A05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79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E093-38E2-6F56-013C-DE951FB0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09FC5-A6F2-496F-988C-177678142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8FA8A-01E6-1D11-C0AE-9CFF8B749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6CF7C-60CC-221E-41C6-6658D9C9F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02044-6FF4-F73B-F994-934153D0C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F823D-EB81-9A53-1A22-3FAE5183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8655D-D48B-982D-9DDA-B1C29AEB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325E5-F86C-D250-8877-6A0E93F0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21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3FC7-F19B-4BA2-355A-1B78E5CA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DE771-2BC3-BCEC-4075-D943F54A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BB88F-BBFE-338B-5BD8-E5FA9296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F5683-F382-7A7C-7FF2-6F731BED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6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094F25-32FC-A271-9046-A0FA5BFE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F73FA-9BB6-A2AA-FD13-1A7EC5CC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12F13-D53E-4835-6A12-FA03B79B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74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651D-4F99-F6C9-62D1-FD31BD0C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34A10-8832-2AFF-3C1C-8772E86FF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8AE19-89D1-AD79-73C9-C73417C1C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44498-73FA-4079-6E2F-893F01B9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9D55-33B7-4AFB-8C1E-FA28A366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5B345-DED6-2755-589B-79085E05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8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651D-4F99-F6C9-62D1-FD31BD0C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34A10-8832-2AFF-3C1C-8772E86FF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8AE19-89D1-AD79-73C9-C73417C1C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44498-73FA-4079-6E2F-893F01B9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9D55-33B7-4AFB-8C1E-FA28A366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5B345-DED6-2755-589B-79085E05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46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AE11-0626-B2FB-1DC2-8E82147E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0D766-214D-C916-D20B-8B9B33427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B802B-0996-690B-7BBD-DD24E6C60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C51D2-3D9B-088C-8BB2-CE35F17B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BC77B-EC7F-46E6-4168-CDE246C1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40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FD83B-EF1F-B6B5-F9AB-EAEF2DEA1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4E2C2-7560-58B8-C6E3-7A4B3CFCB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48134-6721-BB40-0DDD-E671F96D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7E34A-36DB-3FBA-CE8F-3EE1B719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56CE7-5195-EFD2-47CD-E5EA74F6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32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2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9B55D-09FE-4DA3-6D5B-43009561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95054-4837-A0F6-3F4B-8EE4EA896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72704-FB13-66D7-2D5D-07D30CB0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260-44AD-4ECF-A580-CDC6AB2223C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C7D1E-80F0-32A4-7380-B816E55C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4EF8C-026B-B388-02AE-2587DB65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1A29-90C7-4AF1-9BD4-5CEA1A05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7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4D96-9BD4-364E-6F89-6AEEE4B5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FD8A-BDCC-1F04-E6EC-254CCAF5E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B3917-23D6-60B1-1D29-447A892B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5AAF7-9FA9-2757-9023-290E5A61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260-44AD-4ECF-A580-CDC6AB2223C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1D619-6587-9B4E-D9EF-539B9A4D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03452-E24A-4C04-1546-D4976D00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1A29-90C7-4AF1-9BD4-5CEA1A05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1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76D4-B6DA-90C8-34FD-150CB80A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92C77-D758-5DBA-8F0B-53BDA4EC4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F1177-2DD3-8A53-B8CE-79BFE918E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5643D-108D-E67D-60C7-458BDC464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A1D6E-FBB9-4091-4283-5DC39E621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0C767-E0BA-30AB-AFB5-2DEB2BF1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260-44AD-4ECF-A580-CDC6AB2223C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A0B58-669D-5828-AEAE-7281237E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97A91-5B31-A0CF-C1EE-F28D3C0F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1A29-90C7-4AF1-9BD4-5CEA1A05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9A20-EBDF-FCCB-D91D-0C44705F5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7C09A-E896-9BCA-F7C9-C3EAE33A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260-44AD-4ECF-A580-CDC6AB2223C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90386-6FF4-1C5E-C7A7-F6F61645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2E079-A8E9-A5DA-222A-8DB3512D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1A29-90C7-4AF1-9BD4-5CEA1A05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0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FE780-4F16-D585-A820-3FD3443D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260-44AD-4ECF-A580-CDC6AB2223C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53405-2E16-2D94-B275-E5678994F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6DDA5-6643-E0FC-ED7B-6B264E7C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1A29-90C7-4AF1-9BD4-5CEA1A05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1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8267-5AEA-2BC1-AF37-CD97B79D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76A38-0E15-3852-0E3F-44B69E493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E6480-B72A-C869-9403-5D3998FC5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A7CF1-3698-167D-2D73-3A92D95E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260-44AD-4ECF-A580-CDC6AB2223C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F63D2-D13F-4736-822F-B7C2CC64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ECD02-FAED-5C07-A1BF-D125E020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1A29-90C7-4AF1-9BD4-5CEA1A05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4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FE2F-4DA9-4C10-1902-D088BE82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021A3-6AF7-448F-E987-75686FE87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425F4-138E-0FC9-23A5-47DD548DA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17AA5-DEFD-9DAA-0885-A143727D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260-44AD-4ECF-A580-CDC6AB2223C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9461D-0EA3-FE43-8E4A-F0E468E2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9C352-2EC5-9EE4-8B92-CDD85E68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1A29-90C7-4AF1-9BD4-5CEA1A05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6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2AAF5-5597-6ACE-86E5-0CAC5116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E7094-BD2B-0BC8-A0B6-03DA4215A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8A30A-9204-9C65-FB01-996AD8142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2260-44AD-4ECF-A580-CDC6AB2223C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EF8D0-5BF7-8C71-E2E2-DE268A0F2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2C23E-9465-5A53-5310-22FC69A45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21A29-90C7-4AF1-9BD4-5CEA1A05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835D7-381C-A8AE-4FD7-062718DAD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54163-EC1B-10F2-2F07-4B5AD1B31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0269C-BFA7-3B28-BA5B-680CA713E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47031-0CC7-3BE9-6CFF-46282FFAE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30C61-0BEB-6387-2243-52E80EC70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cctspay@liberty.edu" TargetMode="External"/><Relationship Id="rId7" Type="http://schemas.openxmlformats.org/officeDocument/2006/relationships/hyperlink" Target="mailto:buylucatalogs@liberty.edu" TargetMode="External"/><Relationship Id="rId2" Type="http://schemas.openxmlformats.org/officeDocument/2006/relationships/hyperlink" Target="mailto:procurement@liberty.edu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contracts@liberty.edu" TargetMode="External"/><Relationship Id="rId5" Type="http://schemas.openxmlformats.org/officeDocument/2006/relationships/hyperlink" Target="mailto:travel@liberty.edu" TargetMode="External"/><Relationship Id="rId4" Type="http://schemas.openxmlformats.org/officeDocument/2006/relationships/hyperlink" Target="mailto:pcard@liberty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liberty.edu/finance-admin/procurement/policy-forms/?refresh=1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1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sv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microsoft.com/office/2007/relationships/diagramDrawing" Target="../diagrams/drawing1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52B6-2341-6907-E143-71A8CB327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71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PURCHASING SERVICES</a:t>
            </a:r>
          </a:p>
        </p:txBody>
      </p:sp>
      <p:pic>
        <p:nvPicPr>
          <p:cNvPr id="6" name="Picture 5" descr="A cartoon of a duck holding a card&#10;&#10;Description automatically generated">
            <a:extLst>
              <a:ext uri="{FF2B5EF4-FFF2-40B4-BE49-F238E27FC236}">
                <a16:creationId xmlns:a16="http://schemas.microsoft.com/office/drawing/2014/main" id="{FB822094-CE92-F2E1-CE68-E0BEBCE59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1" y="5518111"/>
            <a:ext cx="1105246" cy="111359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BEAFD77-F56D-575C-C854-D6EC4B660833}"/>
              </a:ext>
            </a:extLst>
          </p:cNvPr>
          <p:cNvSpPr txBox="1">
            <a:spLocks/>
          </p:cNvSpPr>
          <p:nvPr/>
        </p:nvSpPr>
        <p:spPr>
          <a:xfrm>
            <a:off x="1524000" y="4611716"/>
            <a:ext cx="9144000" cy="536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October 15, 2024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85386C2-9E70-526C-8B48-CCC900E8B490}"/>
              </a:ext>
            </a:extLst>
          </p:cNvPr>
          <p:cNvSpPr txBox="1">
            <a:spLocks/>
          </p:cNvSpPr>
          <p:nvPr/>
        </p:nvSpPr>
        <p:spPr>
          <a:xfrm>
            <a:off x="1524000" y="3617413"/>
            <a:ext cx="9144000" cy="536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400" dirty="0">
                <a:solidFill>
                  <a:srgbClr val="FFFFFF"/>
                </a:solidFill>
                <a:latin typeface="Segoe UI"/>
              </a:rPr>
              <a:t>2024 Fall Training</a:t>
            </a:r>
          </a:p>
          <a:p>
            <a:pPr algn="ctr">
              <a:defRPr/>
            </a:pPr>
            <a:r>
              <a:rPr lang="en-US" sz="12400" dirty="0">
                <a:solidFill>
                  <a:srgbClr val="FFFFFF"/>
                </a:solidFill>
                <a:latin typeface="Segoe UI"/>
              </a:rPr>
              <a:t>Procurement &amp; Payment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835C2-566B-649D-2580-06650BBF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Product Description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6C84E-9EC7-5F58-2290-6DBDFF15A7A7}"/>
              </a:ext>
            </a:extLst>
          </p:cNvPr>
          <p:cNvSpPr>
            <a:spLocks/>
          </p:cNvSpPr>
          <p:nvPr/>
        </p:nvSpPr>
        <p:spPr>
          <a:xfrm>
            <a:off x="8152585" y="5987747"/>
            <a:ext cx="2386419" cy="317637"/>
          </a:xfrm>
          <a:prstGeom prst="rect">
            <a:avLst/>
          </a:prstGeom>
        </p:spPr>
        <p:txBody>
          <a:bodyPr/>
          <a:lstStyle/>
          <a:p>
            <a:pPr algn="r" defTabSz="786384">
              <a:spcAft>
                <a:spcPts val="600"/>
              </a:spcAft>
              <a:defRPr/>
            </a:pPr>
            <a:fld id="{DBA1B0FB-D917-4C8C-928F-313BD683BF39}" type="slidenum">
              <a:rPr lang="en-US" sz="1032" kern="1200">
                <a:solidFill>
                  <a:srgbClr val="000000"/>
                </a:solidFill>
                <a:latin typeface="Segoe UI"/>
                <a:ea typeface="+mn-ea"/>
                <a:cs typeface="+mn-cs"/>
              </a:rPr>
              <a:pPr algn="r" defTabSz="786384">
                <a:spcAft>
                  <a:spcPts val="600"/>
                </a:spcAft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2B717-BBE4-9E0C-A998-B87F0DD73225}"/>
              </a:ext>
            </a:extLst>
          </p:cNvPr>
          <p:cNvSpPr txBox="1"/>
          <p:nvPr/>
        </p:nvSpPr>
        <p:spPr>
          <a:xfrm>
            <a:off x="8766810" y="224314"/>
            <a:ext cx="2787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Include dates in the product description field.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6AC9F-448E-30DB-4D6C-5CD7A9C75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6816">
            <a:off x="9231983" y="4655488"/>
            <a:ext cx="2410585" cy="17405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CF1FF4-DF57-4663-DC74-CDEBA659F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741" y="4182790"/>
            <a:ext cx="1853737" cy="12233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02AD7F-A88C-6B8C-0EF9-2198E0696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676" y="4107155"/>
            <a:ext cx="1813748" cy="13746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4D92F2-62E6-FF1F-3619-B00F75E10F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8666922" y="2289818"/>
            <a:ext cx="1703305" cy="129956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03FE65A-6817-DFCB-393B-CDA7EB2D4127}"/>
              </a:ext>
            </a:extLst>
          </p:cNvPr>
          <p:cNvSpPr txBox="1"/>
          <p:nvPr/>
        </p:nvSpPr>
        <p:spPr>
          <a:xfrm>
            <a:off x="1777741" y="3613609"/>
            <a:ext cx="158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Contract term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FA4DCD-0BCA-23DB-C7EB-1534A098271B}"/>
              </a:ext>
            </a:extLst>
          </p:cNvPr>
          <p:cNvSpPr txBox="1"/>
          <p:nvPr/>
        </p:nvSpPr>
        <p:spPr>
          <a:xfrm>
            <a:off x="1756793" y="5525013"/>
            <a:ext cx="1853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Membership term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E31555-C365-F163-82A1-0FD75ACCBD18}"/>
              </a:ext>
            </a:extLst>
          </p:cNvPr>
          <p:cNvSpPr txBox="1"/>
          <p:nvPr/>
        </p:nvSpPr>
        <p:spPr>
          <a:xfrm>
            <a:off x="5136434" y="3616035"/>
            <a:ext cx="2522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Study Abroad date range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FEBD27-26AC-C973-C785-B84E8022A495}"/>
              </a:ext>
            </a:extLst>
          </p:cNvPr>
          <p:cNvSpPr txBox="1"/>
          <p:nvPr/>
        </p:nvSpPr>
        <p:spPr>
          <a:xfrm>
            <a:off x="5653319" y="5560906"/>
            <a:ext cx="1311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Event date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9EA9C5-ED44-8213-157C-51CF2E047678}"/>
              </a:ext>
            </a:extLst>
          </p:cNvPr>
          <p:cNvSpPr txBox="1"/>
          <p:nvPr/>
        </p:nvSpPr>
        <p:spPr>
          <a:xfrm>
            <a:off x="8776644" y="3630603"/>
            <a:ext cx="1483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Trip date</a:t>
            </a:r>
          </a:p>
        </p:txBody>
      </p:sp>
      <p:pic>
        <p:nvPicPr>
          <p:cNvPr id="5" name="Picture 4" descr="Filling out forms on a table">
            <a:extLst>
              <a:ext uri="{FF2B5EF4-FFF2-40B4-BE49-F238E27FC236}">
                <a16:creationId xmlns:a16="http://schemas.microsoft.com/office/drawing/2014/main" id="{B460DD3E-3C40-1488-189E-F5A9DE0D9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41" y="2289817"/>
            <a:ext cx="1832789" cy="1223351"/>
          </a:xfrm>
          <a:prstGeom prst="rect">
            <a:avLst/>
          </a:prstGeom>
        </p:spPr>
      </p:pic>
      <p:pic>
        <p:nvPicPr>
          <p:cNvPr id="12" name="Picture 11" descr="Woman with camera">
            <a:extLst>
              <a:ext uri="{FF2B5EF4-FFF2-40B4-BE49-F238E27FC236}">
                <a16:creationId xmlns:a16="http://schemas.microsoft.com/office/drawing/2014/main" id="{68940A34-8D74-C0EA-E351-6F1A8B162E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99" y="2289817"/>
            <a:ext cx="1835025" cy="122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0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4FCE9-698D-57D8-79A2-470D43F8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BFD9FDA-47B2-C376-D341-97D706C2F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892" y="194504"/>
            <a:ext cx="11690215" cy="6526971"/>
          </a:xfr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8436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D0EB8-2395-C26F-BE73-C16CA112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 Request Reason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451F2-9E3F-8C45-8D37-173D906A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E62BECC-E300-79DA-CDF3-93BFE5DBD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283"/>
          <a:stretch/>
        </p:blipFill>
        <p:spPr>
          <a:xfrm>
            <a:off x="6138659" y="205941"/>
            <a:ext cx="5553392" cy="64461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7AA14B-EB1E-AA39-46B9-1861119CE436}"/>
              </a:ext>
            </a:extLst>
          </p:cNvPr>
          <p:cNvSpPr txBox="1"/>
          <p:nvPr/>
        </p:nvSpPr>
        <p:spPr>
          <a:xfrm>
            <a:off x="1328058" y="4087374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Include the original PO total, new PO total, and reason for change. </a:t>
            </a:r>
          </a:p>
        </p:txBody>
      </p:sp>
    </p:spTree>
    <p:extLst>
      <p:ext uri="{BB962C8B-B14F-4D97-AF65-F5344CB8AC3E}">
        <p14:creationId xmlns:p14="http://schemas.microsoft.com/office/powerpoint/2010/main" val="178635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D0EB8-2395-C26F-BE73-C16CA112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74" y="-574874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 Request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451F2-9E3F-8C45-8D37-173D906A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F3ED85-ADF6-0B0C-CC7C-7E15C1AF6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950" y="249083"/>
            <a:ext cx="6233772" cy="2978749"/>
          </a:xfrm>
        </p:spPr>
        <p:txBody>
          <a:bodyPr>
            <a:normAutofit/>
          </a:bodyPr>
          <a:lstStyle/>
          <a:p>
            <a:r>
              <a:rPr lang="en-US" sz="2600" dirty="0"/>
              <a:t>When the quantity needs to change on a specific line, enter the new quantity needed.</a:t>
            </a:r>
          </a:p>
          <a:p>
            <a:r>
              <a:rPr lang="en-US" sz="2600" dirty="0"/>
              <a:t>Include the reason for the change in the Internal Note on that line.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AEDC13-6883-44EA-8802-34F21EA76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1" y="3287648"/>
            <a:ext cx="10739117" cy="303072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11705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6E70A8-306B-73DB-ED79-D728C4C1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9" y="698372"/>
            <a:ext cx="5019869" cy="10301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kern="1200" dirty="0">
                <a:latin typeface="+mj-lt"/>
                <a:ea typeface="+mj-ea"/>
                <a:cs typeface="+mj-cs"/>
              </a:rPr>
              <a:t>New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Non-Employee Travel Reimbursement 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088BF-BECC-3EA8-7317-AEE4F652E36A}"/>
              </a:ext>
            </a:extLst>
          </p:cNvPr>
          <p:cNvSpPr txBox="1"/>
          <p:nvPr/>
        </p:nvSpPr>
        <p:spPr>
          <a:xfrm>
            <a:off x="751698" y="2141875"/>
            <a:ext cx="3702579" cy="3524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Form is in the Procurement Document Library under Travel.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Non-Employee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Reimbursing for travel only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Interview candidates, recruits, speakers/judges only receiving travel reimbursements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 other compensation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Attached to requisition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Receipts of actual expenses after travel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333180-A106-91B7-8427-3E93A700C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619240"/>
            <a:ext cx="6404012" cy="56195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DA770-31F5-A388-2C52-2F05AB65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9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ocument with a number of text&#10;&#10;Description automatically generated with medium confidence">
            <a:extLst>
              <a:ext uri="{FF2B5EF4-FFF2-40B4-BE49-F238E27FC236}">
                <a16:creationId xmlns:a16="http://schemas.microsoft.com/office/drawing/2014/main" id="{3D243389-689D-A8B9-EFB7-159F83F7F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2819" y="83962"/>
            <a:ext cx="5193916" cy="66802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EBAD2-C587-9096-8DC1-B44D2905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7834D-310C-DA0B-2DA9-AF432CB10412}"/>
              </a:ext>
            </a:extLst>
          </p:cNvPr>
          <p:cNvSpPr txBox="1"/>
          <p:nvPr/>
        </p:nvSpPr>
        <p:spPr>
          <a:xfrm>
            <a:off x="783771" y="2873827"/>
            <a:ext cx="3228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Non-Employee Travel Reimbursement Form</a:t>
            </a:r>
          </a:p>
        </p:txBody>
      </p:sp>
    </p:spTree>
    <p:extLst>
      <p:ext uri="{BB962C8B-B14F-4D97-AF65-F5344CB8AC3E}">
        <p14:creationId xmlns:p14="http://schemas.microsoft.com/office/powerpoint/2010/main" val="1779197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36076-0F5F-E5EF-1B6D-81C02935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Purchasing Training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A6CD7-1EE0-C0F6-6CD2-9220ED5B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8574E-0A4D-0394-CABF-78D4AF25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436" y="2102645"/>
            <a:ext cx="7781730" cy="228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6C1D94-E004-F415-30C3-3FD4030843AD}"/>
              </a:ext>
            </a:extLst>
          </p:cNvPr>
          <p:cNvSpPr txBox="1"/>
          <p:nvPr/>
        </p:nvSpPr>
        <p:spPr>
          <a:xfrm>
            <a:off x="4373507" y="5058471"/>
            <a:ext cx="6895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Feel free to contact your buyer for individual purchase process training.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F4EEBB-7337-F54C-B873-9A881624B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49" y="379987"/>
            <a:ext cx="2815906" cy="18826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443A4-9F7D-1B28-01D2-0FCBDFBDBD0A}"/>
              </a:ext>
            </a:extLst>
          </p:cNvPr>
          <p:cNvSpPr txBox="1"/>
          <p:nvPr/>
        </p:nvSpPr>
        <p:spPr>
          <a:xfrm>
            <a:off x="4192751" y="622519"/>
            <a:ext cx="7778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The BuyLU Home Page offers training videos to assist with the purchasing process.</a:t>
            </a:r>
          </a:p>
        </p:txBody>
      </p:sp>
    </p:spTree>
    <p:extLst>
      <p:ext uri="{BB962C8B-B14F-4D97-AF65-F5344CB8AC3E}">
        <p14:creationId xmlns:p14="http://schemas.microsoft.com/office/powerpoint/2010/main" val="242387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graph of a graph with blue squares&#10;&#10;Description automatically generated with medium confidence">
            <a:extLst>
              <a:ext uri="{FF2B5EF4-FFF2-40B4-BE49-F238E27FC236}">
                <a16:creationId xmlns:a16="http://schemas.microsoft.com/office/drawing/2014/main" id="{AB45731F-4F86-E846-A056-BE520A4F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738" y="2498516"/>
            <a:ext cx="3887548" cy="27932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A graph with blue squares&#10;&#10;Description automatically generated">
            <a:extLst>
              <a:ext uri="{FF2B5EF4-FFF2-40B4-BE49-F238E27FC236}">
                <a16:creationId xmlns:a16="http://schemas.microsoft.com/office/drawing/2014/main" id="{DD8A9B68-5159-8F07-8B6C-53CC9687A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72" y="2498516"/>
            <a:ext cx="3849409" cy="277646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A graph of a number of blue squares&#10;&#10;Description automatically generated">
            <a:extLst>
              <a:ext uri="{FF2B5EF4-FFF2-40B4-BE49-F238E27FC236}">
                <a16:creationId xmlns:a16="http://schemas.microsoft.com/office/drawing/2014/main" id="{11658D33-75B3-090C-ADDA-F4A60C903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698" y="2498516"/>
            <a:ext cx="3866890" cy="276609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76DC58-5977-B109-2774-38337A6E672C}"/>
              </a:ext>
            </a:extLst>
          </p:cNvPr>
          <p:cNvSpPr txBox="1"/>
          <p:nvPr/>
        </p:nvSpPr>
        <p:spPr>
          <a:xfrm>
            <a:off x="1371601" y="4786744"/>
            <a:ext cx="9448800" cy="1442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 FY25 Stats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/>
          </a:p>
          <a:p>
            <a:pPr marL="5143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BFDAD-5DD2-2829-984F-039808DD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BA1B0FB-D917-4C8C-928F-313BD683BF39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FF0EF-EACF-B337-82F3-BB9EF0091598}"/>
              </a:ext>
            </a:extLst>
          </p:cNvPr>
          <p:cNvSpPr txBox="1"/>
          <p:nvPr/>
        </p:nvSpPr>
        <p:spPr>
          <a:xfrm>
            <a:off x="1310093" y="179812"/>
            <a:ext cx="385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FY25 Stats</a:t>
            </a:r>
          </a:p>
        </p:txBody>
      </p:sp>
    </p:spTree>
    <p:extLst>
      <p:ext uri="{BB962C8B-B14F-4D97-AF65-F5344CB8AC3E}">
        <p14:creationId xmlns:p14="http://schemas.microsoft.com/office/powerpoint/2010/main" val="25140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group of people discussing something&#10;&#10;Description automatically generated">
            <a:extLst>
              <a:ext uri="{FF2B5EF4-FFF2-40B4-BE49-F238E27FC236}">
                <a16:creationId xmlns:a16="http://schemas.microsoft.com/office/drawing/2014/main" id="{84215224-581E-2F09-F3CD-5782CEDB6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C2395-D088-3D83-F774-DA51E320B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99" y="2453195"/>
            <a:ext cx="11325137" cy="17997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6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6000" dirty="0">
                <a:solidFill>
                  <a:schemeClr val="accent4">
                    <a:lumMod val="50000"/>
                  </a:schemeClr>
                </a:solidFill>
              </a:rPr>
              <a:t>Coming soon…</a:t>
            </a:r>
            <a:br>
              <a:rPr lang="en-US" sz="6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6000" dirty="0">
                <a:solidFill>
                  <a:schemeClr val="accent4">
                    <a:lumMod val="50000"/>
                  </a:schemeClr>
                </a:solidFill>
              </a:rPr>
              <a:t>Unauthorized Commitment Procedure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10EF6-C51A-0A04-B374-0CB9BFE4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BA1B0FB-D917-4C8C-928F-313BD683BF39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9332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36076-0F5F-E5EF-1B6D-81C02935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Contact Us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prstGeom prst="rect">
            <a:avLst/>
          </a:pr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255095"/>
                      <a:gd name="connsiteY0" fmla="*/ 0 h 18288"/>
                      <a:gd name="connsiteX1" fmla="*/ 618468 w 3255095"/>
                      <a:gd name="connsiteY1" fmla="*/ 0 h 18288"/>
                      <a:gd name="connsiteX2" fmla="*/ 1269487 w 3255095"/>
                      <a:gd name="connsiteY2" fmla="*/ 0 h 18288"/>
                      <a:gd name="connsiteX3" fmla="*/ 1953057 w 3255095"/>
                      <a:gd name="connsiteY3" fmla="*/ 0 h 18288"/>
                      <a:gd name="connsiteX4" fmla="*/ 2636627 w 3255095"/>
                      <a:gd name="connsiteY4" fmla="*/ 0 h 18288"/>
                      <a:gd name="connsiteX5" fmla="*/ 3255095 w 3255095"/>
                      <a:gd name="connsiteY5" fmla="*/ 0 h 18288"/>
                      <a:gd name="connsiteX6" fmla="*/ 3255095 w 3255095"/>
                      <a:gd name="connsiteY6" fmla="*/ 18288 h 18288"/>
                      <a:gd name="connsiteX7" fmla="*/ 2538974 w 3255095"/>
                      <a:gd name="connsiteY7" fmla="*/ 18288 h 18288"/>
                      <a:gd name="connsiteX8" fmla="*/ 1822853 w 3255095"/>
                      <a:gd name="connsiteY8" fmla="*/ 18288 h 18288"/>
                      <a:gd name="connsiteX9" fmla="*/ 1171834 w 3255095"/>
                      <a:gd name="connsiteY9" fmla="*/ 18288 h 18288"/>
                      <a:gd name="connsiteX10" fmla="*/ 0 w 3255095"/>
                      <a:gd name="connsiteY10" fmla="*/ 18288 h 18288"/>
                      <a:gd name="connsiteX11" fmla="*/ 0 w 3255095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55095" h="18288" fill="none" extrusionOk="0">
                        <a:moveTo>
                          <a:pt x="0" y="0"/>
                        </a:moveTo>
                        <a:cubicBezTo>
                          <a:pt x="240201" y="-22123"/>
                          <a:pt x="462021" y="-19623"/>
                          <a:pt x="618468" y="0"/>
                        </a:cubicBezTo>
                        <a:cubicBezTo>
                          <a:pt x="774915" y="19623"/>
                          <a:pt x="974734" y="2035"/>
                          <a:pt x="1269487" y="0"/>
                        </a:cubicBezTo>
                        <a:cubicBezTo>
                          <a:pt x="1564240" y="-2035"/>
                          <a:pt x="1733579" y="10639"/>
                          <a:pt x="1953057" y="0"/>
                        </a:cubicBezTo>
                        <a:cubicBezTo>
                          <a:pt x="2172535" y="-10639"/>
                          <a:pt x="2453962" y="14018"/>
                          <a:pt x="2636627" y="0"/>
                        </a:cubicBezTo>
                        <a:cubicBezTo>
                          <a:pt x="2819292" y="-14018"/>
                          <a:pt x="3121375" y="5399"/>
                          <a:pt x="3255095" y="0"/>
                        </a:cubicBezTo>
                        <a:cubicBezTo>
                          <a:pt x="3254386" y="8157"/>
                          <a:pt x="3254682" y="12125"/>
                          <a:pt x="3255095" y="18288"/>
                        </a:cubicBezTo>
                        <a:cubicBezTo>
                          <a:pt x="3088545" y="23203"/>
                          <a:pt x="2687475" y="7419"/>
                          <a:pt x="2538974" y="18288"/>
                        </a:cubicBezTo>
                        <a:cubicBezTo>
                          <a:pt x="2390473" y="29157"/>
                          <a:pt x="2137381" y="-8959"/>
                          <a:pt x="1822853" y="18288"/>
                        </a:cubicBezTo>
                        <a:cubicBezTo>
                          <a:pt x="1508325" y="45535"/>
                          <a:pt x="1466437" y="20385"/>
                          <a:pt x="1171834" y="18288"/>
                        </a:cubicBezTo>
                        <a:cubicBezTo>
                          <a:pt x="877231" y="16191"/>
                          <a:pt x="561097" y="37643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255095" h="18288" stroke="0" extrusionOk="0">
                        <a:moveTo>
                          <a:pt x="0" y="0"/>
                        </a:moveTo>
                        <a:cubicBezTo>
                          <a:pt x="291965" y="19429"/>
                          <a:pt x="363155" y="8568"/>
                          <a:pt x="618468" y="0"/>
                        </a:cubicBezTo>
                        <a:cubicBezTo>
                          <a:pt x="873781" y="-8568"/>
                          <a:pt x="904459" y="-19505"/>
                          <a:pt x="1171834" y="0"/>
                        </a:cubicBezTo>
                        <a:cubicBezTo>
                          <a:pt x="1439209" y="19505"/>
                          <a:pt x="1744369" y="9790"/>
                          <a:pt x="1887955" y="0"/>
                        </a:cubicBezTo>
                        <a:cubicBezTo>
                          <a:pt x="2031541" y="-9790"/>
                          <a:pt x="2346378" y="21240"/>
                          <a:pt x="2506423" y="0"/>
                        </a:cubicBezTo>
                        <a:cubicBezTo>
                          <a:pt x="2666468" y="-21240"/>
                          <a:pt x="2990257" y="30414"/>
                          <a:pt x="3255095" y="0"/>
                        </a:cubicBezTo>
                        <a:cubicBezTo>
                          <a:pt x="3254831" y="4493"/>
                          <a:pt x="3255479" y="9472"/>
                          <a:pt x="3255095" y="18288"/>
                        </a:cubicBezTo>
                        <a:cubicBezTo>
                          <a:pt x="3120743" y="16690"/>
                          <a:pt x="2759628" y="42462"/>
                          <a:pt x="2604076" y="18288"/>
                        </a:cubicBezTo>
                        <a:cubicBezTo>
                          <a:pt x="2448524" y="-5886"/>
                          <a:pt x="2184336" y="19599"/>
                          <a:pt x="1887955" y="18288"/>
                        </a:cubicBezTo>
                        <a:cubicBezTo>
                          <a:pt x="1591574" y="16977"/>
                          <a:pt x="1548845" y="6870"/>
                          <a:pt x="1334589" y="18288"/>
                        </a:cubicBezTo>
                        <a:cubicBezTo>
                          <a:pt x="1120333" y="29706"/>
                          <a:pt x="996014" y="9662"/>
                          <a:pt x="683570" y="18288"/>
                        </a:cubicBezTo>
                        <a:cubicBezTo>
                          <a:pt x="371126" y="26914"/>
                          <a:pt x="198687" y="16167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A6CD7-1EE0-C0F6-6CD2-9220ED5B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694214-ABDA-D4F8-1E5F-F9E90B43CBB7}"/>
              </a:ext>
            </a:extLst>
          </p:cNvPr>
          <p:cNvGrpSpPr/>
          <p:nvPr/>
        </p:nvGrpSpPr>
        <p:grpSpPr>
          <a:xfrm>
            <a:off x="4362275" y="840409"/>
            <a:ext cx="6991531" cy="4209764"/>
            <a:chOff x="826543" y="1748484"/>
            <a:chExt cx="8669890" cy="48095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8DA832-B685-5ECB-AEF4-BD856E8384E3}"/>
                </a:ext>
              </a:extLst>
            </p:cNvPr>
            <p:cNvGrpSpPr/>
            <p:nvPr/>
          </p:nvGrpSpPr>
          <p:grpSpPr>
            <a:xfrm>
              <a:off x="826543" y="1748484"/>
              <a:ext cx="8669890" cy="4809547"/>
              <a:chOff x="824044" y="1748484"/>
              <a:chExt cx="10529755" cy="480954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B965025-125F-C165-66DA-8C2260D46214}"/>
                  </a:ext>
                </a:extLst>
              </p:cNvPr>
              <p:cNvSpPr/>
              <p:nvPr/>
            </p:nvSpPr>
            <p:spPr>
              <a:xfrm>
                <a:off x="4623815" y="1825101"/>
                <a:ext cx="6729984" cy="612920"/>
              </a:xfrm>
              <a:custGeom>
                <a:avLst/>
                <a:gdLst>
                  <a:gd name="connsiteX0" fmla="*/ 102155 w 612920"/>
                  <a:gd name="connsiteY0" fmla="*/ 0 h 6729984"/>
                  <a:gd name="connsiteX1" fmla="*/ 510765 w 612920"/>
                  <a:gd name="connsiteY1" fmla="*/ 0 h 6729984"/>
                  <a:gd name="connsiteX2" fmla="*/ 612920 w 612920"/>
                  <a:gd name="connsiteY2" fmla="*/ 102155 h 6729984"/>
                  <a:gd name="connsiteX3" fmla="*/ 612920 w 612920"/>
                  <a:gd name="connsiteY3" fmla="*/ 6729984 h 6729984"/>
                  <a:gd name="connsiteX4" fmla="*/ 612920 w 612920"/>
                  <a:gd name="connsiteY4" fmla="*/ 6729984 h 6729984"/>
                  <a:gd name="connsiteX5" fmla="*/ 0 w 612920"/>
                  <a:gd name="connsiteY5" fmla="*/ 6729984 h 6729984"/>
                  <a:gd name="connsiteX6" fmla="*/ 0 w 612920"/>
                  <a:gd name="connsiteY6" fmla="*/ 6729984 h 6729984"/>
                  <a:gd name="connsiteX7" fmla="*/ 0 w 612920"/>
                  <a:gd name="connsiteY7" fmla="*/ 102155 h 6729984"/>
                  <a:gd name="connsiteX8" fmla="*/ 102155 w 612920"/>
                  <a:gd name="connsiteY8" fmla="*/ 0 h 672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2920" h="6729984">
                    <a:moveTo>
                      <a:pt x="612920" y="1121686"/>
                    </a:moveTo>
                    <a:lnTo>
                      <a:pt x="612920" y="5608298"/>
                    </a:lnTo>
                    <a:cubicBezTo>
                      <a:pt x="612920" y="6227789"/>
                      <a:pt x="608755" y="6729979"/>
                      <a:pt x="603616" y="6729979"/>
                    </a:cubicBezTo>
                    <a:lnTo>
                      <a:pt x="0" y="6729979"/>
                    </a:lnTo>
                    <a:lnTo>
                      <a:pt x="0" y="672997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603616" y="5"/>
                    </a:lnTo>
                    <a:cubicBezTo>
                      <a:pt x="608755" y="5"/>
                      <a:pt x="612920" y="502195"/>
                      <a:pt x="612920" y="1121686"/>
                    </a:cubicBezTo>
                    <a:close/>
                  </a:path>
                </a:pathLst>
              </a:custGeom>
              <a:solidFill>
                <a:schemeClr val="tx2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0" tIns="58495" rIns="0" bIns="58495" numCol="1" spcCol="1270" anchor="ctr" anchorCtr="0">
                <a:noAutofit/>
              </a:bodyPr>
              <a:lstStyle/>
              <a:p>
                <a:pPr marL="131468" marR="0" lvl="1" indent="-131468" algn="l" defTabSz="76689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7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procurement@liberty.edu</a:t>
                </a:r>
                <a:endPara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  <a:p>
                <a:pPr marL="131468" marR="0" lvl="1" indent="-131468" algn="l" defTabSz="76689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7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(434) 592-3012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0EB1707-D66B-A235-90FE-499D36A37F3F}"/>
                  </a:ext>
                </a:extLst>
              </p:cNvPr>
              <p:cNvSpPr/>
              <p:nvPr/>
            </p:nvSpPr>
            <p:spPr>
              <a:xfrm>
                <a:off x="4609659" y="4259580"/>
                <a:ext cx="6729983" cy="612920"/>
              </a:xfrm>
              <a:custGeom>
                <a:avLst/>
                <a:gdLst>
                  <a:gd name="connsiteX0" fmla="*/ 102155 w 612920"/>
                  <a:gd name="connsiteY0" fmla="*/ 0 h 6729984"/>
                  <a:gd name="connsiteX1" fmla="*/ 510765 w 612920"/>
                  <a:gd name="connsiteY1" fmla="*/ 0 h 6729984"/>
                  <a:gd name="connsiteX2" fmla="*/ 612920 w 612920"/>
                  <a:gd name="connsiteY2" fmla="*/ 102155 h 6729984"/>
                  <a:gd name="connsiteX3" fmla="*/ 612920 w 612920"/>
                  <a:gd name="connsiteY3" fmla="*/ 6729984 h 6729984"/>
                  <a:gd name="connsiteX4" fmla="*/ 612920 w 612920"/>
                  <a:gd name="connsiteY4" fmla="*/ 6729984 h 6729984"/>
                  <a:gd name="connsiteX5" fmla="*/ 0 w 612920"/>
                  <a:gd name="connsiteY5" fmla="*/ 6729984 h 6729984"/>
                  <a:gd name="connsiteX6" fmla="*/ 0 w 612920"/>
                  <a:gd name="connsiteY6" fmla="*/ 6729984 h 6729984"/>
                  <a:gd name="connsiteX7" fmla="*/ 0 w 612920"/>
                  <a:gd name="connsiteY7" fmla="*/ 102155 h 6729984"/>
                  <a:gd name="connsiteX8" fmla="*/ 102155 w 612920"/>
                  <a:gd name="connsiteY8" fmla="*/ 0 h 672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2920" h="6729984">
                    <a:moveTo>
                      <a:pt x="612920" y="1121686"/>
                    </a:moveTo>
                    <a:lnTo>
                      <a:pt x="612920" y="5608298"/>
                    </a:lnTo>
                    <a:cubicBezTo>
                      <a:pt x="612920" y="6227789"/>
                      <a:pt x="608755" y="6729979"/>
                      <a:pt x="603616" y="6729979"/>
                    </a:cubicBezTo>
                    <a:lnTo>
                      <a:pt x="0" y="6729979"/>
                    </a:lnTo>
                    <a:lnTo>
                      <a:pt x="0" y="672997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603616" y="5"/>
                    </a:lnTo>
                    <a:cubicBezTo>
                      <a:pt x="608755" y="5"/>
                      <a:pt x="612920" y="502195"/>
                      <a:pt x="612920" y="1121686"/>
                    </a:cubicBezTo>
                    <a:close/>
                  </a:path>
                </a:pathLst>
              </a:custGeom>
              <a:solidFill>
                <a:schemeClr val="tx2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0" tIns="58495" rIns="0" bIns="58495" numCol="1" spcCol="1270" anchor="ctr" anchorCtr="0">
                <a:noAutofit/>
              </a:bodyPr>
              <a:lstStyle/>
              <a:p>
                <a:pPr marL="131468" marR="0" lvl="1" indent="-131468" algn="l" defTabSz="76689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725" b="0" i="0" u="none" strike="noStrike" kern="1200" cap="none" spc="0" normalizeH="0" baseline="0" noProof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acctspay@liberty.edu</a:t>
                </a:r>
                <a:endParaRPr kumimoji="0" lang="en-US" sz="1725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  <a:p>
                <a:pPr marL="131468" marR="0" lvl="1" indent="-131468" algn="l" defTabSz="76689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725" b="0" i="0" u="none" strike="noStrike" kern="1200" cap="none" spc="0" normalizeH="0" baseline="0" noProof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(434) 592-3166</a:t>
                </a: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1180C68-8269-E3C7-AEC5-7E7AE832313C}"/>
                  </a:ext>
                </a:extLst>
              </p:cNvPr>
              <p:cNvSpPr/>
              <p:nvPr/>
            </p:nvSpPr>
            <p:spPr>
              <a:xfrm>
                <a:off x="4609659" y="5064037"/>
                <a:ext cx="6729983" cy="612920"/>
              </a:xfrm>
              <a:custGeom>
                <a:avLst/>
                <a:gdLst>
                  <a:gd name="connsiteX0" fmla="*/ 102155 w 612920"/>
                  <a:gd name="connsiteY0" fmla="*/ 0 h 6729984"/>
                  <a:gd name="connsiteX1" fmla="*/ 510765 w 612920"/>
                  <a:gd name="connsiteY1" fmla="*/ 0 h 6729984"/>
                  <a:gd name="connsiteX2" fmla="*/ 612920 w 612920"/>
                  <a:gd name="connsiteY2" fmla="*/ 102155 h 6729984"/>
                  <a:gd name="connsiteX3" fmla="*/ 612920 w 612920"/>
                  <a:gd name="connsiteY3" fmla="*/ 6729984 h 6729984"/>
                  <a:gd name="connsiteX4" fmla="*/ 612920 w 612920"/>
                  <a:gd name="connsiteY4" fmla="*/ 6729984 h 6729984"/>
                  <a:gd name="connsiteX5" fmla="*/ 0 w 612920"/>
                  <a:gd name="connsiteY5" fmla="*/ 6729984 h 6729984"/>
                  <a:gd name="connsiteX6" fmla="*/ 0 w 612920"/>
                  <a:gd name="connsiteY6" fmla="*/ 6729984 h 6729984"/>
                  <a:gd name="connsiteX7" fmla="*/ 0 w 612920"/>
                  <a:gd name="connsiteY7" fmla="*/ 102155 h 6729984"/>
                  <a:gd name="connsiteX8" fmla="*/ 102155 w 612920"/>
                  <a:gd name="connsiteY8" fmla="*/ 0 h 672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2920" h="6729984">
                    <a:moveTo>
                      <a:pt x="612920" y="1121686"/>
                    </a:moveTo>
                    <a:lnTo>
                      <a:pt x="612920" y="5608298"/>
                    </a:lnTo>
                    <a:cubicBezTo>
                      <a:pt x="612920" y="6227789"/>
                      <a:pt x="608755" y="6729979"/>
                      <a:pt x="603616" y="6729979"/>
                    </a:cubicBezTo>
                    <a:lnTo>
                      <a:pt x="0" y="6729979"/>
                    </a:lnTo>
                    <a:lnTo>
                      <a:pt x="0" y="672997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603616" y="5"/>
                    </a:lnTo>
                    <a:cubicBezTo>
                      <a:pt x="608755" y="5"/>
                      <a:pt x="612920" y="502195"/>
                      <a:pt x="612920" y="1121686"/>
                    </a:cubicBezTo>
                    <a:close/>
                  </a:path>
                </a:pathLst>
              </a:custGeom>
              <a:solidFill>
                <a:schemeClr val="tx2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0" tIns="58495" rIns="0" bIns="58495" numCol="1" spcCol="1270" anchor="ctr" anchorCtr="0">
                <a:noAutofit/>
              </a:bodyPr>
              <a:lstStyle/>
              <a:p>
                <a:pPr marL="131468" marR="0" lvl="1" indent="-131468" algn="l" defTabSz="76689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7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pcard@liberty.edu</a:t>
                </a:r>
                <a:endPara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  <a:p>
                <a:pPr marL="131468" marR="0" lvl="1" indent="-131468" algn="l" defTabSz="76689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7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(434) 582-2266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0242FFC-2506-E133-DBF6-F3FBA3103A79}"/>
                  </a:ext>
                </a:extLst>
              </p:cNvPr>
              <p:cNvSpPr/>
              <p:nvPr/>
            </p:nvSpPr>
            <p:spPr>
              <a:xfrm>
                <a:off x="4609658" y="5868496"/>
                <a:ext cx="6729985" cy="612921"/>
              </a:xfrm>
              <a:custGeom>
                <a:avLst/>
                <a:gdLst>
                  <a:gd name="connsiteX0" fmla="*/ 102155 w 612920"/>
                  <a:gd name="connsiteY0" fmla="*/ 0 h 6729984"/>
                  <a:gd name="connsiteX1" fmla="*/ 510765 w 612920"/>
                  <a:gd name="connsiteY1" fmla="*/ 0 h 6729984"/>
                  <a:gd name="connsiteX2" fmla="*/ 612920 w 612920"/>
                  <a:gd name="connsiteY2" fmla="*/ 102155 h 6729984"/>
                  <a:gd name="connsiteX3" fmla="*/ 612920 w 612920"/>
                  <a:gd name="connsiteY3" fmla="*/ 6729984 h 6729984"/>
                  <a:gd name="connsiteX4" fmla="*/ 612920 w 612920"/>
                  <a:gd name="connsiteY4" fmla="*/ 6729984 h 6729984"/>
                  <a:gd name="connsiteX5" fmla="*/ 0 w 612920"/>
                  <a:gd name="connsiteY5" fmla="*/ 6729984 h 6729984"/>
                  <a:gd name="connsiteX6" fmla="*/ 0 w 612920"/>
                  <a:gd name="connsiteY6" fmla="*/ 6729984 h 6729984"/>
                  <a:gd name="connsiteX7" fmla="*/ 0 w 612920"/>
                  <a:gd name="connsiteY7" fmla="*/ 102155 h 6729984"/>
                  <a:gd name="connsiteX8" fmla="*/ 102155 w 612920"/>
                  <a:gd name="connsiteY8" fmla="*/ 0 h 672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2920" h="6729984">
                    <a:moveTo>
                      <a:pt x="612920" y="1121686"/>
                    </a:moveTo>
                    <a:lnTo>
                      <a:pt x="612920" y="5608298"/>
                    </a:lnTo>
                    <a:cubicBezTo>
                      <a:pt x="612920" y="6227789"/>
                      <a:pt x="608755" y="6729979"/>
                      <a:pt x="603616" y="6729979"/>
                    </a:cubicBezTo>
                    <a:lnTo>
                      <a:pt x="0" y="6729979"/>
                    </a:lnTo>
                    <a:lnTo>
                      <a:pt x="0" y="672997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603616" y="5"/>
                    </a:lnTo>
                    <a:cubicBezTo>
                      <a:pt x="608755" y="5"/>
                      <a:pt x="612920" y="502195"/>
                      <a:pt x="612920" y="1121686"/>
                    </a:cubicBezTo>
                    <a:close/>
                  </a:path>
                </a:pathLst>
              </a:custGeom>
              <a:solidFill>
                <a:schemeClr val="tx2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0" tIns="58495" rIns="0" bIns="58496" numCol="1" spcCol="1270" anchor="ctr" anchorCtr="0">
                <a:noAutofit/>
              </a:bodyPr>
              <a:lstStyle/>
              <a:p>
                <a:pPr marL="131468" marR="0" lvl="1" indent="-131468" algn="l" defTabSz="76689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7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travel@liberty.edu</a:t>
                </a:r>
                <a:endPara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  <a:p>
                <a:pPr marL="131468" marR="0" lvl="1" indent="-131468" algn="l" defTabSz="76689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7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(434) 582-8760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229F0A7-307A-EFE6-8BAC-5B7241981E5D}"/>
                  </a:ext>
                </a:extLst>
              </p:cNvPr>
              <p:cNvSpPr/>
              <p:nvPr/>
            </p:nvSpPr>
            <p:spPr>
              <a:xfrm>
                <a:off x="4609658" y="3455121"/>
                <a:ext cx="6729985" cy="612920"/>
              </a:xfrm>
              <a:custGeom>
                <a:avLst/>
                <a:gdLst>
                  <a:gd name="connsiteX0" fmla="*/ 102155 w 612920"/>
                  <a:gd name="connsiteY0" fmla="*/ 0 h 6729984"/>
                  <a:gd name="connsiteX1" fmla="*/ 510765 w 612920"/>
                  <a:gd name="connsiteY1" fmla="*/ 0 h 6729984"/>
                  <a:gd name="connsiteX2" fmla="*/ 612920 w 612920"/>
                  <a:gd name="connsiteY2" fmla="*/ 102155 h 6729984"/>
                  <a:gd name="connsiteX3" fmla="*/ 612920 w 612920"/>
                  <a:gd name="connsiteY3" fmla="*/ 6729984 h 6729984"/>
                  <a:gd name="connsiteX4" fmla="*/ 612920 w 612920"/>
                  <a:gd name="connsiteY4" fmla="*/ 6729984 h 6729984"/>
                  <a:gd name="connsiteX5" fmla="*/ 0 w 612920"/>
                  <a:gd name="connsiteY5" fmla="*/ 6729984 h 6729984"/>
                  <a:gd name="connsiteX6" fmla="*/ 0 w 612920"/>
                  <a:gd name="connsiteY6" fmla="*/ 6729984 h 6729984"/>
                  <a:gd name="connsiteX7" fmla="*/ 0 w 612920"/>
                  <a:gd name="connsiteY7" fmla="*/ 102155 h 6729984"/>
                  <a:gd name="connsiteX8" fmla="*/ 102155 w 612920"/>
                  <a:gd name="connsiteY8" fmla="*/ 0 h 672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2920" h="6729984">
                    <a:moveTo>
                      <a:pt x="612920" y="1121686"/>
                    </a:moveTo>
                    <a:lnTo>
                      <a:pt x="612920" y="5608298"/>
                    </a:lnTo>
                    <a:cubicBezTo>
                      <a:pt x="612920" y="6227789"/>
                      <a:pt x="608755" y="6729979"/>
                      <a:pt x="603616" y="6729979"/>
                    </a:cubicBezTo>
                    <a:lnTo>
                      <a:pt x="0" y="6729979"/>
                    </a:lnTo>
                    <a:lnTo>
                      <a:pt x="0" y="672997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603616" y="5"/>
                    </a:lnTo>
                    <a:cubicBezTo>
                      <a:pt x="608755" y="5"/>
                      <a:pt x="612920" y="502195"/>
                      <a:pt x="612920" y="1121686"/>
                    </a:cubicBezTo>
                    <a:close/>
                  </a:path>
                </a:pathLst>
              </a:custGeom>
              <a:solidFill>
                <a:schemeClr val="tx2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0" tIns="58495" rIns="0" bIns="58495" numCol="1" spcCol="1270" anchor="ctr" anchorCtr="0">
                <a:noAutofit/>
              </a:bodyPr>
              <a:lstStyle/>
              <a:p>
                <a:pPr marL="131468" marR="0" lvl="1" indent="-131468" algn="l" defTabSz="76689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7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contracts@liberty.edu</a:t>
                </a:r>
                <a:r>
                  <a:rPr kumimoji="0" lang="en-US" sz="17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 </a:t>
                </a:r>
              </a:p>
              <a:p>
                <a:pPr marL="131468" marR="0" lvl="1" indent="-131468" algn="l" defTabSz="76689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7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(434) 582-7839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DF73A9C-57FE-5AEB-0477-997C10824580}"/>
                  </a:ext>
                </a:extLst>
              </p:cNvPr>
              <p:cNvSpPr/>
              <p:nvPr/>
            </p:nvSpPr>
            <p:spPr>
              <a:xfrm>
                <a:off x="838200" y="1748484"/>
                <a:ext cx="4331177" cy="766150"/>
              </a:xfrm>
              <a:custGeom>
                <a:avLst/>
                <a:gdLst>
                  <a:gd name="connsiteX0" fmla="*/ 0 w 3785616"/>
                  <a:gd name="connsiteY0" fmla="*/ 127694 h 766150"/>
                  <a:gd name="connsiteX1" fmla="*/ 127694 w 3785616"/>
                  <a:gd name="connsiteY1" fmla="*/ 0 h 766150"/>
                  <a:gd name="connsiteX2" fmla="*/ 3657922 w 3785616"/>
                  <a:gd name="connsiteY2" fmla="*/ 0 h 766150"/>
                  <a:gd name="connsiteX3" fmla="*/ 3785616 w 3785616"/>
                  <a:gd name="connsiteY3" fmla="*/ 127694 h 766150"/>
                  <a:gd name="connsiteX4" fmla="*/ 3785616 w 3785616"/>
                  <a:gd name="connsiteY4" fmla="*/ 638456 h 766150"/>
                  <a:gd name="connsiteX5" fmla="*/ 3657922 w 3785616"/>
                  <a:gd name="connsiteY5" fmla="*/ 766150 h 766150"/>
                  <a:gd name="connsiteX6" fmla="*/ 127694 w 3785616"/>
                  <a:gd name="connsiteY6" fmla="*/ 766150 h 766150"/>
                  <a:gd name="connsiteX7" fmla="*/ 0 w 3785616"/>
                  <a:gd name="connsiteY7" fmla="*/ 638456 h 766150"/>
                  <a:gd name="connsiteX8" fmla="*/ 0 w 3785616"/>
                  <a:gd name="connsiteY8" fmla="*/ 127694 h 76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5616" h="766150">
                    <a:moveTo>
                      <a:pt x="0" y="127694"/>
                    </a:moveTo>
                    <a:cubicBezTo>
                      <a:pt x="0" y="57171"/>
                      <a:pt x="57171" y="0"/>
                      <a:pt x="127694" y="0"/>
                    </a:cubicBezTo>
                    <a:lnTo>
                      <a:pt x="3657922" y="0"/>
                    </a:lnTo>
                    <a:cubicBezTo>
                      <a:pt x="3728445" y="0"/>
                      <a:pt x="3785616" y="57171"/>
                      <a:pt x="3785616" y="127694"/>
                    </a:cubicBezTo>
                    <a:lnTo>
                      <a:pt x="3785616" y="638456"/>
                    </a:lnTo>
                    <a:cubicBezTo>
                      <a:pt x="3785616" y="708979"/>
                      <a:pt x="3728445" y="766150"/>
                      <a:pt x="3657922" y="766150"/>
                    </a:cubicBezTo>
                    <a:lnTo>
                      <a:pt x="127694" y="766150"/>
                    </a:lnTo>
                    <a:cubicBezTo>
                      <a:pt x="57171" y="766150"/>
                      <a:pt x="0" y="708979"/>
                      <a:pt x="0" y="638456"/>
                    </a:cubicBezTo>
                    <a:lnTo>
                      <a:pt x="0" y="127694"/>
                    </a:lnTo>
                    <a:close/>
                  </a:path>
                </a:pathLst>
              </a:custGeom>
              <a:solidFill>
                <a:srgbClr val="0B2D5D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75500" rIns="0" bIns="75500" numCol="1" spcCol="1270" anchor="ctr" anchorCtr="0">
                <a:noAutofit/>
              </a:bodyPr>
              <a:lstStyle/>
              <a:p>
                <a:pPr marL="0" marR="0" lvl="0" indent="0" algn="l" defTabSz="102252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7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Purchasing Services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32A7AA0-591B-5B91-FD64-B2CB4C17F783}"/>
                  </a:ext>
                </a:extLst>
              </p:cNvPr>
              <p:cNvSpPr/>
              <p:nvPr/>
            </p:nvSpPr>
            <p:spPr>
              <a:xfrm>
                <a:off x="824044" y="3378506"/>
                <a:ext cx="4331177" cy="766150"/>
              </a:xfrm>
              <a:custGeom>
                <a:avLst/>
                <a:gdLst>
                  <a:gd name="connsiteX0" fmla="*/ 0 w 3785616"/>
                  <a:gd name="connsiteY0" fmla="*/ 127694 h 766150"/>
                  <a:gd name="connsiteX1" fmla="*/ 127694 w 3785616"/>
                  <a:gd name="connsiteY1" fmla="*/ 0 h 766150"/>
                  <a:gd name="connsiteX2" fmla="*/ 3657922 w 3785616"/>
                  <a:gd name="connsiteY2" fmla="*/ 0 h 766150"/>
                  <a:gd name="connsiteX3" fmla="*/ 3785616 w 3785616"/>
                  <a:gd name="connsiteY3" fmla="*/ 127694 h 766150"/>
                  <a:gd name="connsiteX4" fmla="*/ 3785616 w 3785616"/>
                  <a:gd name="connsiteY4" fmla="*/ 638456 h 766150"/>
                  <a:gd name="connsiteX5" fmla="*/ 3657922 w 3785616"/>
                  <a:gd name="connsiteY5" fmla="*/ 766150 h 766150"/>
                  <a:gd name="connsiteX6" fmla="*/ 127694 w 3785616"/>
                  <a:gd name="connsiteY6" fmla="*/ 766150 h 766150"/>
                  <a:gd name="connsiteX7" fmla="*/ 0 w 3785616"/>
                  <a:gd name="connsiteY7" fmla="*/ 638456 h 766150"/>
                  <a:gd name="connsiteX8" fmla="*/ 0 w 3785616"/>
                  <a:gd name="connsiteY8" fmla="*/ 127694 h 76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5616" h="766150">
                    <a:moveTo>
                      <a:pt x="0" y="127694"/>
                    </a:moveTo>
                    <a:cubicBezTo>
                      <a:pt x="0" y="57171"/>
                      <a:pt x="57171" y="0"/>
                      <a:pt x="127694" y="0"/>
                    </a:cubicBezTo>
                    <a:lnTo>
                      <a:pt x="3657922" y="0"/>
                    </a:lnTo>
                    <a:cubicBezTo>
                      <a:pt x="3728445" y="0"/>
                      <a:pt x="3785616" y="57171"/>
                      <a:pt x="3785616" y="127694"/>
                    </a:cubicBezTo>
                    <a:lnTo>
                      <a:pt x="3785616" y="638456"/>
                    </a:lnTo>
                    <a:cubicBezTo>
                      <a:pt x="3785616" y="708979"/>
                      <a:pt x="3728445" y="766150"/>
                      <a:pt x="3657922" y="766150"/>
                    </a:cubicBezTo>
                    <a:lnTo>
                      <a:pt x="127694" y="766150"/>
                    </a:lnTo>
                    <a:cubicBezTo>
                      <a:pt x="57171" y="766150"/>
                      <a:pt x="0" y="708979"/>
                      <a:pt x="0" y="638456"/>
                    </a:cubicBezTo>
                    <a:lnTo>
                      <a:pt x="0" y="127694"/>
                    </a:lnTo>
                    <a:close/>
                  </a:path>
                </a:pathLst>
              </a:custGeom>
              <a:solidFill>
                <a:srgbClr val="0B2D5D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75500" rIns="0" bIns="75500" numCol="1" spcCol="1270" anchor="ctr" anchorCtr="0">
                <a:noAutofit/>
              </a:bodyPr>
              <a:lstStyle/>
              <a:p>
                <a:pPr marL="0" marR="0" lvl="0" indent="0" algn="l" defTabSz="102252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7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Contract Services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5F538C8-5E6D-8582-9DAE-816BF5342E1C}"/>
                  </a:ext>
                </a:extLst>
              </p:cNvPr>
              <p:cNvSpPr/>
              <p:nvPr/>
            </p:nvSpPr>
            <p:spPr>
              <a:xfrm>
                <a:off x="824044" y="4182964"/>
                <a:ext cx="4331177" cy="766150"/>
              </a:xfrm>
              <a:custGeom>
                <a:avLst/>
                <a:gdLst>
                  <a:gd name="connsiteX0" fmla="*/ 0 w 3785616"/>
                  <a:gd name="connsiteY0" fmla="*/ 127694 h 766150"/>
                  <a:gd name="connsiteX1" fmla="*/ 127694 w 3785616"/>
                  <a:gd name="connsiteY1" fmla="*/ 0 h 766150"/>
                  <a:gd name="connsiteX2" fmla="*/ 3657922 w 3785616"/>
                  <a:gd name="connsiteY2" fmla="*/ 0 h 766150"/>
                  <a:gd name="connsiteX3" fmla="*/ 3785616 w 3785616"/>
                  <a:gd name="connsiteY3" fmla="*/ 127694 h 766150"/>
                  <a:gd name="connsiteX4" fmla="*/ 3785616 w 3785616"/>
                  <a:gd name="connsiteY4" fmla="*/ 638456 h 766150"/>
                  <a:gd name="connsiteX5" fmla="*/ 3657922 w 3785616"/>
                  <a:gd name="connsiteY5" fmla="*/ 766150 h 766150"/>
                  <a:gd name="connsiteX6" fmla="*/ 127694 w 3785616"/>
                  <a:gd name="connsiteY6" fmla="*/ 766150 h 766150"/>
                  <a:gd name="connsiteX7" fmla="*/ 0 w 3785616"/>
                  <a:gd name="connsiteY7" fmla="*/ 638456 h 766150"/>
                  <a:gd name="connsiteX8" fmla="*/ 0 w 3785616"/>
                  <a:gd name="connsiteY8" fmla="*/ 127694 h 76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5616" h="766150">
                    <a:moveTo>
                      <a:pt x="0" y="127694"/>
                    </a:moveTo>
                    <a:cubicBezTo>
                      <a:pt x="0" y="57171"/>
                      <a:pt x="57171" y="0"/>
                      <a:pt x="127694" y="0"/>
                    </a:cubicBezTo>
                    <a:lnTo>
                      <a:pt x="3657922" y="0"/>
                    </a:lnTo>
                    <a:cubicBezTo>
                      <a:pt x="3728445" y="0"/>
                      <a:pt x="3785616" y="57171"/>
                      <a:pt x="3785616" y="127694"/>
                    </a:cubicBezTo>
                    <a:lnTo>
                      <a:pt x="3785616" y="638456"/>
                    </a:lnTo>
                    <a:cubicBezTo>
                      <a:pt x="3785616" y="708979"/>
                      <a:pt x="3728445" y="766150"/>
                      <a:pt x="3657922" y="766150"/>
                    </a:cubicBezTo>
                    <a:lnTo>
                      <a:pt x="127694" y="766150"/>
                    </a:lnTo>
                    <a:cubicBezTo>
                      <a:pt x="57171" y="766150"/>
                      <a:pt x="0" y="708979"/>
                      <a:pt x="0" y="638456"/>
                    </a:cubicBezTo>
                    <a:lnTo>
                      <a:pt x="0" y="127694"/>
                    </a:lnTo>
                    <a:close/>
                  </a:path>
                </a:pathLst>
              </a:custGeom>
              <a:solidFill>
                <a:srgbClr val="0B2D5D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75500" rIns="0" bIns="75500" numCol="1" spcCol="1270" anchor="ctr" anchorCtr="0">
                <a:noAutofit/>
              </a:bodyPr>
              <a:lstStyle/>
              <a:p>
                <a:pPr marL="0" marR="0" lvl="0" indent="0" algn="l" defTabSz="102252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7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Payment Services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5148AF8-EC30-F5DC-5902-3C2988AF7A3B}"/>
                  </a:ext>
                </a:extLst>
              </p:cNvPr>
              <p:cNvSpPr/>
              <p:nvPr/>
            </p:nvSpPr>
            <p:spPr>
              <a:xfrm>
                <a:off x="824044" y="4987423"/>
                <a:ext cx="4331177" cy="766150"/>
              </a:xfrm>
              <a:custGeom>
                <a:avLst/>
                <a:gdLst>
                  <a:gd name="connsiteX0" fmla="*/ 0 w 3785616"/>
                  <a:gd name="connsiteY0" fmla="*/ 127694 h 766150"/>
                  <a:gd name="connsiteX1" fmla="*/ 127694 w 3785616"/>
                  <a:gd name="connsiteY1" fmla="*/ 0 h 766150"/>
                  <a:gd name="connsiteX2" fmla="*/ 3657922 w 3785616"/>
                  <a:gd name="connsiteY2" fmla="*/ 0 h 766150"/>
                  <a:gd name="connsiteX3" fmla="*/ 3785616 w 3785616"/>
                  <a:gd name="connsiteY3" fmla="*/ 127694 h 766150"/>
                  <a:gd name="connsiteX4" fmla="*/ 3785616 w 3785616"/>
                  <a:gd name="connsiteY4" fmla="*/ 638456 h 766150"/>
                  <a:gd name="connsiteX5" fmla="*/ 3657922 w 3785616"/>
                  <a:gd name="connsiteY5" fmla="*/ 766150 h 766150"/>
                  <a:gd name="connsiteX6" fmla="*/ 127694 w 3785616"/>
                  <a:gd name="connsiteY6" fmla="*/ 766150 h 766150"/>
                  <a:gd name="connsiteX7" fmla="*/ 0 w 3785616"/>
                  <a:gd name="connsiteY7" fmla="*/ 638456 h 766150"/>
                  <a:gd name="connsiteX8" fmla="*/ 0 w 3785616"/>
                  <a:gd name="connsiteY8" fmla="*/ 127694 h 76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5616" h="766150">
                    <a:moveTo>
                      <a:pt x="0" y="127694"/>
                    </a:moveTo>
                    <a:cubicBezTo>
                      <a:pt x="0" y="57171"/>
                      <a:pt x="57171" y="0"/>
                      <a:pt x="127694" y="0"/>
                    </a:cubicBezTo>
                    <a:lnTo>
                      <a:pt x="3657922" y="0"/>
                    </a:lnTo>
                    <a:cubicBezTo>
                      <a:pt x="3728445" y="0"/>
                      <a:pt x="3785616" y="57171"/>
                      <a:pt x="3785616" y="127694"/>
                    </a:cubicBezTo>
                    <a:lnTo>
                      <a:pt x="3785616" y="638456"/>
                    </a:lnTo>
                    <a:cubicBezTo>
                      <a:pt x="3785616" y="708979"/>
                      <a:pt x="3728445" y="766150"/>
                      <a:pt x="3657922" y="766150"/>
                    </a:cubicBezTo>
                    <a:lnTo>
                      <a:pt x="127694" y="766150"/>
                    </a:lnTo>
                    <a:cubicBezTo>
                      <a:pt x="57171" y="766150"/>
                      <a:pt x="0" y="708979"/>
                      <a:pt x="0" y="638456"/>
                    </a:cubicBezTo>
                    <a:lnTo>
                      <a:pt x="0" y="127694"/>
                    </a:lnTo>
                    <a:close/>
                  </a:path>
                </a:pathLst>
              </a:custGeom>
              <a:solidFill>
                <a:srgbClr val="0B2D5D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75500" rIns="0" bIns="75500" numCol="1" spcCol="1270" anchor="ctr" anchorCtr="0">
                <a:noAutofit/>
              </a:bodyPr>
              <a:lstStyle/>
              <a:p>
                <a:pPr marL="0" marR="0" lvl="0" indent="0" algn="l" defTabSz="102252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7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P-Card Services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9ABFA3B-8157-4D7D-D1AF-5A303F6D7DCF}"/>
                  </a:ext>
                </a:extLst>
              </p:cNvPr>
              <p:cNvSpPr/>
              <p:nvPr/>
            </p:nvSpPr>
            <p:spPr>
              <a:xfrm>
                <a:off x="824044" y="5791881"/>
                <a:ext cx="4331177" cy="766150"/>
              </a:xfrm>
              <a:custGeom>
                <a:avLst/>
                <a:gdLst>
                  <a:gd name="connsiteX0" fmla="*/ 0 w 3785616"/>
                  <a:gd name="connsiteY0" fmla="*/ 127694 h 766150"/>
                  <a:gd name="connsiteX1" fmla="*/ 127694 w 3785616"/>
                  <a:gd name="connsiteY1" fmla="*/ 0 h 766150"/>
                  <a:gd name="connsiteX2" fmla="*/ 3657922 w 3785616"/>
                  <a:gd name="connsiteY2" fmla="*/ 0 h 766150"/>
                  <a:gd name="connsiteX3" fmla="*/ 3785616 w 3785616"/>
                  <a:gd name="connsiteY3" fmla="*/ 127694 h 766150"/>
                  <a:gd name="connsiteX4" fmla="*/ 3785616 w 3785616"/>
                  <a:gd name="connsiteY4" fmla="*/ 638456 h 766150"/>
                  <a:gd name="connsiteX5" fmla="*/ 3657922 w 3785616"/>
                  <a:gd name="connsiteY5" fmla="*/ 766150 h 766150"/>
                  <a:gd name="connsiteX6" fmla="*/ 127694 w 3785616"/>
                  <a:gd name="connsiteY6" fmla="*/ 766150 h 766150"/>
                  <a:gd name="connsiteX7" fmla="*/ 0 w 3785616"/>
                  <a:gd name="connsiteY7" fmla="*/ 638456 h 766150"/>
                  <a:gd name="connsiteX8" fmla="*/ 0 w 3785616"/>
                  <a:gd name="connsiteY8" fmla="*/ 127694 h 76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5616" h="766150">
                    <a:moveTo>
                      <a:pt x="0" y="127694"/>
                    </a:moveTo>
                    <a:cubicBezTo>
                      <a:pt x="0" y="57171"/>
                      <a:pt x="57171" y="0"/>
                      <a:pt x="127694" y="0"/>
                    </a:cubicBezTo>
                    <a:lnTo>
                      <a:pt x="3657922" y="0"/>
                    </a:lnTo>
                    <a:cubicBezTo>
                      <a:pt x="3728445" y="0"/>
                      <a:pt x="3785616" y="57171"/>
                      <a:pt x="3785616" y="127694"/>
                    </a:cubicBezTo>
                    <a:lnTo>
                      <a:pt x="3785616" y="638456"/>
                    </a:lnTo>
                    <a:cubicBezTo>
                      <a:pt x="3785616" y="708979"/>
                      <a:pt x="3728445" y="766150"/>
                      <a:pt x="3657922" y="766150"/>
                    </a:cubicBezTo>
                    <a:lnTo>
                      <a:pt x="127694" y="766150"/>
                    </a:lnTo>
                    <a:cubicBezTo>
                      <a:pt x="57171" y="766150"/>
                      <a:pt x="0" y="708979"/>
                      <a:pt x="0" y="638456"/>
                    </a:cubicBezTo>
                    <a:lnTo>
                      <a:pt x="0" y="127694"/>
                    </a:lnTo>
                    <a:close/>
                  </a:path>
                </a:pathLst>
              </a:custGeom>
              <a:solidFill>
                <a:srgbClr val="0B2D5D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75500" rIns="0" bIns="75500" numCol="1" spcCol="1270" anchor="ctr" anchorCtr="0">
                <a:noAutofit/>
              </a:bodyPr>
              <a:lstStyle/>
              <a:p>
                <a:pPr marL="0" marR="0" lvl="0" indent="0" algn="l" defTabSz="102252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7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Travel Services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455A08-BA66-4C81-61F0-2B835C5097A9}"/>
                </a:ext>
              </a:extLst>
            </p:cNvPr>
            <p:cNvSpPr/>
            <p:nvPr/>
          </p:nvSpPr>
          <p:spPr>
            <a:xfrm>
              <a:off x="3955161" y="2624922"/>
              <a:ext cx="5541265" cy="6129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chemeClr val="tx2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0" tIns="58495" rIns="0" bIns="58495" numCol="1" spcCol="1270" anchor="ctr" anchorCtr="0">
              <a:noAutofit/>
            </a:bodyPr>
            <a:lstStyle/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enterprisesourcing@liberty.edu</a:t>
              </a:r>
              <a:endParaRPr kumimoji="0" lang="en-US" sz="1725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131468" marR="0" lvl="1" indent="-131468" algn="l" defTabSz="76689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(434) 592-5058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8BA89D-7422-99F6-C31F-D56B985CB0B5}"/>
                </a:ext>
              </a:extLst>
            </p:cNvPr>
            <p:cNvSpPr/>
            <p:nvPr/>
          </p:nvSpPr>
          <p:spPr>
            <a:xfrm>
              <a:off x="838200" y="2548307"/>
              <a:ext cx="3566160" cy="76615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algn="l" defTabSz="102252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Enterprise Sourcing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5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7E653-DB98-F0E8-5CB0-AB7A2027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88582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Purchasing Services </a:t>
            </a:r>
          </a:p>
        </p:txBody>
      </p:sp>
      <p:pic>
        <p:nvPicPr>
          <p:cNvPr id="8" name="Content Placeholder 7" descr="Two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FE1527CB-F218-FDEB-BDA8-9CD7833AC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5" b="2215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1D52D-D5AC-0610-5B86-6B75CB68D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Order Competition Status Selections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Product Description Dates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Change Request Fields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Non-Employee Travel Reimbursement Form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Locating Purchasing Training Videos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Individual Training Sessions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FY25 Stats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2A45E-CA88-9D39-460F-EC37ACAE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BA1B0FB-D917-4C8C-928F-313BD683BF39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5022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6" descr="Person holding mouse">
            <a:extLst>
              <a:ext uri="{FF2B5EF4-FFF2-40B4-BE49-F238E27FC236}">
                <a16:creationId xmlns:a16="http://schemas.microsoft.com/office/drawing/2014/main" id="{5C82FEDA-619D-2A5D-8337-4495DB251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1304B-F3B2-59D2-D895-4AD54927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Thank You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Q&amp;A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F0BCF-AEEB-4809-35D9-6223E6C3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111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6076-0F5F-E5EF-1B6D-81C02935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32" y="63083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Procurement Planning Timeline</a:t>
            </a:r>
            <a:endParaRPr lang="en-US" sz="4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A6CD7-1EE0-C0F6-6CD2-9220ED5B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7280" y="6356350"/>
            <a:ext cx="263347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/>
              <a:pPr>
                <a:spcAft>
                  <a:spcPts val="600"/>
                </a:spcAft>
              </a:pPr>
              <a:t>21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B04C65-718A-84E8-E6AD-D02EDB20BFFF}"/>
              </a:ext>
            </a:extLst>
          </p:cNvPr>
          <p:cNvGrpSpPr/>
          <p:nvPr/>
        </p:nvGrpSpPr>
        <p:grpSpPr>
          <a:xfrm>
            <a:off x="834889" y="946058"/>
            <a:ext cx="10271974" cy="4965883"/>
            <a:chOff x="1810810" y="1917314"/>
            <a:chExt cx="8393571" cy="28437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0694A3-79D4-457A-9B10-902000367FAE}"/>
                </a:ext>
              </a:extLst>
            </p:cNvPr>
            <p:cNvSpPr txBox="1"/>
            <p:nvPr/>
          </p:nvSpPr>
          <p:spPr>
            <a:xfrm>
              <a:off x="3048000" y="3246511"/>
              <a:ext cx="6096000" cy="257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Historically, they haven’t been close to warrant action. </a:t>
              </a:r>
            </a:p>
          </p:txBody>
        </p:sp>
        <p:sp>
          <p:nvSpPr>
            <p:cNvPr id="9" name="Google Shape;54;p13">
              <a:extLst>
                <a:ext uri="{FF2B5EF4-FFF2-40B4-BE49-F238E27FC236}">
                  <a16:creationId xmlns:a16="http://schemas.microsoft.com/office/drawing/2014/main" id="{9EDAD387-00AD-5735-DA52-517BA8535F01}"/>
                </a:ext>
              </a:extLst>
            </p:cNvPr>
            <p:cNvSpPr/>
            <p:nvPr/>
          </p:nvSpPr>
          <p:spPr>
            <a:xfrm>
              <a:off x="2912207" y="2321326"/>
              <a:ext cx="7283100" cy="6081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</a:rPr>
                <a:t> </a:t>
              </a:r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" name="Google Shape;55;p13">
              <a:extLst>
                <a:ext uri="{FF2B5EF4-FFF2-40B4-BE49-F238E27FC236}">
                  <a16:creationId xmlns:a16="http://schemas.microsoft.com/office/drawing/2014/main" id="{0ED17DF7-D4BF-4DDB-46C6-B241764D8005}"/>
                </a:ext>
              </a:extLst>
            </p:cNvPr>
            <p:cNvSpPr/>
            <p:nvPr/>
          </p:nvSpPr>
          <p:spPr>
            <a:xfrm>
              <a:off x="2911017" y="2928863"/>
              <a:ext cx="7283100" cy="60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" name="Google Shape;56;p13">
              <a:extLst>
                <a:ext uri="{FF2B5EF4-FFF2-40B4-BE49-F238E27FC236}">
                  <a16:creationId xmlns:a16="http://schemas.microsoft.com/office/drawing/2014/main" id="{1965AAC1-80D0-155B-0301-57125894F9DB}"/>
                </a:ext>
              </a:extLst>
            </p:cNvPr>
            <p:cNvSpPr/>
            <p:nvPr/>
          </p:nvSpPr>
          <p:spPr>
            <a:xfrm>
              <a:off x="2911017" y="3536589"/>
              <a:ext cx="7283100" cy="608100"/>
            </a:xfrm>
            <a:prstGeom prst="rect">
              <a:avLst/>
            </a:prstGeom>
            <a:solidFill>
              <a:srgbClr val="F9CB9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</a:rPr>
                <a:t>   </a:t>
              </a:r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57;p13">
              <a:extLst>
                <a:ext uri="{FF2B5EF4-FFF2-40B4-BE49-F238E27FC236}">
                  <a16:creationId xmlns:a16="http://schemas.microsoft.com/office/drawing/2014/main" id="{1A732E61-B7E4-1148-1A9D-F5176D15400B}"/>
                </a:ext>
              </a:extLst>
            </p:cNvPr>
            <p:cNvSpPr/>
            <p:nvPr/>
          </p:nvSpPr>
          <p:spPr>
            <a:xfrm>
              <a:off x="2911017" y="4144126"/>
              <a:ext cx="7283100" cy="6081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58;p13">
              <a:extLst>
                <a:ext uri="{FF2B5EF4-FFF2-40B4-BE49-F238E27FC236}">
                  <a16:creationId xmlns:a16="http://schemas.microsoft.com/office/drawing/2014/main" id="{E8232EC5-E518-BAFC-91EB-C8A58C8C8DE9}"/>
                </a:ext>
              </a:extLst>
            </p:cNvPr>
            <p:cNvSpPr/>
            <p:nvPr/>
          </p:nvSpPr>
          <p:spPr>
            <a:xfrm>
              <a:off x="2913278" y="1917314"/>
              <a:ext cx="606000" cy="403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59;p13">
              <a:extLst>
                <a:ext uri="{FF2B5EF4-FFF2-40B4-BE49-F238E27FC236}">
                  <a16:creationId xmlns:a16="http://schemas.microsoft.com/office/drawing/2014/main" id="{0BB47E4F-EADF-027E-1350-B676DB188F43}"/>
                </a:ext>
              </a:extLst>
            </p:cNvPr>
            <p:cNvSpPr/>
            <p:nvPr/>
          </p:nvSpPr>
          <p:spPr>
            <a:xfrm>
              <a:off x="3519247" y="1917314"/>
              <a:ext cx="606000" cy="403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60;p13">
              <a:extLst>
                <a:ext uri="{FF2B5EF4-FFF2-40B4-BE49-F238E27FC236}">
                  <a16:creationId xmlns:a16="http://schemas.microsoft.com/office/drawing/2014/main" id="{2F49249D-45C9-6426-9B4D-1A01A7B08334}"/>
                </a:ext>
              </a:extLst>
            </p:cNvPr>
            <p:cNvSpPr/>
            <p:nvPr/>
          </p:nvSpPr>
          <p:spPr>
            <a:xfrm>
              <a:off x="4126003" y="1917314"/>
              <a:ext cx="606000" cy="403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61;p13">
              <a:extLst>
                <a:ext uri="{FF2B5EF4-FFF2-40B4-BE49-F238E27FC236}">
                  <a16:creationId xmlns:a16="http://schemas.microsoft.com/office/drawing/2014/main" id="{FCFAA908-73A2-4007-DC50-996CF8AA16DC}"/>
                </a:ext>
              </a:extLst>
            </p:cNvPr>
            <p:cNvSpPr/>
            <p:nvPr/>
          </p:nvSpPr>
          <p:spPr>
            <a:xfrm>
              <a:off x="4733560" y="1917314"/>
              <a:ext cx="606000" cy="403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" name="Google Shape;62;p13">
              <a:extLst>
                <a:ext uri="{FF2B5EF4-FFF2-40B4-BE49-F238E27FC236}">
                  <a16:creationId xmlns:a16="http://schemas.microsoft.com/office/drawing/2014/main" id="{EDF9BBA9-334F-1BA0-D80F-022D47417CA3}"/>
                </a:ext>
              </a:extLst>
            </p:cNvPr>
            <p:cNvSpPr/>
            <p:nvPr/>
          </p:nvSpPr>
          <p:spPr>
            <a:xfrm>
              <a:off x="5339923" y="1917314"/>
              <a:ext cx="606000" cy="403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Google Shape;63;p13">
              <a:extLst>
                <a:ext uri="{FF2B5EF4-FFF2-40B4-BE49-F238E27FC236}">
                  <a16:creationId xmlns:a16="http://schemas.microsoft.com/office/drawing/2014/main" id="{4C224BA4-DD12-0BBB-FA8F-796DD2021E55}"/>
                </a:ext>
              </a:extLst>
            </p:cNvPr>
            <p:cNvSpPr/>
            <p:nvPr/>
          </p:nvSpPr>
          <p:spPr>
            <a:xfrm>
              <a:off x="5946286" y="1917314"/>
              <a:ext cx="606000" cy="403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64;p13">
              <a:extLst>
                <a:ext uri="{FF2B5EF4-FFF2-40B4-BE49-F238E27FC236}">
                  <a16:creationId xmlns:a16="http://schemas.microsoft.com/office/drawing/2014/main" id="{79438C54-0BC8-2E0C-81AD-8BBFC6E03ABE}"/>
                </a:ext>
              </a:extLst>
            </p:cNvPr>
            <p:cNvSpPr/>
            <p:nvPr/>
          </p:nvSpPr>
          <p:spPr>
            <a:xfrm>
              <a:off x="6554180" y="1917314"/>
              <a:ext cx="606000" cy="403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65;p13">
              <a:extLst>
                <a:ext uri="{FF2B5EF4-FFF2-40B4-BE49-F238E27FC236}">
                  <a16:creationId xmlns:a16="http://schemas.microsoft.com/office/drawing/2014/main" id="{7408CE7F-58E3-FF2C-D9BB-C2A2ABBE2C07}"/>
                </a:ext>
              </a:extLst>
            </p:cNvPr>
            <p:cNvSpPr/>
            <p:nvPr/>
          </p:nvSpPr>
          <p:spPr>
            <a:xfrm>
              <a:off x="7160542" y="1917314"/>
              <a:ext cx="606000" cy="403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66;p13">
              <a:extLst>
                <a:ext uri="{FF2B5EF4-FFF2-40B4-BE49-F238E27FC236}">
                  <a16:creationId xmlns:a16="http://schemas.microsoft.com/office/drawing/2014/main" id="{B18BA263-1FD0-178A-EEB5-642F75804F02}"/>
                </a:ext>
              </a:extLst>
            </p:cNvPr>
            <p:cNvSpPr/>
            <p:nvPr/>
          </p:nvSpPr>
          <p:spPr>
            <a:xfrm>
              <a:off x="7766905" y="1917314"/>
              <a:ext cx="606000" cy="403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67;p13">
              <a:extLst>
                <a:ext uri="{FF2B5EF4-FFF2-40B4-BE49-F238E27FC236}">
                  <a16:creationId xmlns:a16="http://schemas.microsoft.com/office/drawing/2014/main" id="{028BEEC0-DE2F-AADC-E8A4-AB7EBEB06742}"/>
                </a:ext>
              </a:extLst>
            </p:cNvPr>
            <p:cNvSpPr/>
            <p:nvPr/>
          </p:nvSpPr>
          <p:spPr>
            <a:xfrm>
              <a:off x="8373745" y="1917314"/>
              <a:ext cx="606000" cy="403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Google Shape;68;p13">
              <a:extLst>
                <a:ext uri="{FF2B5EF4-FFF2-40B4-BE49-F238E27FC236}">
                  <a16:creationId xmlns:a16="http://schemas.microsoft.com/office/drawing/2014/main" id="{D78E307F-861B-D149-8AD3-4D50700142DF}"/>
                </a:ext>
              </a:extLst>
            </p:cNvPr>
            <p:cNvSpPr/>
            <p:nvPr/>
          </p:nvSpPr>
          <p:spPr>
            <a:xfrm>
              <a:off x="8980108" y="1917314"/>
              <a:ext cx="606000" cy="403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69;p13">
              <a:extLst>
                <a:ext uri="{FF2B5EF4-FFF2-40B4-BE49-F238E27FC236}">
                  <a16:creationId xmlns:a16="http://schemas.microsoft.com/office/drawing/2014/main" id="{8752D4A9-DB39-FB06-51D1-22D5257334C3}"/>
                </a:ext>
              </a:extLst>
            </p:cNvPr>
            <p:cNvSpPr/>
            <p:nvPr/>
          </p:nvSpPr>
          <p:spPr>
            <a:xfrm>
              <a:off x="9586471" y="1917314"/>
              <a:ext cx="606000" cy="403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70;p13">
              <a:extLst>
                <a:ext uri="{FF2B5EF4-FFF2-40B4-BE49-F238E27FC236}">
                  <a16:creationId xmlns:a16="http://schemas.microsoft.com/office/drawing/2014/main" id="{19865AB1-CAA0-A402-54E0-C08860D7EAB2}"/>
                </a:ext>
              </a:extLst>
            </p:cNvPr>
            <p:cNvSpPr/>
            <p:nvPr/>
          </p:nvSpPr>
          <p:spPr>
            <a:xfrm>
              <a:off x="1813677" y="2928867"/>
              <a:ext cx="1101559" cy="608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Contracts</a:t>
              </a:r>
              <a:endParaRPr sz="16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Typical processing time: 30+ business days</a:t>
              </a:r>
              <a:endParaRPr sz="1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71;p13">
              <a:extLst>
                <a:ext uri="{FF2B5EF4-FFF2-40B4-BE49-F238E27FC236}">
                  <a16:creationId xmlns:a16="http://schemas.microsoft.com/office/drawing/2014/main" id="{11FB3A9F-374F-749A-3CAB-43BBD7FCC591}"/>
                </a:ext>
              </a:extLst>
            </p:cNvPr>
            <p:cNvSpPr/>
            <p:nvPr/>
          </p:nvSpPr>
          <p:spPr>
            <a:xfrm>
              <a:off x="1813677" y="3536604"/>
              <a:ext cx="1101559" cy="608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Purchasing</a:t>
              </a:r>
              <a:endParaRPr sz="16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Typical processing time: 1-3 business days</a:t>
              </a:r>
              <a:endParaRPr sz="1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" name="Google Shape;72;p13">
              <a:extLst>
                <a:ext uri="{FF2B5EF4-FFF2-40B4-BE49-F238E27FC236}">
                  <a16:creationId xmlns:a16="http://schemas.microsoft.com/office/drawing/2014/main" id="{ABD4925E-ACD0-5EDA-9F05-6CC6A7CFD044}"/>
                </a:ext>
              </a:extLst>
            </p:cNvPr>
            <p:cNvSpPr/>
            <p:nvPr/>
          </p:nvSpPr>
          <p:spPr>
            <a:xfrm>
              <a:off x="1813677" y="4144119"/>
              <a:ext cx="1101559" cy="608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Invoicing</a:t>
              </a:r>
              <a:endParaRPr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Typical processing time: 1-3 business days</a:t>
              </a:r>
              <a:endParaRPr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75;p13">
              <a:extLst>
                <a:ext uri="{FF2B5EF4-FFF2-40B4-BE49-F238E27FC236}">
                  <a16:creationId xmlns:a16="http://schemas.microsoft.com/office/drawing/2014/main" id="{BC37E4EE-3720-6267-1C67-4D42FCA0DDD1}"/>
                </a:ext>
              </a:extLst>
            </p:cNvPr>
            <p:cNvSpPr/>
            <p:nvPr/>
          </p:nvSpPr>
          <p:spPr>
            <a:xfrm>
              <a:off x="1810810" y="2321357"/>
              <a:ext cx="1101559" cy="608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Supplier</a:t>
              </a:r>
              <a:endParaRPr sz="16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Typical processing time: 1-3 business days</a:t>
              </a:r>
              <a:endParaRPr sz="1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2" name="Google Shape;76;p13">
              <a:extLst>
                <a:ext uri="{FF2B5EF4-FFF2-40B4-BE49-F238E27FC236}">
                  <a16:creationId xmlns:a16="http://schemas.microsoft.com/office/drawing/2014/main" id="{8992C7DD-511A-80BF-A44F-CADF11791CC4}"/>
                </a:ext>
              </a:extLst>
            </p:cNvPr>
            <p:cNvCxnSpPr>
              <a:cxnSpLocks/>
            </p:cNvCxnSpPr>
            <p:nvPr/>
          </p:nvCxnSpPr>
          <p:spPr>
            <a:xfrm>
              <a:off x="2908906" y="2625376"/>
              <a:ext cx="7283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77;p13">
              <a:extLst>
                <a:ext uri="{FF2B5EF4-FFF2-40B4-BE49-F238E27FC236}">
                  <a16:creationId xmlns:a16="http://schemas.microsoft.com/office/drawing/2014/main" id="{8F294700-6251-4DDD-0381-8A3CE10C432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908917" y="3211089"/>
              <a:ext cx="7283100" cy="1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78;p13">
              <a:extLst>
                <a:ext uri="{FF2B5EF4-FFF2-40B4-BE49-F238E27FC236}">
                  <a16:creationId xmlns:a16="http://schemas.microsoft.com/office/drawing/2014/main" id="{E74F73EF-CD0B-B918-5070-D5B95BE2D08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908917" y="3812369"/>
              <a:ext cx="7283100" cy="1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79;p13">
              <a:extLst>
                <a:ext uri="{FF2B5EF4-FFF2-40B4-BE49-F238E27FC236}">
                  <a16:creationId xmlns:a16="http://schemas.microsoft.com/office/drawing/2014/main" id="{CCC36221-B3FB-9E3F-7181-CEA7EC6C3E8C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912217" y="4444968"/>
              <a:ext cx="7283100" cy="1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" name="Google Shape;80;p13">
              <a:extLst>
                <a:ext uri="{FF2B5EF4-FFF2-40B4-BE49-F238E27FC236}">
                  <a16:creationId xmlns:a16="http://schemas.microsoft.com/office/drawing/2014/main" id="{38A57001-E277-5AFB-760A-33BE47FF9363}"/>
                </a:ext>
              </a:extLst>
            </p:cNvPr>
            <p:cNvGrpSpPr/>
            <p:nvPr/>
          </p:nvGrpSpPr>
          <p:grpSpPr>
            <a:xfrm>
              <a:off x="2954918" y="2370617"/>
              <a:ext cx="1141154" cy="541590"/>
              <a:chOff x="1493325" y="1173850"/>
              <a:chExt cx="1124400" cy="412200"/>
            </a:xfrm>
          </p:grpSpPr>
          <p:sp>
            <p:nvSpPr>
              <p:cNvPr id="85" name="Google Shape;81;p13">
                <a:extLst>
                  <a:ext uri="{FF2B5EF4-FFF2-40B4-BE49-F238E27FC236}">
                    <a16:creationId xmlns:a16="http://schemas.microsoft.com/office/drawing/2014/main" id="{F95C0FC6-79EC-6B25-0340-FD761BE6A2F6}"/>
                  </a:ext>
                </a:extLst>
              </p:cNvPr>
              <p:cNvSpPr/>
              <p:nvPr/>
            </p:nvSpPr>
            <p:spPr>
              <a:xfrm rot="5400000" flipH="1">
                <a:off x="1859325" y="821700"/>
                <a:ext cx="392400" cy="11244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Google Shape;82;p13">
                <a:extLst>
                  <a:ext uri="{FF2B5EF4-FFF2-40B4-BE49-F238E27FC236}">
                    <a16:creationId xmlns:a16="http://schemas.microsoft.com/office/drawing/2014/main" id="{38EDDB2F-21D8-AAF5-7C43-83ECC51ADD81}"/>
                  </a:ext>
                </a:extLst>
              </p:cNvPr>
              <p:cNvSpPr txBox="1"/>
              <p:nvPr/>
            </p:nvSpPr>
            <p:spPr>
              <a:xfrm>
                <a:off x="1532025" y="1173850"/>
                <a:ext cx="1047000" cy="41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Supplier Request Submitted</a:t>
                </a:r>
                <a:endParaRPr sz="105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" name="Google Shape;83;p13">
              <a:extLst>
                <a:ext uri="{FF2B5EF4-FFF2-40B4-BE49-F238E27FC236}">
                  <a16:creationId xmlns:a16="http://schemas.microsoft.com/office/drawing/2014/main" id="{3FEE1B5D-2094-413C-ED15-822E48E2D476}"/>
                </a:ext>
              </a:extLst>
            </p:cNvPr>
            <p:cNvGrpSpPr/>
            <p:nvPr/>
          </p:nvGrpSpPr>
          <p:grpSpPr>
            <a:xfrm>
              <a:off x="4142081" y="2371668"/>
              <a:ext cx="1546041" cy="539487"/>
              <a:chOff x="2702475" y="1138459"/>
              <a:chExt cx="1426500" cy="410100"/>
            </a:xfrm>
          </p:grpSpPr>
          <p:sp>
            <p:nvSpPr>
              <p:cNvPr id="83" name="Google Shape;84;p13">
                <a:extLst>
                  <a:ext uri="{FF2B5EF4-FFF2-40B4-BE49-F238E27FC236}">
                    <a16:creationId xmlns:a16="http://schemas.microsoft.com/office/drawing/2014/main" id="{ABE10F50-90B1-5365-0818-91F2DD7BB0C8}"/>
                  </a:ext>
                </a:extLst>
              </p:cNvPr>
              <p:cNvSpPr/>
              <p:nvPr/>
            </p:nvSpPr>
            <p:spPr>
              <a:xfrm rot="5400000" flipH="1">
                <a:off x="3210675" y="630259"/>
                <a:ext cx="410100" cy="14265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Google Shape;85;p13">
                <a:extLst>
                  <a:ext uri="{FF2B5EF4-FFF2-40B4-BE49-F238E27FC236}">
                    <a16:creationId xmlns:a16="http://schemas.microsoft.com/office/drawing/2014/main" id="{B05D97D6-E73C-1B64-A25F-C18B682BC9E0}"/>
                  </a:ext>
                </a:extLst>
              </p:cNvPr>
              <p:cNvSpPr txBox="1"/>
              <p:nvPr/>
            </p:nvSpPr>
            <p:spPr>
              <a:xfrm>
                <a:off x="2751522" y="1182343"/>
                <a:ext cx="1328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Supplier Registration</a:t>
                </a:r>
                <a:endParaRPr sz="105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8" name="Google Shape;86;p13">
              <a:extLst>
                <a:ext uri="{FF2B5EF4-FFF2-40B4-BE49-F238E27FC236}">
                  <a16:creationId xmlns:a16="http://schemas.microsoft.com/office/drawing/2014/main" id="{96B4E7AA-8991-463B-FAC6-87881331D1C8}"/>
                </a:ext>
              </a:extLst>
            </p:cNvPr>
            <p:cNvGrpSpPr/>
            <p:nvPr/>
          </p:nvGrpSpPr>
          <p:grpSpPr>
            <a:xfrm>
              <a:off x="5780550" y="2371668"/>
              <a:ext cx="2546160" cy="539487"/>
              <a:chOff x="2702475" y="1138459"/>
              <a:chExt cx="1426500" cy="410100"/>
            </a:xfrm>
          </p:grpSpPr>
          <p:sp>
            <p:nvSpPr>
              <p:cNvPr id="81" name="Google Shape;87;p13">
                <a:extLst>
                  <a:ext uri="{FF2B5EF4-FFF2-40B4-BE49-F238E27FC236}">
                    <a16:creationId xmlns:a16="http://schemas.microsoft.com/office/drawing/2014/main" id="{70E65EFD-1627-2284-B5CE-6C536C860907}"/>
                  </a:ext>
                </a:extLst>
              </p:cNvPr>
              <p:cNvSpPr/>
              <p:nvPr/>
            </p:nvSpPr>
            <p:spPr>
              <a:xfrm rot="5400000" flipH="1">
                <a:off x="3210675" y="630259"/>
                <a:ext cx="410100" cy="14265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Google Shape;88;p13">
                <a:extLst>
                  <a:ext uri="{FF2B5EF4-FFF2-40B4-BE49-F238E27FC236}">
                    <a16:creationId xmlns:a16="http://schemas.microsoft.com/office/drawing/2014/main" id="{F7BE3515-2681-0DF0-25C4-87055C8DAE5E}"/>
                  </a:ext>
                </a:extLst>
              </p:cNvPr>
              <p:cNvSpPr txBox="1"/>
              <p:nvPr/>
            </p:nvSpPr>
            <p:spPr>
              <a:xfrm>
                <a:off x="2751522" y="1182343"/>
                <a:ext cx="1328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Review/Approvals</a:t>
                </a:r>
                <a:endParaRPr sz="105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" name="Google Shape;89;p13">
              <a:extLst>
                <a:ext uri="{FF2B5EF4-FFF2-40B4-BE49-F238E27FC236}">
                  <a16:creationId xmlns:a16="http://schemas.microsoft.com/office/drawing/2014/main" id="{CC16D0B6-C3BD-0D65-1FFC-5783B353E505}"/>
                </a:ext>
              </a:extLst>
            </p:cNvPr>
            <p:cNvGrpSpPr/>
            <p:nvPr/>
          </p:nvGrpSpPr>
          <p:grpSpPr>
            <a:xfrm>
              <a:off x="8454722" y="2371668"/>
              <a:ext cx="1655168" cy="539487"/>
              <a:chOff x="2702475" y="1138459"/>
              <a:chExt cx="1426500" cy="410100"/>
            </a:xfrm>
          </p:grpSpPr>
          <p:sp>
            <p:nvSpPr>
              <p:cNvPr id="79" name="Google Shape;90;p13">
                <a:extLst>
                  <a:ext uri="{FF2B5EF4-FFF2-40B4-BE49-F238E27FC236}">
                    <a16:creationId xmlns:a16="http://schemas.microsoft.com/office/drawing/2014/main" id="{31095216-0B46-886C-2B5A-5DD4CAAE6F94}"/>
                  </a:ext>
                </a:extLst>
              </p:cNvPr>
              <p:cNvSpPr/>
              <p:nvPr/>
            </p:nvSpPr>
            <p:spPr>
              <a:xfrm rot="5400000" flipH="1">
                <a:off x="3210675" y="630259"/>
                <a:ext cx="410100" cy="14265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Google Shape;91;p13">
                <a:extLst>
                  <a:ext uri="{FF2B5EF4-FFF2-40B4-BE49-F238E27FC236}">
                    <a16:creationId xmlns:a16="http://schemas.microsoft.com/office/drawing/2014/main" id="{C153E808-F144-47F6-832C-48CDC206F545}"/>
                  </a:ext>
                </a:extLst>
              </p:cNvPr>
              <p:cNvSpPr txBox="1"/>
              <p:nvPr/>
            </p:nvSpPr>
            <p:spPr>
              <a:xfrm>
                <a:off x="2751522" y="1182343"/>
                <a:ext cx="1328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Supplier Activated</a:t>
                </a:r>
                <a:endParaRPr sz="105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0" name="Google Shape;92;p13">
              <a:extLst>
                <a:ext uri="{FF2B5EF4-FFF2-40B4-BE49-F238E27FC236}">
                  <a16:creationId xmlns:a16="http://schemas.microsoft.com/office/drawing/2014/main" id="{F271B0E8-D0C7-4132-7081-FE2B287CAA43}"/>
                </a:ext>
              </a:extLst>
            </p:cNvPr>
            <p:cNvGrpSpPr/>
            <p:nvPr/>
          </p:nvGrpSpPr>
          <p:grpSpPr>
            <a:xfrm>
              <a:off x="2967848" y="2949227"/>
              <a:ext cx="1141154" cy="539487"/>
              <a:chOff x="1493325" y="1173850"/>
              <a:chExt cx="1124400" cy="412200"/>
            </a:xfrm>
          </p:grpSpPr>
          <p:sp>
            <p:nvSpPr>
              <p:cNvPr id="77" name="Google Shape;93;p13">
                <a:extLst>
                  <a:ext uri="{FF2B5EF4-FFF2-40B4-BE49-F238E27FC236}">
                    <a16:creationId xmlns:a16="http://schemas.microsoft.com/office/drawing/2014/main" id="{5A148A1C-B695-F2C8-4EBA-CCB926B7623B}"/>
                  </a:ext>
                </a:extLst>
              </p:cNvPr>
              <p:cNvSpPr/>
              <p:nvPr/>
            </p:nvSpPr>
            <p:spPr>
              <a:xfrm rot="5400000" flipH="1">
                <a:off x="1859325" y="821700"/>
                <a:ext cx="392400" cy="11244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Google Shape;94;p13">
                <a:extLst>
                  <a:ext uri="{FF2B5EF4-FFF2-40B4-BE49-F238E27FC236}">
                    <a16:creationId xmlns:a16="http://schemas.microsoft.com/office/drawing/2014/main" id="{B908EC05-9DB0-EA0F-2E85-47434546101A}"/>
                  </a:ext>
                </a:extLst>
              </p:cNvPr>
              <p:cNvSpPr txBox="1"/>
              <p:nvPr/>
            </p:nvSpPr>
            <p:spPr>
              <a:xfrm>
                <a:off x="1532025" y="1173850"/>
                <a:ext cx="1047000" cy="41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Contract Request Submitted</a:t>
                </a:r>
                <a:endParaRPr sz="105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" name="Google Shape;95;p13">
              <a:extLst>
                <a:ext uri="{FF2B5EF4-FFF2-40B4-BE49-F238E27FC236}">
                  <a16:creationId xmlns:a16="http://schemas.microsoft.com/office/drawing/2014/main" id="{B3FECDBD-5010-8B89-BB77-367AF6DCBCE3}"/>
                </a:ext>
              </a:extLst>
            </p:cNvPr>
            <p:cNvGrpSpPr/>
            <p:nvPr/>
          </p:nvGrpSpPr>
          <p:grpSpPr>
            <a:xfrm>
              <a:off x="4176594" y="2963264"/>
              <a:ext cx="2016500" cy="539487"/>
              <a:chOff x="2702475" y="1138459"/>
              <a:chExt cx="1426500" cy="410100"/>
            </a:xfrm>
          </p:grpSpPr>
          <p:sp>
            <p:nvSpPr>
              <p:cNvPr id="75" name="Google Shape;96;p13">
                <a:extLst>
                  <a:ext uri="{FF2B5EF4-FFF2-40B4-BE49-F238E27FC236}">
                    <a16:creationId xmlns:a16="http://schemas.microsoft.com/office/drawing/2014/main" id="{F5C7DD90-131E-E643-BDA3-742DEF99570A}"/>
                  </a:ext>
                </a:extLst>
              </p:cNvPr>
              <p:cNvSpPr/>
              <p:nvPr/>
            </p:nvSpPr>
            <p:spPr>
              <a:xfrm rot="5400000" flipH="1">
                <a:off x="3210675" y="630259"/>
                <a:ext cx="410100" cy="14265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Google Shape;97;p13">
                <a:extLst>
                  <a:ext uri="{FF2B5EF4-FFF2-40B4-BE49-F238E27FC236}">
                    <a16:creationId xmlns:a16="http://schemas.microsoft.com/office/drawing/2014/main" id="{B5D38EF0-F0DB-1163-D187-A8F23F0C9901}"/>
                  </a:ext>
                </a:extLst>
              </p:cNvPr>
              <p:cNvSpPr txBox="1"/>
              <p:nvPr/>
            </p:nvSpPr>
            <p:spPr>
              <a:xfrm>
                <a:off x="2751522" y="1182343"/>
                <a:ext cx="1328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Contract Terms Reviewed &amp; Negotiated</a:t>
                </a:r>
                <a:endParaRPr sz="105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Google Shape;98;p13">
              <a:extLst>
                <a:ext uri="{FF2B5EF4-FFF2-40B4-BE49-F238E27FC236}">
                  <a16:creationId xmlns:a16="http://schemas.microsoft.com/office/drawing/2014/main" id="{467690B3-F34A-36B8-CB03-FC279BB523D4}"/>
                </a:ext>
              </a:extLst>
            </p:cNvPr>
            <p:cNvGrpSpPr/>
            <p:nvPr/>
          </p:nvGrpSpPr>
          <p:grpSpPr>
            <a:xfrm>
              <a:off x="6260711" y="2963264"/>
              <a:ext cx="2409644" cy="539487"/>
              <a:chOff x="2702475" y="1138459"/>
              <a:chExt cx="1426500" cy="410100"/>
            </a:xfrm>
          </p:grpSpPr>
          <p:sp>
            <p:nvSpPr>
              <p:cNvPr id="73" name="Google Shape;99;p13">
                <a:extLst>
                  <a:ext uri="{FF2B5EF4-FFF2-40B4-BE49-F238E27FC236}">
                    <a16:creationId xmlns:a16="http://schemas.microsoft.com/office/drawing/2014/main" id="{53537781-88CA-45F3-C1F9-7F3A0CE5DC51}"/>
                  </a:ext>
                </a:extLst>
              </p:cNvPr>
              <p:cNvSpPr/>
              <p:nvPr/>
            </p:nvSpPr>
            <p:spPr>
              <a:xfrm rot="5400000" flipH="1">
                <a:off x="3210675" y="630259"/>
                <a:ext cx="410100" cy="14265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Google Shape;100;p13">
                <a:extLst>
                  <a:ext uri="{FF2B5EF4-FFF2-40B4-BE49-F238E27FC236}">
                    <a16:creationId xmlns:a16="http://schemas.microsoft.com/office/drawing/2014/main" id="{C31548EF-50DB-B73E-336F-26B6BCEAB379}"/>
                  </a:ext>
                </a:extLst>
              </p:cNvPr>
              <p:cNvSpPr txBox="1"/>
              <p:nvPr/>
            </p:nvSpPr>
            <p:spPr>
              <a:xfrm>
                <a:off x="2751522" y="1182343"/>
                <a:ext cx="1328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Contract Approvals &amp; Signature</a:t>
                </a:r>
                <a:endParaRPr sz="105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Google Shape;101;p13">
              <a:extLst>
                <a:ext uri="{FF2B5EF4-FFF2-40B4-BE49-F238E27FC236}">
                  <a16:creationId xmlns:a16="http://schemas.microsoft.com/office/drawing/2014/main" id="{71F4356D-9664-045F-9A2C-315CC7123E61}"/>
                </a:ext>
              </a:extLst>
            </p:cNvPr>
            <p:cNvGrpSpPr/>
            <p:nvPr/>
          </p:nvGrpSpPr>
          <p:grpSpPr>
            <a:xfrm>
              <a:off x="8772615" y="2963264"/>
              <a:ext cx="1338342" cy="539487"/>
              <a:chOff x="2702475" y="1138459"/>
              <a:chExt cx="1426500" cy="410100"/>
            </a:xfrm>
          </p:grpSpPr>
          <p:sp>
            <p:nvSpPr>
              <p:cNvPr id="71" name="Google Shape;102;p13">
                <a:extLst>
                  <a:ext uri="{FF2B5EF4-FFF2-40B4-BE49-F238E27FC236}">
                    <a16:creationId xmlns:a16="http://schemas.microsoft.com/office/drawing/2014/main" id="{8EFC1BC6-C8B8-5A52-BB60-6C1918C31A89}"/>
                  </a:ext>
                </a:extLst>
              </p:cNvPr>
              <p:cNvSpPr/>
              <p:nvPr/>
            </p:nvSpPr>
            <p:spPr>
              <a:xfrm rot="5400000" flipH="1">
                <a:off x="3210675" y="630259"/>
                <a:ext cx="410100" cy="14265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Google Shape;103;p13">
                <a:extLst>
                  <a:ext uri="{FF2B5EF4-FFF2-40B4-BE49-F238E27FC236}">
                    <a16:creationId xmlns:a16="http://schemas.microsoft.com/office/drawing/2014/main" id="{D09A6805-031E-AA22-EE72-EF8B08B8F6BA}"/>
                  </a:ext>
                </a:extLst>
              </p:cNvPr>
              <p:cNvSpPr txBox="1"/>
              <p:nvPr/>
            </p:nvSpPr>
            <p:spPr>
              <a:xfrm>
                <a:off x="2751522" y="1182343"/>
                <a:ext cx="1328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Contract Executed</a:t>
                </a:r>
                <a:endParaRPr sz="105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Google Shape;104;p13">
              <a:extLst>
                <a:ext uri="{FF2B5EF4-FFF2-40B4-BE49-F238E27FC236}">
                  <a16:creationId xmlns:a16="http://schemas.microsoft.com/office/drawing/2014/main" id="{247E975D-F4FF-4C60-EEEF-B7DC1F6439C6}"/>
                </a:ext>
              </a:extLst>
            </p:cNvPr>
            <p:cNvGrpSpPr/>
            <p:nvPr/>
          </p:nvGrpSpPr>
          <p:grpSpPr>
            <a:xfrm>
              <a:off x="2948436" y="3569769"/>
              <a:ext cx="1141154" cy="541590"/>
              <a:chOff x="1493325" y="1173850"/>
              <a:chExt cx="1124400" cy="412200"/>
            </a:xfrm>
          </p:grpSpPr>
          <p:sp>
            <p:nvSpPr>
              <p:cNvPr id="69" name="Google Shape;105;p13">
                <a:extLst>
                  <a:ext uri="{FF2B5EF4-FFF2-40B4-BE49-F238E27FC236}">
                    <a16:creationId xmlns:a16="http://schemas.microsoft.com/office/drawing/2014/main" id="{9AA1C61E-DE22-FD34-D91C-957A60DF42E6}"/>
                  </a:ext>
                </a:extLst>
              </p:cNvPr>
              <p:cNvSpPr/>
              <p:nvPr/>
            </p:nvSpPr>
            <p:spPr>
              <a:xfrm rot="5400000" flipH="1">
                <a:off x="1859325" y="821700"/>
                <a:ext cx="392400" cy="11244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Google Shape;106;p13">
                <a:extLst>
                  <a:ext uri="{FF2B5EF4-FFF2-40B4-BE49-F238E27FC236}">
                    <a16:creationId xmlns:a16="http://schemas.microsoft.com/office/drawing/2014/main" id="{1E25E5DA-4C37-8B18-BC6E-E83F6456881B}"/>
                  </a:ext>
                </a:extLst>
              </p:cNvPr>
              <p:cNvSpPr txBox="1"/>
              <p:nvPr/>
            </p:nvSpPr>
            <p:spPr>
              <a:xfrm>
                <a:off x="1532025" y="1173850"/>
                <a:ext cx="1047000" cy="41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Requisition Submitted</a:t>
                </a:r>
                <a:endParaRPr sz="105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Google Shape;107;p13">
              <a:extLst>
                <a:ext uri="{FF2B5EF4-FFF2-40B4-BE49-F238E27FC236}">
                  <a16:creationId xmlns:a16="http://schemas.microsoft.com/office/drawing/2014/main" id="{5751D252-487A-065D-98B2-048AA04336BB}"/>
                </a:ext>
              </a:extLst>
            </p:cNvPr>
            <p:cNvGrpSpPr/>
            <p:nvPr/>
          </p:nvGrpSpPr>
          <p:grpSpPr>
            <a:xfrm>
              <a:off x="4142007" y="3582795"/>
              <a:ext cx="2016500" cy="515537"/>
              <a:chOff x="2702475" y="1138459"/>
              <a:chExt cx="1426500" cy="410100"/>
            </a:xfrm>
          </p:grpSpPr>
          <p:sp>
            <p:nvSpPr>
              <p:cNvPr id="67" name="Google Shape;108;p13">
                <a:extLst>
                  <a:ext uri="{FF2B5EF4-FFF2-40B4-BE49-F238E27FC236}">
                    <a16:creationId xmlns:a16="http://schemas.microsoft.com/office/drawing/2014/main" id="{0B5EDA52-7CFD-7D4E-2CEC-6300A5D9B79E}"/>
                  </a:ext>
                </a:extLst>
              </p:cNvPr>
              <p:cNvSpPr/>
              <p:nvPr/>
            </p:nvSpPr>
            <p:spPr>
              <a:xfrm rot="5400000" flipH="1">
                <a:off x="3210675" y="630259"/>
                <a:ext cx="410100" cy="14265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Google Shape;109;p13">
                <a:extLst>
                  <a:ext uri="{FF2B5EF4-FFF2-40B4-BE49-F238E27FC236}">
                    <a16:creationId xmlns:a16="http://schemas.microsoft.com/office/drawing/2014/main" id="{815DFD43-E09B-3716-320E-20BE079FC63D}"/>
                  </a:ext>
                </a:extLst>
              </p:cNvPr>
              <p:cNvSpPr txBox="1"/>
              <p:nvPr/>
            </p:nvSpPr>
            <p:spPr>
              <a:xfrm>
                <a:off x="2751522" y="1182343"/>
                <a:ext cx="1328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Approvals</a:t>
                </a:r>
                <a:endParaRPr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Google Shape;110;p13">
              <a:extLst>
                <a:ext uri="{FF2B5EF4-FFF2-40B4-BE49-F238E27FC236}">
                  <a16:creationId xmlns:a16="http://schemas.microsoft.com/office/drawing/2014/main" id="{E5EF55A7-8A92-D2FD-0B4D-E455CA3892A0}"/>
                </a:ext>
              </a:extLst>
            </p:cNvPr>
            <p:cNvGrpSpPr/>
            <p:nvPr/>
          </p:nvGrpSpPr>
          <p:grpSpPr>
            <a:xfrm>
              <a:off x="6252112" y="3591879"/>
              <a:ext cx="2074844" cy="497369"/>
              <a:chOff x="2702475" y="1138459"/>
              <a:chExt cx="1426500" cy="410100"/>
            </a:xfrm>
          </p:grpSpPr>
          <p:sp>
            <p:nvSpPr>
              <p:cNvPr id="65" name="Google Shape;111;p13">
                <a:extLst>
                  <a:ext uri="{FF2B5EF4-FFF2-40B4-BE49-F238E27FC236}">
                    <a16:creationId xmlns:a16="http://schemas.microsoft.com/office/drawing/2014/main" id="{23D278E9-65EB-DB31-7A73-41375D566C24}"/>
                  </a:ext>
                </a:extLst>
              </p:cNvPr>
              <p:cNvSpPr/>
              <p:nvPr/>
            </p:nvSpPr>
            <p:spPr>
              <a:xfrm rot="5400000" flipH="1">
                <a:off x="3210675" y="630259"/>
                <a:ext cx="410100" cy="14265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Google Shape;112;p13">
                <a:extLst>
                  <a:ext uri="{FF2B5EF4-FFF2-40B4-BE49-F238E27FC236}">
                    <a16:creationId xmlns:a16="http://schemas.microsoft.com/office/drawing/2014/main" id="{0D1624CD-0790-28C6-946B-7AC335EC1D7E}"/>
                  </a:ext>
                </a:extLst>
              </p:cNvPr>
              <p:cNvSpPr txBox="1"/>
              <p:nvPr/>
            </p:nvSpPr>
            <p:spPr>
              <a:xfrm>
                <a:off x="2751522" y="1182343"/>
                <a:ext cx="1328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Requisition</a:t>
                </a:r>
                <a:r>
                  <a:rPr lang="en" sz="1050">
                    <a:solidFill>
                      <a:srgbClr val="000000"/>
                    </a:solidFill>
                  </a:rPr>
                  <a:t> </a:t>
                </a:r>
                <a:r>
                  <a:rPr lang="en" sz="1050" b="1">
                    <a:solidFill>
                      <a:srgbClr val="000000"/>
                    </a:solidFill>
                  </a:rPr>
                  <a:t>Processed</a:t>
                </a:r>
                <a:endParaRPr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Google Shape;113;p13">
              <a:extLst>
                <a:ext uri="{FF2B5EF4-FFF2-40B4-BE49-F238E27FC236}">
                  <a16:creationId xmlns:a16="http://schemas.microsoft.com/office/drawing/2014/main" id="{88723D97-BE74-A16C-56EC-60BF948F08EA}"/>
                </a:ext>
              </a:extLst>
            </p:cNvPr>
            <p:cNvGrpSpPr/>
            <p:nvPr/>
          </p:nvGrpSpPr>
          <p:grpSpPr>
            <a:xfrm>
              <a:off x="8455772" y="3582795"/>
              <a:ext cx="1655168" cy="515537"/>
              <a:chOff x="2702475" y="1138459"/>
              <a:chExt cx="1426500" cy="410100"/>
            </a:xfrm>
          </p:grpSpPr>
          <p:sp>
            <p:nvSpPr>
              <p:cNvPr id="63" name="Google Shape;114;p13">
                <a:extLst>
                  <a:ext uri="{FF2B5EF4-FFF2-40B4-BE49-F238E27FC236}">
                    <a16:creationId xmlns:a16="http://schemas.microsoft.com/office/drawing/2014/main" id="{019AAE7E-6E9B-8180-07EC-7834438F1941}"/>
                  </a:ext>
                </a:extLst>
              </p:cNvPr>
              <p:cNvSpPr/>
              <p:nvPr/>
            </p:nvSpPr>
            <p:spPr>
              <a:xfrm rot="5400000" flipH="1">
                <a:off x="3210675" y="630259"/>
                <a:ext cx="410100" cy="14265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Google Shape;115;p13">
                <a:extLst>
                  <a:ext uri="{FF2B5EF4-FFF2-40B4-BE49-F238E27FC236}">
                    <a16:creationId xmlns:a16="http://schemas.microsoft.com/office/drawing/2014/main" id="{D58C849E-57C6-56FF-0C6F-D7A9D81E3197}"/>
                  </a:ext>
                </a:extLst>
              </p:cNvPr>
              <p:cNvSpPr txBox="1"/>
              <p:nvPr/>
            </p:nvSpPr>
            <p:spPr>
              <a:xfrm>
                <a:off x="2751522" y="1182343"/>
                <a:ext cx="1328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Purchase Order Distributed</a:t>
                </a:r>
                <a:endParaRPr sz="105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Google Shape;116;p13">
              <a:extLst>
                <a:ext uri="{FF2B5EF4-FFF2-40B4-BE49-F238E27FC236}">
                  <a16:creationId xmlns:a16="http://schemas.microsoft.com/office/drawing/2014/main" id="{C1E55A39-8B54-2C61-1DFC-7CF6B443190B}"/>
                </a:ext>
              </a:extLst>
            </p:cNvPr>
            <p:cNvGrpSpPr/>
            <p:nvPr/>
          </p:nvGrpSpPr>
          <p:grpSpPr>
            <a:xfrm>
              <a:off x="8455780" y="4179045"/>
              <a:ext cx="1655168" cy="539487"/>
              <a:chOff x="2702475" y="1138459"/>
              <a:chExt cx="1426500" cy="410100"/>
            </a:xfrm>
          </p:grpSpPr>
          <p:sp>
            <p:nvSpPr>
              <p:cNvPr id="61" name="Google Shape;117;p13">
                <a:extLst>
                  <a:ext uri="{FF2B5EF4-FFF2-40B4-BE49-F238E27FC236}">
                    <a16:creationId xmlns:a16="http://schemas.microsoft.com/office/drawing/2014/main" id="{69249D41-54F0-65F1-406D-99E8DF33E0BF}"/>
                  </a:ext>
                </a:extLst>
              </p:cNvPr>
              <p:cNvSpPr/>
              <p:nvPr/>
            </p:nvSpPr>
            <p:spPr>
              <a:xfrm rot="5400000" flipH="1">
                <a:off x="3210675" y="630259"/>
                <a:ext cx="410100" cy="14265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Google Shape;118;p13">
                <a:extLst>
                  <a:ext uri="{FF2B5EF4-FFF2-40B4-BE49-F238E27FC236}">
                    <a16:creationId xmlns:a16="http://schemas.microsoft.com/office/drawing/2014/main" id="{676BCBCC-58AF-BA4F-C256-D914CA24C95C}"/>
                  </a:ext>
                </a:extLst>
              </p:cNvPr>
              <p:cNvSpPr txBox="1"/>
              <p:nvPr/>
            </p:nvSpPr>
            <p:spPr>
              <a:xfrm>
                <a:off x="2751522" y="1182343"/>
                <a:ext cx="1328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 dirty="0">
                    <a:solidFill>
                      <a:srgbClr val="000000"/>
                    </a:solidFill>
                  </a:rPr>
                  <a:t>Payment Distributed</a:t>
                </a:r>
                <a:endParaRPr sz="105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" name="Google Shape;119;p13">
              <a:extLst>
                <a:ext uri="{FF2B5EF4-FFF2-40B4-BE49-F238E27FC236}">
                  <a16:creationId xmlns:a16="http://schemas.microsoft.com/office/drawing/2014/main" id="{D69E8A42-DC27-1438-E329-77D2E2A2475E}"/>
                </a:ext>
              </a:extLst>
            </p:cNvPr>
            <p:cNvGrpSpPr/>
            <p:nvPr/>
          </p:nvGrpSpPr>
          <p:grpSpPr>
            <a:xfrm>
              <a:off x="5797234" y="4179045"/>
              <a:ext cx="2546160" cy="539487"/>
              <a:chOff x="2702475" y="1138459"/>
              <a:chExt cx="1426500" cy="410100"/>
            </a:xfrm>
          </p:grpSpPr>
          <p:sp>
            <p:nvSpPr>
              <p:cNvPr id="59" name="Google Shape;120;p13">
                <a:extLst>
                  <a:ext uri="{FF2B5EF4-FFF2-40B4-BE49-F238E27FC236}">
                    <a16:creationId xmlns:a16="http://schemas.microsoft.com/office/drawing/2014/main" id="{334EC1BC-F433-BB8B-C3AE-DF9978493821}"/>
                  </a:ext>
                </a:extLst>
              </p:cNvPr>
              <p:cNvSpPr/>
              <p:nvPr/>
            </p:nvSpPr>
            <p:spPr>
              <a:xfrm rot="5400000" flipH="1">
                <a:off x="3210675" y="630259"/>
                <a:ext cx="410100" cy="14265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Google Shape;121;p13">
                <a:extLst>
                  <a:ext uri="{FF2B5EF4-FFF2-40B4-BE49-F238E27FC236}">
                    <a16:creationId xmlns:a16="http://schemas.microsoft.com/office/drawing/2014/main" id="{1E6B634B-8E31-FC9B-A738-8C95F31D671F}"/>
                  </a:ext>
                </a:extLst>
              </p:cNvPr>
              <p:cNvSpPr txBox="1"/>
              <p:nvPr/>
            </p:nvSpPr>
            <p:spPr>
              <a:xfrm>
                <a:off x="2751522" y="1182343"/>
                <a:ext cx="1328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PO, Receipt, and Invoice Matched</a:t>
                </a:r>
                <a:endParaRPr sz="105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0" name="Google Shape;122;p13">
              <a:extLst>
                <a:ext uri="{FF2B5EF4-FFF2-40B4-BE49-F238E27FC236}">
                  <a16:creationId xmlns:a16="http://schemas.microsoft.com/office/drawing/2014/main" id="{1F2B62EB-47F7-AF12-A686-4F518651C534}"/>
                </a:ext>
              </a:extLst>
            </p:cNvPr>
            <p:cNvGrpSpPr/>
            <p:nvPr/>
          </p:nvGrpSpPr>
          <p:grpSpPr>
            <a:xfrm>
              <a:off x="4170795" y="4179045"/>
              <a:ext cx="1550035" cy="539487"/>
              <a:chOff x="2702475" y="1138459"/>
              <a:chExt cx="1426500" cy="410100"/>
            </a:xfrm>
          </p:grpSpPr>
          <p:sp>
            <p:nvSpPr>
              <p:cNvPr id="57" name="Google Shape;123;p13">
                <a:extLst>
                  <a:ext uri="{FF2B5EF4-FFF2-40B4-BE49-F238E27FC236}">
                    <a16:creationId xmlns:a16="http://schemas.microsoft.com/office/drawing/2014/main" id="{412539FC-3770-8181-3845-48FE8CAA6001}"/>
                  </a:ext>
                </a:extLst>
              </p:cNvPr>
              <p:cNvSpPr/>
              <p:nvPr/>
            </p:nvSpPr>
            <p:spPr>
              <a:xfrm rot="5400000" flipH="1">
                <a:off x="3210675" y="630259"/>
                <a:ext cx="410100" cy="14265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Google Shape;124;p13">
                <a:extLst>
                  <a:ext uri="{FF2B5EF4-FFF2-40B4-BE49-F238E27FC236}">
                    <a16:creationId xmlns:a16="http://schemas.microsoft.com/office/drawing/2014/main" id="{2A0FB8A0-C932-5F3B-CB62-14D7398CF1C2}"/>
                  </a:ext>
                </a:extLst>
              </p:cNvPr>
              <p:cNvSpPr txBox="1"/>
              <p:nvPr/>
            </p:nvSpPr>
            <p:spPr>
              <a:xfrm>
                <a:off x="2751522" y="1182343"/>
                <a:ext cx="1328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Approvals</a:t>
                </a:r>
                <a:endParaRPr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" name="Google Shape;125;p13">
              <a:extLst>
                <a:ext uri="{FF2B5EF4-FFF2-40B4-BE49-F238E27FC236}">
                  <a16:creationId xmlns:a16="http://schemas.microsoft.com/office/drawing/2014/main" id="{334FCB2E-10AD-3D81-CBB9-2F7B9A3AF130}"/>
                </a:ext>
              </a:extLst>
            </p:cNvPr>
            <p:cNvGrpSpPr/>
            <p:nvPr/>
          </p:nvGrpSpPr>
          <p:grpSpPr>
            <a:xfrm>
              <a:off x="2953249" y="4177993"/>
              <a:ext cx="1141154" cy="541590"/>
              <a:chOff x="1493325" y="1173850"/>
              <a:chExt cx="1124400" cy="412200"/>
            </a:xfrm>
          </p:grpSpPr>
          <p:sp>
            <p:nvSpPr>
              <p:cNvPr id="55" name="Google Shape;126;p13">
                <a:extLst>
                  <a:ext uri="{FF2B5EF4-FFF2-40B4-BE49-F238E27FC236}">
                    <a16:creationId xmlns:a16="http://schemas.microsoft.com/office/drawing/2014/main" id="{8056B98A-8727-2E85-A863-32FA46A9E43B}"/>
                  </a:ext>
                </a:extLst>
              </p:cNvPr>
              <p:cNvSpPr/>
              <p:nvPr/>
            </p:nvSpPr>
            <p:spPr>
              <a:xfrm rot="5400000" flipH="1">
                <a:off x="1859325" y="821700"/>
                <a:ext cx="392400" cy="11244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Google Shape;127;p13">
                <a:extLst>
                  <a:ext uri="{FF2B5EF4-FFF2-40B4-BE49-F238E27FC236}">
                    <a16:creationId xmlns:a16="http://schemas.microsoft.com/office/drawing/2014/main" id="{DC1FC595-5C45-1C8F-CDD5-FEFEF3603F56}"/>
                  </a:ext>
                </a:extLst>
              </p:cNvPr>
              <p:cNvSpPr txBox="1"/>
              <p:nvPr/>
            </p:nvSpPr>
            <p:spPr>
              <a:xfrm>
                <a:off x="1532025" y="1173850"/>
                <a:ext cx="1047000" cy="41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rm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Invoice </a:t>
                </a:r>
                <a:endParaRPr sz="1050" b="1">
                  <a:solidFill>
                    <a:srgbClr val="000000"/>
                  </a:solidFill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b="1">
                    <a:solidFill>
                      <a:srgbClr val="000000"/>
                    </a:solidFill>
                  </a:rPr>
                  <a:t>Created</a:t>
                </a:r>
                <a:endParaRPr sz="105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52" name="Google Shape;128;p13">
              <a:extLst>
                <a:ext uri="{FF2B5EF4-FFF2-40B4-BE49-F238E27FC236}">
                  <a16:creationId xmlns:a16="http://schemas.microsoft.com/office/drawing/2014/main" id="{B103A1D0-0C57-AC23-24BA-94E5CC54143D}"/>
                </a:ext>
              </a:extLst>
            </p:cNvPr>
            <p:cNvCxnSpPr>
              <a:cxnSpLocks/>
            </p:cNvCxnSpPr>
            <p:nvPr/>
          </p:nvCxnSpPr>
          <p:spPr>
            <a:xfrm>
              <a:off x="1875281" y="2325726"/>
              <a:ext cx="8320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129;p13">
              <a:extLst>
                <a:ext uri="{FF2B5EF4-FFF2-40B4-BE49-F238E27FC236}">
                  <a16:creationId xmlns:a16="http://schemas.microsoft.com/office/drawing/2014/main" id="{51B3A7B9-1382-732F-23B0-B223F3104215}"/>
                </a:ext>
              </a:extLst>
            </p:cNvPr>
            <p:cNvCxnSpPr>
              <a:cxnSpLocks/>
            </p:cNvCxnSpPr>
            <p:nvPr/>
          </p:nvCxnSpPr>
          <p:spPr>
            <a:xfrm>
              <a:off x="1856881" y="4752386"/>
              <a:ext cx="8347500" cy="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130;p13">
              <a:extLst>
                <a:ext uri="{FF2B5EF4-FFF2-40B4-BE49-F238E27FC236}">
                  <a16:creationId xmlns:a16="http://schemas.microsoft.com/office/drawing/2014/main" id="{B46C8F68-63A3-5AF7-4832-68E773EBC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3931" y="2329968"/>
              <a:ext cx="6000" cy="242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BAB6CB-351D-CFFF-05D4-C814203B51DE}"/>
              </a:ext>
            </a:extLst>
          </p:cNvPr>
          <p:cNvSpPr txBox="1"/>
          <p:nvPr/>
        </p:nvSpPr>
        <p:spPr>
          <a:xfrm>
            <a:off x="834889" y="6062083"/>
            <a:ext cx="1008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Timeline does not include financial approvals. </a:t>
            </a:r>
          </a:p>
          <a:p>
            <a:r>
              <a:rPr lang="en-US" dirty="0">
                <a:solidFill>
                  <a:srgbClr val="000000"/>
                </a:solidFill>
              </a:rPr>
              <a:t>Urgent requisitions - please notify approvers.</a:t>
            </a:r>
          </a:p>
        </p:txBody>
      </p:sp>
    </p:spTree>
    <p:extLst>
      <p:ext uri="{BB962C8B-B14F-4D97-AF65-F5344CB8AC3E}">
        <p14:creationId xmlns:p14="http://schemas.microsoft.com/office/powerpoint/2010/main" val="948508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36076-0F5F-E5EF-1B6D-81C02935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Procurement Training &amp; Resources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E8331-2807-CAFE-5370-D139FA359694}"/>
              </a:ext>
            </a:extLst>
          </p:cNvPr>
          <p:cNvSpPr txBox="1"/>
          <p:nvPr/>
        </p:nvSpPr>
        <p:spPr>
          <a:xfrm>
            <a:off x="838201" y="2962279"/>
            <a:ext cx="3799425" cy="31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Procurement Website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Training Videos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Document Library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Procurement Training Month – April 2024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Training schedule to be posted on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2"/>
              </a:rPr>
              <a:t>Procurement website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Newsletter announcement</a:t>
            </a:r>
          </a:p>
        </p:txBody>
      </p:sp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A7C47D44-6A01-FB13-6CE6-C725B289A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7"/>
          <a:stretch/>
        </p:blipFill>
        <p:spPr>
          <a:xfrm>
            <a:off x="5010386" y="10"/>
            <a:ext cx="5094877" cy="4865288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A6CD7-1EE0-C0F6-6CD2-9220ED5B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0102" y="6356350"/>
            <a:ext cx="11536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F7688-BD09-D03B-8FA3-65F375099B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" r="2987"/>
          <a:stretch/>
        </p:blipFill>
        <p:spPr>
          <a:xfrm>
            <a:off x="8017454" y="1466491"/>
            <a:ext cx="4050901" cy="525498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sketch line">
            <a:extLst>
              <a:ext uri="{FF2B5EF4-FFF2-40B4-BE49-F238E27FC236}">
                <a16:creationId xmlns:a16="http://schemas.microsoft.com/office/drawing/2014/main" id="{E9BF6382-3926-3F02-A6F6-A6FAFFBF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prstGeom prst="rect">
            <a:avLst/>
          </a:pr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255095"/>
                      <a:gd name="connsiteY0" fmla="*/ 0 h 18288"/>
                      <a:gd name="connsiteX1" fmla="*/ 618468 w 3255095"/>
                      <a:gd name="connsiteY1" fmla="*/ 0 h 18288"/>
                      <a:gd name="connsiteX2" fmla="*/ 1269487 w 3255095"/>
                      <a:gd name="connsiteY2" fmla="*/ 0 h 18288"/>
                      <a:gd name="connsiteX3" fmla="*/ 1953057 w 3255095"/>
                      <a:gd name="connsiteY3" fmla="*/ 0 h 18288"/>
                      <a:gd name="connsiteX4" fmla="*/ 2636627 w 3255095"/>
                      <a:gd name="connsiteY4" fmla="*/ 0 h 18288"/>
                      <a:gd name="connsiteX5" fmla="*/ 3255095 w 3255095"/>
                      <a:gd name="connsiteY5" fmla="*/ 0 h 18288"/>
                      <a:gd name="connsiteX6" fmla="*/ 3255095 w 3255095"/>
                      <a:gd name="connsiteY6" fmla="*/ 18288 h 18288"/>
                      <a:gd name="connsiteX7" fmla="*/ 2538974 w 3255095"/>
                      <a:gd name="connsiteY7" fmla="*/ 18288 h 18288"/>
                      <a:gd name="connsiteX8" fmla="*/ 1822853 w 3255095"/>
                      <a:gd name="connsiteY8" fmla="*/ 18288 h 18288"/>
                      <a:gd name="connsiteX9" fmla="*/ 1171834 w 3255095"/>
                      <a:gd name="connsiteY9" fmla="*/ 18288 h 18288"/>
                      <a:gd name="connsiteX10" fmla="*/ 0 w 3255095"/>
                      <a:gd name="connsiteY10" fmla="*/ 18288 h 18288"/>
                      <a:gd name="connsiteX11" fmla="*/ 0 w 3255095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55095" h="18288" fill="none" extrusionOk="0">
                        <a:moveTo>
                          <a:pt x="0" y="0"/>
                        </a:moveTo>
                        <a:cubicBezTo>
                          <a:pt x="240201" y="-22123"/>
                          <a:pt x="462021" y="-19623"/>
                          <a:pt x="618468" y="0"/>
                        </a:cubicBezTo>
                        <a:cubicBezTo>
                          <a:pt x="774915" y="19623"/>
                          <a:pt x="974734" y="2035"/>
                          <a:pt x="1269487" y="0"/>
                        </a:cubicBezTo>
                        <a:cubicBezTo>
                          <a:pt x="1564240" y="-2035"/>
                          <a:pt x="1733579" y="10639"/>
                          <a:pt x="1953057" y="0"/>
                        </a:cubicBezTo>
                        <a:cubicBezTo>
                          <a:pt x="2172535" y="-10639"/>
                          <a:pt x="2453962" y="14018"/>
                          <a:pt x="2636627" y="0"/>
                        </a:cubicBezTo>
                        <a:cubicBezTo>
                          <a:pt x="2819292" y="-14018"/>
                          <a:pt x="3121375" y="5399"/>
                          <a:pt x="3255095" y="0"/>
                        </a:cubicBezTo>
                        <a:cubicBezTo>
                          <a:pt x="3254386" y="8157"/>
                          <a:pt x="3254682" y="12125"/>
                          <a:pt x="3255095" y="18288"/>
                        </a:cubicBezTo>
                        <a:cubicBezTo>
                          <a:pt x="3088545" y="23203"/>
                          <a:pt x="2687475" y="7419"/>
                          <a:pt x="2538974" y="18288"/>
                        </a:cubicBezTo>
                        <a:cubicBezTo>
                          <a:pt x="2390473" y="29157"/>
                          <a:pt x="2137381" y="-8959"/>
                          <a:pt x="1822853" y="18288"/>
                        </a:cubicBezTo>
                        <a:cubicBezTo>
                          <a:pt x="1508325" y="45535"/>
                          <a:pt x="1466437" y="20385"/>
                          <a:pt x="1171834" y="18288"/>
                        </a:cubicBezTo>
                        <a:cubicBezTo>
                          <a:pt x="877231" y="16191"/>
                          <a:pt x="561097" y="37643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255095" h="18288" stroke="0" extrusionOk="0">
                        <a:moveTo>
                          <a:pt x="0" y="0"/>
                        </a:moveTo>
                        <a:cubicBezTo>
                          <a:pt x="291965" y="19429"/>
                          <a:pt x="363155" y="8568"/>
                          <a:pt x="618468" y="0"/>
                        </a:cubicBezTo>
                        <a:cubicBezTo>
                          <a:pt x="873781" y="-8568"/>
                          <a:pt x="904459" y="-19505"/>
                          <a:pt x="1171834" y="0"/>
                        </a:cubicBezTo>
                        <a:cubicBezTo>
                          <a:pt x="1439209" y="19505"/>
                          <a:pt x="1744369" y="9790"/>
                          <a:pt x="1887955" y="0"/>
                        </a:cubicBezTo>
                        <a:cubicBezTo>
                          <a:pt x="2031541" y="-9790"/>
                          <a:pt x="2346378" y="21240"/>
                          <a:pt x="2506423" y="0"/>
                        </a:cubicBezTo>
                        <a:cubicBezTo>
                          <a:pt x="2666468" y="-21240"/>
                          <a:pt x="2990257" y="30414"/>
                          <a:pt x="3255095" y="0"/>
                        </a:cubicBezTo>
                        <a:cubicBezTo>
                          <a:pt x="3254831" y="4493"/>
                          <a:pt x="3255479" y="9472"/>
                          <a:pt x="3255095" y="18288"/>
                        </a:cubicBezTo>
                        <a:cubicBezTo>
                          <a:pt x="3120743" y="16690"/>
                          <a:pt x="2759628" y="42462"/>
                          <a:pt x="2604076" y="18288"/>
                        </a:cubicBezTo>
                        <a:cubicBezTo>
                          <a:pt x="2448524" y="-5886"/>
                          <a:pt x="2184336" y="19599"/>
                          <a:pt x="1887955" y="18288"/>
                        </a:cubicBezTo>
                        <a:cubicBezTo>
                          <a:pt x="1591574" y="16977"/>
                          <a:pt x="1548845" y="6870"/>
                          <a:pt x="1334589" y="18288"/>
                        </a:cubicBezTo>
                        <a:cubicBezTo>
                          <a:pt x="1120333" y="29706"/>
                          <a:pt x="996014" y="9662"/>
                          <a:pt x="683570" y="18288"/>
                        </a:cubicBezTo>
                        <a:cubicBezTo>
                          <a:pt x="371126" y="26914"/>
                          <a:pt x="198687" y="16167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37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83CCD2-2217-80B3-C600-BEEFE2A96D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553" t="827" r="5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0150-C92B-9F11-8863-2BCE1BA7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C0A6-47FC-49C2-CB1B-561A3A93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123398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Procurement Planning Checklist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FE1E4-4C13-EB50-30C9-8EF64F65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schemeClr val="bg2">
                    <a:lumMod val="10000"/>
                  </a:schemeClr>
                </a:solidFill>
              </a:rPr>
              <a:t>24</a:t>
            </a:fld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7D41AC-B1E2-8CC9-6A2E-3355F1B2B58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180012" y="1376362"/>
          <a:ext cx="61722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141849" imgH="5415228" progId="Word.Document.12">
                  <p:embed/>
                </p:oleObj>
              </mc:Choice>
              <mc:Fallback>
                <p:oleObj name="Document" r:id="rId2" imgW="8141849" imgH="5415228" progId="Word.Document.12">
                  <p:embed/>
                  <p:pic>
                    <p:nvPicPr>
                      <p:cNvPr id="6" name="Content Placeholder 5">
                        <a:extLst>
                          <a:ext uri="{FF2B5EF4-FFF2-40B4-BE49-F238E27FC236}">
                            <a16:creationId xmlns:a16="http://schemas.microsoft.com/office/drawing/2014/main" id="{397D41AC-B1E2-8CC9-6A2E-3355F1B2B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80012" y="1376362"/>
                        <a:ext cx="6172200" cy="410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AE10A05-3464-DD1D-F6D2-16A88A4A7F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0325" y="346075"/>
          <a:ext cx="4338638" cy="611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188368" imgH="8699059" progId="Word.Document.12">
                  <p:embed/>
                </p:oleObj>
              </mc:Choice>
              <mc:Fallback>
                <p:oleObj name="Document" r:id="rId4" imgW="6188368" imgH="8699059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AE10A05-3464-DD1D-F6D2-16A88A4A7F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0325" y="346075"/>
                        <a:ext cx="4338638" cy="61150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51CE7DA-A0E7-3837-1640-C2C0D7707E48}"/>
              </a:ext>
            </a:extLst>
          </p:cNvPr>
          <p:cNvSpPr/>
          <p:nvPr/>
        </p:nvSpPr>
        <p:spPr>
          <a:xfrm>
            <a:off x="950285" y="3678376"/>
            <a:ext cx="3412273" cy="162104"/>
          </a:xfrm>
          <a:prstGeom prst="rect">
            <a:avLst/>
          </a:prstGeom>
          <a:solidFill>
            <a:srgbClr val="D0D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37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DD5B-3BDC-1DF6-3C1F-30B3950D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6" y="2458398"/>
            <a:ext cx="3932237" cy="298444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Competition </a:t>
            </a:r>
            <a:br>
              <a:rPr lang="en-US" sz="3600" dirty="0"/>
            </a:br>
            <a:r>
              <a:rPr lang="en-US" sz="3600" dirty="0"/>
              <a:t>Bid Matrix Form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200" dirty="0"/>
              <a:t>Standardizes documentation of competition results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Calculates and highlights cost savings or additional cost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Justification if higher bid is selected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828B8-5E63-FF90-BDCF-84C7C4E2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811778-BE32-9FB7-D918-DA1AAAFAB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373" y="136525"/>
            <a:ext cx="4865100" cy="64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 on document with pen">
            <a:extLst>
              <a:ext uri="{FF2B5EF4-FFF2-40B4-BE49-F238E27FC236}">
                <a16:creationId xmlns:a16="http://schemas.microsoft.com/office/drawing/2014/main" id="{D1FC8F80-35B9-CA5F-3093-165CA522B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2" r="2941" b="-1"/>
          <a:stretch/>
        </p:blipFill>
        <p:spPr>
          <a:xfrm>
            <a:off x="2522358" y="0"/>
            <a:ext cx="966964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6DC58-5977-B109-2774-38337A6E672C}"/>
              </a:ext>
            </a:extLst>
          </p:cNvPr>
          <p:cNvSpPr txBox="1"/>
          <p:nvPr/>
        </p:nvSpPr>
        <p:spPr>
          <a:xfrm>
            <a:off x="731668" y="645460"/>
            <a:ext cx="6508887" cy="5345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FY25 Stats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b="1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23,626 purchase orders -18% increase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  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1,362 non-PO check requests – 4% increase </a:t>
            </a:r>
          </a:p>
          <a:p>
            <a:pPr marL="57150">
              <a:lnSpc>
                <a:spcPct val="90000"/>
              </a:lnSpc>
            </a:pPr>
            <a:endParaRPr lang="en-US" sz="2400" b="1" dirty="0">
              <a:solidFill>
                <a:srgbClr val="000000"/>
              </a:solidFill>
            </a:endParaRPr>
          </a:p>
          <a:p>
            <a:pPr marL="57150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	Violation of Board of Trustees Signature 	Policy by authorizing use of University 	funds without a purchase order</a:t>
            </a:r>
          </a:p>
          <a:p>
            <a:pPr marL="571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387 urgent requisitions (higher than FY23)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10% cost savings in FY24 beginning 9/11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57150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	Average cost savings 8 – 17%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514350" lvl="1">
              <a:lnSpc>
                <a:spcPct val="90000"/>
              </a:lnSpc>
            </a:pPr>
            <a:endParaRPr lang="en-US" sz="17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BFDAD-5DD2-2829-984F-039808DD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BA1B0FB-D917-4C8C-928F-313BD683BF39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76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bear wearing a jersey&#10;&#10;Description automatically generated">
            <a:extLst>
              <a:ext uri="{FF2B5EF4-FFF2-40B4-BE49-F238E27FC236}">
                <a16:creationId xmlns:a16="http://schemas.microsoft.com/office/drawing/2014/main" id="{B14EA7AE-AD1E-34A5-DC90-A69BFEE93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09" y="509954"/>
            <a:ext cx="1302060" cy="2741180"/>
          </a:xfrm>
          <a:prstGeom prst="rect">
            <a:avLst/>
          </a:prstGeom>
        </p:spPr>
      </p:pic>
      <p:pic>
        <p:nvPicPr>
          <p:cNvPr id="7" name="Graphic 6" descr="Lecturer with solid fill">
            <a:extLst>
              <a:ext uri="{FF2B5EF4-FFF2-40B4-BE49-F238E27FC236}">
                <a16:creationId xmlns:a16="http://schemas.microsoft.com/office/drawing/2014/main" id="{B2587C32-9B4E-5B4F-B073-0004C95D4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822"/>
          <a:stretch/>
        </p:blipFill>
        <p:spPr>
          <a:xfrm>
            <a:off x="644705" y="1876038"/>
            <a:ext cx="2891607" cy="1797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CEA97-6EED-2098-8A25-074F9608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588" y="424390"/>
            <a:ext cx="8920029" cy="5124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Importance of Competition 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2843F6E-E75B-F1E4-7A29-64F7968BA9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322339"/>
              </p:ext>
            </p:extLst>
          </p:nvPr>
        </p:nvGraphicFramePr>
        <p:xfrm>
          <a:off x="5180012" y="152717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0FE5C-B69C-5A63-6A55-9342F5AA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Graphic 3" descr="Gavel with solid fill">
            <a:extLst>
              <a:ext uri="{FF2B5EF4-FFF2-40B4-BE49-F238E27FC236}">
                <a16:creationId xmlns:a16="http://schemas.microsoft.com/office/drawing/2014/main" id="{38B1D5AF-288A-9F6F-A12D-A344B8B8B2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33309" y="1395162"/>
            <a:ext cx="647700" cy="6477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8B0C45-0636-3787-0333-C70D6DB19BF9}"/>
              </a:ext>
            </a:extLst>
          </p:cNvPr>
          <p:cNvGrpSpPr/>
          <p:nvPr/>
        </p:nvGrpSpPr>
        <p:grpSpPr>
          <a:xfrm>
            <a:off x="1060136" y="3946570"/>
            <a:ext cx="2406754" cy="2406754"/>
            <a:chOff x="905396" y="4228392"/>
            <a:chExt cx="2406754" cy="2406754"/>
          </a:xfrm>
        </p:grpSpPr>
        <p:pic>
          <p:nvPicPr>
            <p:cNvPr id="14" name="Graphic 13" descr="Thumbs up sign with solid fill">
              <a:extLst>
                <a:ext uri="{FF2B5EF4-FFF2-40B4-BE49-F238E27FC236}">
                  <a16:creationId xmlns:a16="http://schemas.microsoft.com/office/drawing/2014/main" id="{ABEB8793-F5B2-4F46-1769-F729CB605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78569" y="5643984"/>
              <a:ext cx="914400" cy="914400"/>
            </a:xfrm>
            <a:prstGeom prst="rect">
              <a:avLst/>
            </a:prstGeom>
          </p:spPr>
        </p:pic>
        <p:pic>
          <p:nvPicPr>
            <p:cNvPr id="12" name="Picture 2" descr="Auction paddle - Free business and finance icons">
              <a:extLst>
                <a:ext uri="{FF2B5EF4-FFF2-40B4-BE49-F238E27FC236}">
                  <a16:creationId xmlns:a16="http://schemas.microsoft.com/office/drawing/2014/main" id="{6553E7CB-1B79-3E59-DE17-1281EBD03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396" y="4228392"/>
              <a:ext cx="2406754" cy="2406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FE563A-6F8F-C310-38F7-7A558ABDB0D2}"/>
              </a:ext>
            </a:extLst>
          </p:cNvPr>
          <p:cNvGrpSpPr/>
          <p:nvPr/>
        </p:nvGrpSpPr>
        <p:grpSpPr>
          <a:xfrm>
            <a:off x="-386510" y="4451246"/>
            <a:ext cx="2406754" cy="2406754"/>
            <a:chOff x="914400" y="4151630"/>
            <a:chExt cx="2406754" cy="2406754"/>
          </a:xfrm>
        </p:grpSpPr>
        <p:pic>
          <p:nvPicPr>
            <p:cNvPr id="20" name="Graphic 19" descr="Thumbs up sign with solid fill">
              <a:extLst>
                <a:ext uri="{FF2B5EF4-FFF2-40B4-BE49-F238E27FC236}">
                  <a16:creationId xmlns:a16="http://schemas.microsoft.com/office/drawing/2014/main" id="{280F7ED6-3C0D-CBC9-E013-46E8BFE61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78569" y="5643984"/>
              <a:ext cx="914400" cy="914400"/>
            </a:xfrm>
            <a:prstGeom prst="rect">
              <a:avLst/>
            </a:prstGeom>
          </p:spPr>
        </p:pic>
        <p:pic>
          <p:nvPicPr>
            <p:cNvPr id="21" name="Picture 2" descr="Auction paddle - Free business and finance icons">
              <a:extLst>
                <a:ext uri="{FF2B5EF4-FFF2-40B4-BE49-F238E27FC236}">
                  <a16:creationId xmlns:a16="http://schemas.microsoft.com/office/drawing/2014/main" id="{7E57A6BD-6E96-2DA6-A340-F74C06EFD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151630"/>
              <a:ext cx="2406754" cy="2406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A02B2A-D2A6-D8E9-857B-61255A35CD5A}"/>
              </a:ext>
            </a:extLst>
          </p:cNvPr>
          <p:cNvGrpSpPr/>
          <p:nvPr/>
        </p:nvGrpSpPr>
        <p:grpSpPr>
          <a:xfrm>
            <a:off x="2486419" y="4451246"/>
            <a:ext cx="2406754" cy="2406754"/>
            <a:chOff x="914400" y="4151630"/>
            <a:chExt cx="2406754" cy="2406754"/>
          </a:xfrm>
        </p:grpSpPr>
        <p:pic>
          <p:nvPicPr>
            <p:cNvPr id="23" name="Graphic 22" descr="Thumbs up sign with solid fill">
              <a:extLst>
                <a:ext uri="{FF2B5EF4-FFF2-40B4-BE49-F238E27FC236}">
                  <a16:creationId xmlns:a16="http://schemas.microsoft.com/office/drawing/2014/main" id="{1A6CF2B4-2047-CCAE-C405-805D5D037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78569" y="5643984"/>
              <a:ext cx="914400" cy="914400"/>
            </a:xfrm>
            <a:prstGeom prst="rect">
              <a:avLst/>
            </a:prstGeom>
          </p:spPr>
        </p:pic>
        <p:pic>
          <p:nvPicPr>
            <p:cNvPr id="24" name="Picture 2" descr="Auction paddle - Free business and finance icons">
              <a:extLst>
                <a:ext uri="{FF2B5EF4-FFF2-40B4-BE49-F238E27FC236}">
                  <a16:creationId xmlns:a16="http://schemas.microsoft.com/office/drawing/2014/main" id="{B8D88E39-720F-AC67-1E42-1BB557BCA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151630"/>
              <a:ext cx="2406754" cy="2406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758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ttle boy presenting graph">
            <a:extLst>
              <a:ext uri="{FF2B5EF4-FFF2-40B4-BE49-F238E27FC236}">
                <a16:creationId xmlns:a16="http://schemas.microsoft.com/office/drawing/2014/main" id="{E017784C-63E6-D4B7-F120-6F41727BB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41C6D99-A11D-E407-7CEC-D0521C944A4D}"/>
              </a:ext>
            </a:extLst>
          </p:cNvPr>
          <p:cNvSpPr txBox="1"/>
          <p:nvPr/>
        </p:nvSpPr>
        <p:spPr>
          <a:xfrm>
            <a:off x="5004687" y="305275"/>
            <a:ext cx="711111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The Order Competition Status selections are important for accurate reporting.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Purchase 15k or less (branded items &lt;1k)</a:t>
            </a:r>
          </a:p>
          <a:p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Competed</a:t>
            </a:r>
          </a:p>
          <a:p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Justified</a:t>
            </a:r>
          </a:p>
          <a:p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Exempt</a:t>
            </a:r>
          </a:p>
        </p:txBody>
      </p:sp>
    </p:spTree>
    <p:extLst>
      <p:ext uri="{BB962C8B-B14F-4D97-AF65-F5344CB8AC3E}">
        <p14:creationId xmlns:p14="http://schemas.microsoft.com/office/powerpoint/2010/main" val="380546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1632E-8718-3434-C36B-4B47452F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z="11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DBAE2-F9AE-4198-B79B-6EADFA2C49A7}"/>
              </a:ext>
            </a:extLst>
          </p:cNvPr>
          <p:cNvSpPr txBox="1"/>
          <p:nvPr/>
        </p:nvSpPr>
        <p:spPr>
          <a:xfrm>
            <a:off x="443061" y="565607"/>
            <a:ext cx="8248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Purchase 15k or less (branded items &lt;1k)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434A3-C6E2-EEB2-CCFD-1C8FC5985478}"/>
              </a:ext>
            </a:extLst>
          </p:cNvPr>
          <p:cNvSpPr txBox="1"/>
          <p:nvPr/>
        </p:nvSpPr>
        <p:spPr>
          <a:xfrm>
            <a:off x="448788" y="2460396"/>
            <a:ext cx="5257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Purchase is 15k or less even if it is included on the list of exemptions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LU branded items under 1k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FBD5AF-B8EB-8526-2754-43E43AD43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047" y="1750230"/>
            <a:ext cx="5856530" cy="31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0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1632E-8718-3434-C36B-4B47452F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DBAE2-F9AE-4198-B79B-6EADFA2C49A7}"/>
              </a:ext>
            </a:extLst>
          </p:cNvPr>
          <p:cNvSpPr txBox="1"/>
          <p:nvPr/>
        </p:nvSpPr>
        <p:spPr>
          <a:xfrm>
            <a:off x="443061" y="565607"/>
            <a:ext cx="960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Competed – Solicitation of 3 bids is required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434A3-C6E2-EEB2-CCFD-1C8FC5985478}"/>
              </a:ext>
            </a:extLst>
          </p:cNvPr>
          <p:cNvSpPr txBox="1"/>
          <p:nvPr/>
        </p:nvSpPr>
        <p:spPr>
          <a:xfrm>
            <a:off x="346671" y="2611225"/>
            <a:ext cx="6143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Competed purchases only (typically purchases &gt;15k)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Bid Matrix Form is required</a:t>
            </a:r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0DDF23-167F-36DA-0004-42F98F53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814" y="1817438"/>
            <a:ext cx="5306464" cy="29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2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1632E-8718-3434-C36B-4B47452F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DBAE2-F9AE-4198-B79B-6EADFA2C49A7}"/>
              </a:ext>
            </a:extLst>
          </p:cNvPr>
          <p:cNvSpPr txBox="1"/>
          <p:nvPr/>
        </p:nvSpPr>
        <p:spPr>
          <a:xfrm>
            <a:off x="443061" y="565607"/>
            <a:ext cx="1039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Justified – Sole Source according to attached SSJF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434A3-C6E2-EEB2-CCFD-1C8FC5985478}"/>
              </a:ext>
            </a:extLst>
          </p:cNvPr>
          <p:cNvSpPr txBox="1"/>
          <p:nvPr/>
        </p:nvSpPr>
        <p:spPr>
          <a:xfrm>
            <a:off x="524308" y="2554664"/>
            <a:ext cx="5257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Sole source purchases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Sole Source Justification Form is required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1419C-0DBE-0494-9613-335C4EDB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529" y="1720358"/>
            <a:ext cx="5704792" cy="28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1632E-8718-3434-C36B-4B47452F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DBAE2-F9AE-4198-B79B-6EADFA2C49A7}"/>
              </a:ext>
            </a:extLst>
          </p:cNvPr>
          <p:cNvSpPr txBox="1"/>
          <p:nvPr/>
        </p:nvSpPr>
        <p:spPr>
          <a:xfrm>
            <a:off x="443061" y="565607"/>
            <a:ext cx="1039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Exempt – Provide reason below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434A3-C6E2-EEB2-CCFD-1C8FC5985478}"/>
              </a:ext>
            </a:extLst>
          </p:cNvPr>
          <p:cNvSpPr txBox="1"/>
          <p:nvPr/>
        </p:nvSpPr>
        <p:spPr>
          <a:xfrm>
            <a:off x="524308" y="2554664"/>
            <a:ext cx="5257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Purchases over 15k that are exempt per the Purchasing Policy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Reason for Exemption is required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8D2D3-A0BA-06D8-1818-5C73CA4AB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588" y="1807590"/>
            <a:ext cx="6009844" cy="31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1632E-8718-3434-C36B-4B47452F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DBAE2-F9AE-4198-B79B-6EADFA2C49A7}"/>
              </a:ext>
            </a:extLst>
          </p:cNvPr>
          <p:cNvSpPr txBox="1"/>
          <p:nvPr/>
        </p:nvSpPr>
        <p:spPr>
          <a:xfrm>
            <a:off x="443061" y="565607"/>
            <a:ext cx="1039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Reason for Exemption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434A3-C6E2-EEB2-CCFD-1C8FC5985478}"/>
              </a:ext>
            </a:extLst>
          </p:cNvPr>
          <p:cNvSpPr txBox="1"/>
          <p:nvPr/>
        </p:nvSpPr>
        <p:spPr>
          <a:xfrm>
            <a:off x="524308" y="2554664"/>
            <a:ext cx="55716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Reason for Exemption should be selected based on the Purchasing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“Other” value may be selected if the reason is not listed. This will be reviewed by your buyer.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566C4C-5151-2C9E-EFA9-F49FF7D4F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550" y="395595"/>
            <a:ext cx="4696480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1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4472C4"/>
      </a:accent1>
      <a:accent2>
        <a:srgbClr val="E7E6E6"/>
      </a:accent2>
      <a:accent3>
        <a:srgbClr val="A5A5A5"/>
      </a:accent3>
      <a:accent4>
        <a:srgbClr val="4472C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 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D13EF0D-D98D-4B05-A00C-502C544CAF5B}">
  <we:reference id="a3b40b4f-8edf-490e-9df1-7e66f93912bf" version="1.1.0.0" store="EXCatalog" storeType="EXCatalog"/>
  <we:alternateReferences>
    <we:reference id="WA104380526" version="1.1.0.0" store="en-US" storeType="OMEX"/>
  </we:alternateReferences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baf8218e-b302-4465-a993-4a39c97251b2}" enabled="0" method="" siteId="{baf8218e-b302-4465-a993-4a39c97251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19909</TotalTime>
  <Words>724</Words>
  <Application>Microsoft Office PowerPoint</Application>
  <PresentationFormat>Widescreen</PresentationFormat>
  <Paragraphs>182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 Segoe UI Semibold</vt:lpstr>
      <vt:lpstr>Arial</vt:lpstr>
      <vt:lpstr>Calibri</vt:lpstr>
      <vt:lpstr>Calibri Light</vt:lpstr>
      <vt:lpstr>Roboto</vt:lpstr>
      <vt:lpstr>Segoe UI</vt:lpstr>
      <vt:lpstr>Segoe UI Semibold</vt:lpstr>
      <vt:lpstr>Office Theme</vt:lpstr>
      <vt:lpstr>1_Office Theme</vt:lpstr>
      <vt:lpstr>Document</vt:lpstr>
      <vt:lpstr>PURCHASING SERVICES</vt:lpstr>
      <vt:lpstr>Purchasing Services </vt:lpstr>
      <vt:lpstr>Importance of Competition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 Description </vt:lpstr>
      <vt:lpstr>PowerPoint Presentation</vt:lpstr>
      <vt:lpstr>Change Request Reason </vt:lpstr>
      <vt:lpstr>Change Request </vt:lpstr>
      <vt:lpstr>New Non-Employee Travel Reimbursement Form</vt:lpstr>
      <vt:lpstr>PowerPoint Presentation</vt:lpstr>
      <vt:lpstr>Purchasing Training </vt:lpstr>
      <vt:lpstr>PowerPoint Presentation</vt:lpstr>
      <vt:lpstr> Coming soon… Unauthorized Commitment Procedure</vt:lpstr>
      <vt:lpstr>Contact Us</vt:lpstr>
      <vt:lpstr>Thank You Q&amp;A</vt:lpstr>
      <vt:lpstr>Procurement Planning Timeline</vt:lpstr>
      <vt:lpstr>Procurement Training &amp; Resources</vt:lpstr>
      <vt:lpstr>PowerPoint Presentation</vt:lpstr>
      <vt:lpstr>Procurement Planning Checklist</vt:lpstr>
      <vt:lpstr>Competition  Bid Matrix Form    Standardizes documentation of competition results  Calculates and highlights cost savings or additional cost  Justification if higher bid is selected </vt:lpstr>
      <vt:lpstr>PowerPoint Presentation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1: Purchasing Services</dc:title>
  <dc:creator>Williams, Kirk (Procurement &amp; Payment Services)</dc:creator>
  <cp:lastModifiedBy>Williams, Kirk (Procurement &amp; Payment Services)</cp:lastModifiedBy>
  <cp:revision>214</cp:revision>
  <dcterms:created xsi:type="dcterms:W3CDTF">2024-03-06T19:48:57Z</dcterms:created>
  <dcterms:modified xsi:type="dcterms:W3CDTF">2024-10-17T14:27:25Z</dcterms:modified>
</cp:coreProperties>
</file>