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648" r:id="rId3"/>
  </p:sldMasterIdLst>
  <p:notesMasterIdLst>
    <p:notesMasterId r:id="rId16"/>
  </p:notesMasterIdLst>
  <p:sldIdLst>
    <p:sldId id="430" r:id="rId4"/>
    <p:sldId id="432" r:id="rId5"/>
    <p:sldId id="517" r:id="rId6"/>
    <p:sldId id="519" r:id="rId7"/>
    <p:sldId id="520" r:id="rId8"/>
    <p:sldId id="521" r:id="rId9"/>
    <p:sldId id="507" r:id="rId10"/>
    <p:sldId id="495" r:id="rId11"/>
    <p:sldId id="514" r:id="rId12"/>
    <p:sldId id="473" r:id="rId13"/>
    <p:sldId id="433" r:id="rId14"/>
    <p:sldId id="4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B0847B-D569-4380-B46C-AAAB8D199DAC}">
          <p14:sldIdLst>
            <p14:sldId id="430"/>
            <p14:sldId id="432"/>
            <p14:sldId id="517"/>
            <p14:sldId id="519"/>
            <p14:sldId id="520"/>
            <p14:sldId id="521"/>
            <p14:sldId id="507"/>
            <p14:sldId id="495"/>
            <p14:sldId id="514"/>
          </p14:sldIdLst>
        </p14:section>
        <p14:section name="Backup Slides" id="{FAF5064D-9A3B-4D12-9D4D-977E9E6F9EEC}">
          <p14:sldIdLst>
            <p14:sldId id="473"/>
            <p14:sldId id="433"/>
            <p14:sldId id="4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2D5D"/>
    <a:srgbClr val="909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4575" autoAdjust="0"/>
  </p:normalViewPr>
  <p:slideViewPr>
    <p:cSldViewPr snapToGrid="0">
      <p:cViewPr varScale="1">
        <p:scale>
          <a:sx n="46" d="100"/>
          <a:sy n="46" d="100"/>
        </p:scale>
        <p:origin x="11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6C090-3892-44B4-AA55-AEBECA8BEBA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013DE8C-0201-45A3-B39F-847BB9ABBCE1}">
      <dgm:prSet/>
      <dgm:spPr/>
      <dgm:t>
        <a:bodyPr/>
        <a:lstStyle/>
        <a:p>
          <a:pPr>
            <a:lnSpc>
              <a:spcPct val="100000"/>
            </a:lnSpc>
          </a:pPr>
          <a:r>
            <a:rPr lang="en-US" dirty="0"/>
            <a:t>Discuss receipt creating/correction </a:t>
          </a:r>
        </a:p>
      </dgm:t>
    </dgm:pt>
    <dgm:pt modelId="{15091983-F5ED-4B45-923F-8456CE7B9BB9}" type="parTrans" cxnId="{41419C50-654F-451C-B487-95FC36D3BA1D}">
      <dgm:prSet/>
      <dgm:spPr/>
      <dgm:t>
        <a:bodyPr/>
        <a:lstStyle/>
        <a:p>
          <a:endParaRPr lang="en-US"/>
        </a:p>
      </dgm:t>
    </dgm:pt>
    <dgm:pt modelId="{CAB32FF0-8936-4F19-BC8B-EB8277636EEF}" type="sibTrans" cxnId="{41419C50-654F-451C-B487-95FC36D3BA1D}">
      <dgm:prSet/>
      <dgm:spPr/>
      <dgm:t>
        <a:bodyPr/>
        <a:lstStyle/>
        <a:p>
          <a:endParaRPr lang="en-US"/>
        </a:p>
      </dgm:t>
    </dgm:pt>
    <dgm:pt modelId="{0C9AED89-26F1-4FC2-AF8B-F80DF92733A8}">
      <dgm:prSet/>
      <dgm:spPr/>
      <dgm:t>
        <a:bodyPr/>
        <a:lstStyle/>
        <a:p>
          <a:pPr>
            <a:lnSpc>
              <a:spcPct val="100000"/>
            </a:lnSpc>
          </a:pPr>
          <a:r>
            <a:rPr lang="en-US" dirty="0"/>
            <a:t>Determining if an invoice is paid</a:t>
          </a:r>
        </a:p>
      </dgm:t>
    </dgm:pt>
    <dgm:pt modelId="{82E60054-5E55-48BD-AB5B-0CBF9FCAC054}" type="parTrans" cxnId="{2A46F81B-B285-43F6-ADCE-4EFCDB05B556}">
      <dgm:prSet/>
      <dgm:spPr/>
      <dgm:t>
        <a:bodyPr/>
        <a:lstStyle/>
        <a:p>
          <a:endParaRPr lang="en-US"/>
        </a:p>
      </dgm:t>
    </dgm:pt>
    <dgm:pt modelId="{79C4D3CD-0EEA-4C96-8684-7617D603D64F}" type="sibTrans" cxnId="{2A46F81B-B285-43F6-ADCE-4EFCDB05B556}">
      <dgm:prSet/>
      <dgm:spPr/>
      <dgm:t>
        <a:bodyPr/>
        <a:lstStyle/>
        <a:p>
          <a:endParaRPr lang="en-US"/>
        </a:p>
      </dgm:t>
    </dgm:pt>
    <dgm:pt modelId="{0D6458BC-F745-4B28-A9C9-278F6DA572AF}">
      <dgm:prSet/>
      <dgm:spPr/>
      <dgm:t>
        <a:bodyPr/>
        <a:lstStyle/>
        <a:p>
          <a:pPr>
            <a:lnSpc>
              <a:spcPct val="100000"/>
            </a:lnSpc>
          </a:pPr>
          <a:r>
            <a:rPr lang="en-US" dirty="0"/>
            <a:t>Importance of invoices that are marked as P-Card</a:t>
          </a:r>
        </a:p>
      </dgm:t>
    </dgm:pt>
    <dgm:pt modelId="{873BDC4F-1642-45F5-AA9A-31619146D40F}" type="parTrans" cxnId="{3CD5F82F-7CC1-4BD7-ABEF-A1D717977B9F}">
      <dgm:prSet/>
      <dgm:spPr/>
      <dgm:t>
        <a:bodyPr/>
        <a:lstStyle/>
        <a:p>
          <a:endParaRPr lang="en-US"/>
        </a:p>
      </dgm:t>
    </dgm:pt>
    <dgm:pt modelId="{C3853935-97F2-4BEB-B3C8-02F984EC9507}" type="sibTrans" cxnId="{3CD5F82F-7CC1-4BD7-ABEF-A1D717977B9F}">
      <dgm:prSet/>
      <dgm:spPr/>
      <dgm:t>
        <a:bodyPr/>
        <a:lstStyle/>
        <a:p>
          <a:endParaRPr lang="en-US"/>
        </a:p>
      </dgm:t>
    </dgm:pt>
    <dgm:pt modelId="{28AA993B-43E8-425A-941E-4E89EFBA0C5F}" type="pres">
      <dgm:prSet presAssocID="{43E6C090-3892-44B4-AA55-AEBECA8BEBA4}" presName="root" presStyleCnt="0">
        <dgm:presLayoutVars>
          <dgm:dir/>
          <dgm:resizeHandles val="exact"/>
        </dgm:presLayoutVars>
      </dgm:prSet>
      <dgm:spPr/>
    </dgm:pt>
    <dgm:pt modelId="{E0C5AD44-5C9C-4BC1-AF4B-39FE9A0C7A10}" type="pres">
      <dgm:prSet presAssocID="{7013DE8C-0201-45A3-B39F-847BB9ABBCE1}" presName="compNode" presStyleCnt="0"/>
      <dgm:spPr/>
    </dgm:pt>
    <dgm:pt modelId="{3DCEBFA7-265C-4503-AF79-026C1BEE0EE0}" type="pres">
      <dgm:prSet presAssocID="{7013DE8C-0201-45A3-B39F-847BB9ABBCE1}" presName="bgRect" presStyleLbl="bgShp" presStyleIdx="0" presStyleCnt="3"/>
      <dgm:spPr>
        <a:ln>
          <a:solidFill>
            <a:schemeClr val="accent4">
              <a:lumMod val="75000"/>
            </a:schemeClr>
          </a:solidFill>
        </a:ln>
      </dgm:spPr>
    </dgm:pt>
    <dgm:pt modelId="{4A667AD2-06DD-4B27-9889-CCF640FF3258}" type="pres">
      <dgm:prSet presAssocID="{7013DE8C-0201-45A3-B39F-847BB9ABBC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8475E6D-2E3A-4F04-9D4C-C2E326314343}" type="pres">
      <dgm:prSet presAssocID="{7013DE8C-0201-45A3-B39F-847BB9ABBCE1}" presName="spaceRect" presStyleCnt="0"/>
      <dgm:spPr/>
    </dgm:pt>
    <dgm:pt modelId="{B920FEC5-4280-4B9E-A18A-143B45968696}" type="pres">
      <dgm:prSet presAssocID="{7013DE8C-0201-45A3-B39F-847BB9ABBCE1}" presName="parTx" presStyleLbl="revTx" presStyleIdx="0" presStyleCnt="3">
        <dgm:presLayoutVars>
          <dgm:chMax val="0"/>
          <dgm:chPref val="0"/>
        </dgm:presLayoutVars>
      </dgm:prSet>
      <dgm:spPr/>
    </dgm:pt>
    <dgm:pt modelId="{F741012D-4DA7-46DE-AA63-2151F5DF7EBF}" type="pres">
      <dgm:prSet presAssocID="{CAB32FF0-8936-4F19-BC8B-EB8277636EEF}" presName="sibTrans" presStyleCnt="0"/>
      <dgm:spPr/>
    </dgm:pt>
    <dgm:pt modelId="{D1DB4CDD-8897-4A34-B472-16645E0FFD09}" type="pres">
      <dgm:prSet presAssocID="{0C9AED89-26F1-4FC2-AF8B-F80DF92733A8}" presName="compNode" presStyleCnt="0"/>
      <dgm:spPr/>
    </dgm:pt>
    <dgm:pt modelId="{33FCAAE6-7706-4F70-9D61-6ED7F9F2E6AE}" type="pres">
      <dgm:prSet presAssocID="{0C9AED89-26F1-4FC2-AF8B-F80DF92733A8}" presName="bgRect" presStyleLbl="bgShp" presStyleIdx="1" presStyleCnt="3"/>
      <dgm:spPr>
        <a:ln>
          <a:solidFill>
            <a:schemeClr val="accent4">
              <a:lumMod val="75000"/>
            </a:schemeClr>
          </a:solidFill>
        </a:ln>
      </dgm:spPr>
    </dgm:pt>
    <dgm:pt modelId="{4A689219-5230-440A-8128-08C21B09D4D2}" type="pres">
      <dgm:prSet presAssocID="{0C9AED89-26F1-4FC2-AF8B-F80DF92733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2A989030-49B5-4CE1-A62A-27CAE2BC1132}" type="pres">
      <dgm:prSet presAssocID="{0C9AED89-26F1-4FC2-AF8B-F80DF92733A8}" presName="spaceRect" presStyleCnt="0"/>
      <dgm:spPr/>
    </dgm:pt>
    <dgm:pt modelId="{01B6842F-7E06-408C-8CD6-0AB0E4D35FCC}" type="pres">
      <dgm:prSet presAssocID="{0C9AED89-26F1-4FC2-AF8B-F80DF92733A8}" presName="parTx" presStyleLbl="revTx" presStyleIdx="1" presStyleCnt="3">
        <dgm:presLayoutVars>
          <dgm:chMax val="0"/>
          <dgm:chPref val="0"/>
        </dgm:presLayoutVars>
      </dgm:prSet>
      <dgm:spPr/>
    </dgm:pt>
    <dgm:pt modelId="{846CCA9E-121F-46B5-8B96-AC67C02C0970}" type="pres">
      <dgm:prSet presAssocID="{79C4D3CD-0EEA-4C96-8684-7617D603D64F}" presName="sibTrans" presStyleCnt="0"/>
      <dgm:spPr/>
    </dgm:pt>
    <dgm:pt modelId="{C23C72B4-743B-4D33-8C16-3A728CACC367}" type="pres">
      <dgm:prSet presAssocID="{0D6458BC-F745-4B28-A9C9-278F6DA572AF}" presName="compNode" presStyleCnt="0"/>
      <dgm:spPr/>
    </dgm:pt>
    <dgm:pt modelId="{B7413E30-9F69-423C-B02D-0031C8887678}" type="pres">
      <dgm:prSet presAssocID="{0D6458BC-F745-4B28-A9C9-278F6DA572AF}" presName="bgRect" presStyleLbl="bgShp" presStyleIdx="2" presStyleCnt="3"/>
      <dgm:spPr>
        <a:ln>
          <a:solidFill>
            <a:schemeClr val="accent4">
              <a:lumMod val="75000"/>
            </a:schemeClr>
          </a:solidFill>
        </a:ln>
      </dgm:spPr>
    </dgm:pt>
    <dgm:pt modelId="{22F420C8-C201-4816-8C07-E68309F8E367}" type="pres">
      <dgm:prSet presAssocID="{0D6458BC-F745-4B28-A9C9-278F6DA572A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aper outline"/>
        </a:ext>
      </dgm:extLst>
    </dgm:pt>
    <dgm:pt modelId="{66CC9481-97E0-4023-A97D-6EB32095513A}" type="pres">
      <dgm:prSet presAssocID="{0D6458BC-F745-4B28-A9C9-278F6DA572AF}" presName="spaceRect" presStyleCnt="0"/>
      <dgm:spPr/>
    </dgm:pt>
    <dgm:pt modelId="{02817954-013D-40ED-B944-C7E509046732}" type="pres">
      <dgm:prSet presAssocID="{0D6458BC-F745-4B28-A9C9-278F6DA572AF}" presName="parTx" presStyleLbl="revTx" presStyleIdx="2" presStyleCnt="3">
        <dgm:presLayoutVars>
          <dgm:chMax val="0"/>
          <dgm:chPref val="0"/>
        </dgm:presLayoutVars>
      </dgm:prSet>
      <dgm:spPr/>
    </dgm:pt>
  </dgm:ptLst>
  <dgm:cxnLst>
    <dgm:cxn modelId="{2A46F81B-B285-43F6-ADCE-4EFCDB05B556}" srcId="{43E6C090-3892-44B4-AA55-AEBECA8BEBA4}" destId="{0C9AED89-26F1-4FC2-AF8B-F80DF92733A8}" srcOrd="1" destOrd="0" parTransId="{82E60054-5E55-48BD-AB5B-0CBF9FCAC054}" sibTransId="{79C4D3CD-0EEA-4C96-8684-7617D603D64F}"/>
    <dgm:cxn modelId="{41AF0928-C5B1-4103-96A1-133672275E3D}" type="presOf" srcId="{0C9AED89-26F1-4FC2-AF8B-F80DF92733A8}" destId="{01B6842F-7E06-408C-8CD6-0AB0E4D35FCC}" srcOrd="0" destOrd="0" presId="urn:microsoft.com/office/officeart/2018/2/layout/IconVerticalSolidList"/>
    <dgm:cxn modelId="{3CD5F82F-7CC1-4BD7-ABEF-A1D717977B9F}" srcId="{43E6C090-3892-44B4-AA55-AEBECA8BEBA4}" destId="{0D6458BC-F745-4B28-A9C9-278F6DA572AF}" srcOrd="2" destOrd="0" parTransId="{873BDC4F-1642-45F5-AA9A-31619146D40F}" sibTransId="{C3853935-97F2-4BEB-B3C8-02F984EC9507}"/>
    <dgm:cxn modelId="{41419C50-654F-451C-B487-95FC36D3BA1D}" srcId="{43E6C090-3892-44B4-AA55-AEBECA8BEBA4}" destId="{7013DE8C-0201-45A3-B39F-847BB9ABBCE1}" srcOrd="0" destOrd="0" parTransId="{15091983-F5ED-4B45-923F-8456CE7B9BB9}" sibTransId="{CAB32FF0-8936-4F19-BC8B-EB8277636EEF}"/>
    <dgm:cxn modelId="{487F088A-04D0-48C6-AEBB-202E9CA5D785}" type="presOf" srcId="{43E6C090-3892-44B4-AA55-AEBECA8BEBA4}" destId="{28AA993B-43E8-425A-941E-4E89EFBA0C5F}" srcOrd="0" destOrd="0" presId="urn:microsoft.com/office/officeart/2018/2/layout/IconVerticalSolidList"/>
    <dgm:cxn modelId="{9E1273AE-4754-47D6-A58A-0D6024D86403}" type="presOf" srcId="{0D6458BC-F745-4B28-A9C9-278F6DA572AF}" destId="{02817954-013D-40ED-B944-C7E509046732}" srcOrd="0" destOrd="0" presId="urn:microsoft.com/office/officeart/2018/2/layout/IconVerticalSolidList"/>
    <dgm:cxn modelId="{3BD468F9-0196-4467-BE4F-D7DEE9394BEA}" type="presOf" srcId="{7013DE8C-0201-45A3-B39F-847BB9ABBCE1}" destId="{B920FEC5-4280-4B9E-A18A-143B45968696}" srcOrd="0" destOrd="0" presId="urn:microsoft.com/office/officeart/2018/2/layout/IconVerticalSolidList"/>
    <dgm:cxn modelId="{9EF6C951-2808-47BC-AAC4-BBA9EFC2ECF4}" type="presParOf" srcId="{28AA993B-43E8-425A-941E-4E89EFBA0C5F}" destId="{E0C5AD44-5C9C-4BC1-AF4B-39FE9A0C7A10}" srcOrd="0" destOrd="0" presId="urn:microsoft.com/office/officeart/2018/2/layout/IconVerticalSolidList"/>
    <dgm:cxn modelId="{5995AFA0-FB92-4578-880C-23702006C1B7}" type="presParOf" srcId="{E0C5AD44-5C9C-4BC1-AF4B-39FE9A0C7A10}" destId="{3DCEBFA7-265C-4503-AF79-026C1BEE0EE0}" srcOrd="0" destOrd="0" presId="urn:microsoft.com/office/officeart/2018/2/layout/IconVerticalSolidList"/>
    <dgm:cxn modelId="{993B11BF-BA59-409F-AA42-ACEA7E3A65E1}" type="presParOf" srcId="{E0C5AD44-5C9C-4BC1-AF4B-39FE9A0C7A10}" destId="{4A667AD2-06DD-4B27-9889-CCF640FF3258}" srcOrd="1" destOrd="0" presId="urn:microsoft.com/office/officeart/2018/2/layout/IconVerticalSolidList"/>
    <dgm:cxn modelId="{E95D9695-0B95-43C5-AE8E-1582F9CCDF30}" type="presParOf" srcId="{E0C5AD44-5C9C-4BC1-AF4B-39FE9A0C7A10}" destId="{78475E6D-2E3A-4F04-9D4C-C2E326314343}" srcOrd="2" destOrd="0" presId="urn:microsoft.com/office/officeart/2018/2/layout/IconVerticalSolidList"/>
    <dgm:cxn modelId="{3163393B-E53C-4E5F-8ADA-2ECE64EE5494}" type="presParOf" srcId="{E0C5AD44-5C9C-4BC1-AF4B-39FE9A0C7A10}" destId="{B920FEC5-4280-4B9E-A18A-143B45968696}" srcOrd="3" destOrd="0" presId="urn:microsoft.com/office/officeart/2018/2/layout/IconVerticalSolidList"/>
    <dgm:cxn modelId="{BDCC9E4B-03A2-4E30-A850-C9C852E9E373}" type="presParOf" srcId="{28AA993B-43E8-425A-941E-4E89EFBA0C5F}" destId="{F741012D-4DA7-46DE-AA63-2151F5DF7EBF}" srcOrd="1" destOrd="0" presId="urn:microsoft.com/office/officeart/2018/2/layout/IconVerticalSolidList"/>
    <dgm:cxn modelId="{60639FDB-C9C8-4B49-A8BB-0B854990863F}" type="presParOf" srcId="{28AA993B-43E8-425A-941E-4E89EFBA0C5F}" destId="{D1DB4CDD-8897-4A34-B472-16645E0FFD09}" srcOrd="2" destOrd="0" presId="urn:microsoft.com/office/officeart/2018/2/layout/IconVerticalSolidList"/>
    <dgm:cxn modelId="{322C83CD-92C6-4611-8084-3DF45CFADE4D}" type="presParOf" srcId="{D1DB4CDD-8897-4A34-B472-16645E0FFD09}" destId="{33FCAAE6-7706-4F70-9D61-6ED7F9F2E6AE}" srcOrd="0" destOrd="0" presId="urn:microsoft.com/office/officeart/2018/2/layout/IconVerticalSolidList"/>
    <dgm:cxn modelId="{537CF980-4F93-4887-8C2A-E75651FCAE5E}" type="presParOf" srcId="{D1DB4CDD-8897-4A34-B472-16645E0FFD09}" destId="{4A689219-5230-440A-8128-08C21B09D4D2}" srcOrd="1" destOrd="0" presId="urn:microsoft.com/office/officeart/2018/2/layout/IconVerticalSolidList"/>
    <dgm:cxn modelId="{9E36FCDE-2451-4109-9323-C361EC692BB6}" type="presParOf" srcId="{D1DB4CDD-8897-4A34-B472-16645E0FFD09}" destId="{2A989030-49B5-4CE1-A62A-27CAE2BC1132}" srcOrd="2" destOrd="0" presId="urn:microsoft.com/office/officeart/2018/2/layout/IconVerticalSolidList"/>
    <dgm:cxn modelId="{2BA3C443-FBDD-4235-8BFA-F71224D0E3AD}" type="presParOf" srcId="{D1DB4CDD-8897-4A34-B472-16645E0FFD09}" destId="{01B6842F-7E06-408C-8CD6-0AB0E4D35FCC}" srcOrd="3" destOrd="0" presId="urn:microsoft.com/office/officeart/2018/2/layout/IconVerticalSolidList"/>
    <dgm:cxn modelId="{22F2340F-1684-4ADE-988B-BAF80DC08631}" type="presParOf" srcId="{28AA993B-43E8-425A-941E-4E89EFBA0C5F}" destId="{846CCA9E-121F-46B5-8B96-AC67C02C0970}" srcOrd="3" destOrd="0" presId="urn:microsoft.com/office/officeart/2018/2/layout/IconVerticalSolidList"/>
    <dgm:cxn modelId="{67AF74A2-C60B-42DA-B8EB-331DF8923248}" type="presParOf" srcId="{28AA993B-43E8-425A-941E-4E89EFBA0C5F}" destId="{C23C72B4-743B-4D33-8C16-3A728CACC367}" srcOrd="4" destOrd="0" presId="urn:microsoft.com/office/officeart/2018/2/layout/IconVerticalSolidList"/>
    <dgm:cxn modelId="{7AA7F643-84A7-45E1-947A-E3BB426868E4}" type="presParOf" srcId="{C23C72B4-743B-4D33-8C16-3A728CACC367}" destId="{B7413E30-9F69-423C-B02D-0031C8887678}" srcOrd="0" destOrd="0" presId="urn:microsoft.com/office/officeart/2018/2/layout/IconVerticalSolidList"/>
    <dgm:cxn modelId="{D4D6D9D1-74F8-4747-95D1-D214C7F3D80E}" type="presParOf" srcId="{C23C72B4-743B-4D33-8C16-3A728CACC367}" destId="{22F420C8-C201-4816-8C07-E68309F8E367}" srcOrd="1" destOrd="0" presId="urn:microsoft.com/office/officeart/2018/2/layout/IconVerticalSolidList"/>
    <dgm:cxn modelId="{EBB25442-1186-48BC-9A63-3CE83437DC0D}" type="presParOf" srcId="{C23C72B4-743B-4D33-8C16-3A728CACC367}" destId="{66CC9481-97E0-4023-A97D-6EB32095513A}" srcOrd="2" destOrd="0" presId="urn:microsoft.com/office/officeart/2018/2/layout/IconVerticalSolidList"/>
    <dgm:cxn modelId="{00CF2A90-2623-42C8-ADC4-BA07D7E6F8B9}" type="presParOf" srcId="{C23C72B4-743B-4D33-8C16-3A728CACC367}" destId="{02817954-013D-40ED-B944-C7E50904673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EBFA7-265C-4503-AF79-026C1BEE0EE0}">
      <dsp:nvSpPr>
        <dsp:cNvPr id="0" name=""/>
        <dsp:cNvSpPr/>
      </dsp:nvSpPr>
      <dsp:spPr>
        <a:xfrm>
          <a:off x="0" y="603"/>
          <a:ext cx="4889669" cy="1411030"/>
        </a:xfrm>
        <a:prstGeom prst="roundRect">
          <a:avLst>
            <a:gd name="adj" fmla="val 10000"/>
          </a:avLst>
        </a:prstGeom>
        <a:solidFill>
          <a:schemeClr val="accent1">
            <a:tint val="40000"/>
            <a:hueOff val="0"/>
            <a:satOff val="0"/>
            <a:lumOff val="0"/>
            <a:alphaOff val="0"/>
          </a:schemeClr>
        </a:solidFill>
        <a:ln>
          <a:solidFill>
            <a:schemeClr val="accent4">
              <a:lumMod val="75000"/>
            </a:schemeClr>
          </a:solidFill>
        </a:ln>
        <a:effectLst/>
      </dsp:spPr>
      <dsp:style>
        <a:lnRef idx="0">
          <a:scrgbClr r="0" g="0" b="0"/>
        </a:lnRef>
        <a:fillRef idx="1">
          <a:scrgbClr r="0" g="0" b="0"/>
        </a:fillRef>
        <a:effectRef idx="0">
          <a:scrgbClr r="0" g="0" b="0"/>
        </a:effectRef>
        <a:fontRef idx="minor"/>
      </dsp:style>
    </dsp:sp>
    <dsp:sp modelId="{4A667AD2-06DD-4B27-9889-CCF640FF3258}">
      <dsp:nvSpPr>
        <dsp:cNvPr id="0" name=""/>
        <dsp:cNvSpPr/>
      </dsp:nvSpPr>
      <dsp:spPr>
        <a:xfrm>
          <a:off x="426836" y="318084"/>
          <a:ext cx="776066" cy="7760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0FEC5-4280-4B9E-A18A-143B45968696}">
      <dsp:nvSpPr>
        <dsp:cNvPr id="0" name=""/>
        <dsp:cNvSpPr/>
      </dsp:nvSpPr>
      <dsp:spPr>
        <a:xfrm>
          <a:off x="1629740" y="603"/>
          <a:ext cx="3259929" cy="141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34" tIns="149334" rIns="149334" bIns="149334" numCol="1" spcCol="1270" anchor="ctr" anchorCtr="0">
          <a:noAutofit/>
        </a:bodyPr>
        <a:lstStyle/>
        <a:p>
          <a:pPr marL="0" lvl="0" indent="0" algn="l" defTabSz="933450">
            <a:lnSpc>
              <a:spcPct val="100000"/>
            </a:lnSpc>
            <a:spcBef>
              <a:spcPct val="0"/>
            </a:spcBef>
            <a:spcAft>
              <a:spcPct val="35000"/>
            </a:spcAft>
            <a:buNone/>
          </a:pPr>
          <a:r>
            <a:rPr lang="en-US" sz="2100" kern="1200" dirty="0"/>
            <a:t>Discuss receipt creating/correction </a:t>
          </a:r>
        </a:p>
      </dsp:txBody>
      <dsp:txXfrm>
        <a:off x="1629740" y="603"/>
        <a:ext cx="3259929" cy="1411030"/>
      </dsp:txXfrm>
    </dsp:sp>
    <dsp:sp modelId="{33FCAAE6-7706-4F70-9D61-6ED7F9F2E6AE}">
      <dsp:nvSpPr>
        <dsp:cNvPr id="0" name=""/>
        <dsp:cNvSpPr/>
      </dsp:nvSpPr>
      <dsp:spPr>
        <a:xfrm>
          <a:off x="0" y="1764391"/>
          <a:ext cx="4889669" cy="1411030"/>
        </a:xfrm>
        <a:prstGeom prst="roundRect">
          <a:avLst>
            <a:gd name="adj" fmla="val 10000"/>
          </a:avLst>
        </a:prstGeom>
        <a:solidFill>
          <a:schemeClr val="accent1">
            <a:tint val="40000"/>
            <a:hueOff val="0"/>
            <a:satOff val="0"/>
            <a:lumOff val="0"/>
            <a:alphaOff val="0"/>
          </a:schemeClr>
        </a:solidFill>
        <a:ln>
          <a:solidFill>
            <a:schemeClr val="accent4">
              <a:lumMod val="75000"/>
            </a:schemeClr>
          </a:solidFill>
        </a:ln>
        <a:effectLst/>
      </dsp:spPr>
      <dsp:style>
        <a:lnRef idx="0">
          <a:scrgbClr r="0" g="0" b="0"/>
        </a:lnRef>
        <a:fillRef idx="1">
          <a:scrgbClr r="0" g="0" b="0"/>
        </a:fillRef>
        <a:effectRef idx="0">
          <a:scrgbClr r="0" g="0" b="0"/>
        </a:effectRef>
        <a:fontRef idx="minor"/>
      </dsp:style>
    </dsp:sp>
    <dsp:sp modelId="{4A689219-5230-440A-8128-08C21B09D4D2}">
      <dsp:nvSpPr>
        <dsp:cNvPr id="0" name=""/>
        <dsp:cNvSpPr/>
      </dsp:nvSpPr>
      <dsp:spPr>
        <a:xfrm>
          <a:off x="426836" y="2081873"/>
          <a:ext cx="776066" cy="7760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6842F-7E06-408C-8CD6-0AB0E4D35FCC}">
      <dsp:nvSpPr>
        <dsp:cNvPr id="0" name=""/>
        <dsp:cNvSpPr/>
      </dsp:nvSpPr>
      <dsp:spPr>
        <a:xfrm>
          <a:off x="1629740" y="1764391"/>
          <a:ext cx="3259929" cy="141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34" tIns="149334" rIns="149334" bIns="149334" numCol="1" spcCol="1270" anchor="ctr" anchorCtr="0">
          <a:noAutofit/>
        </a:bodyPr>
        <a:lstStyle/>
        <a:p>
          <a:pPr marL="0" lvl="0" indent="0" algn="l" defTabSz="933450">
            <a:lnSpc>
              <a:spcPct val="100000"/>
            </a:lnSpc>
            <a:spcBef>
              <a:spcPct val="0"/>
            </a:spcBef>
            <a:spcAft>
              <a:spcPct val="35000"/>
            </a:spcAft>
            <a:buNone/>
          </a:pPr>
          <a:r>
            <a:rPr lang="en-US" sz="2100" kern="1200" dirty="0"/>
            <a:t>Determining if an invoice is paid</a:t>
          </a:r>
        </a:p>
      </dsp:txBody>
      <dsp:txXfrm>
        <a:off x="1629740" y="1764391"/>
        <a:ext cx="3259929" cy="1411030"/>
      </dsp:txXfrm>
    </dsp:sp>
    <dsp:sp modelId="{B7413E30-9F69-423C-B02D-0031C8887678}">
      <dsp:nvSpPr>
        <dsp:cNvPr id="0" name=""/>
        <dsp:cNvSpPr/>
      </dsp:nvSpPr>
      <dsp:spPr>
        <a:xfrm>
          <a:off x="0" y="3528180"/>
          <a:ext cx="4889669" cy="1411030"/>
        </a:xfrm>
        <a:prstGeom prst="roundRect">
          <a:avLst>
            <a:gd name="adj" fmla="val 10000"/>
          </a:avLst>
        </a:prstGeom>
        <a:solidFill>
          <a:schemeClr val="accent1">
            <a:tint val="40000"/>
            <a:hueOff val="0"/>
            <a:satOff val="0"/>
            <a:lumOff val="0"/>
            <a:alphaOff val="0"/>
          </a:schemeClr>
        </a:solidFill>
        <a:ln>
          <a:solidFill>
            <a:schemeClr val="accent4">
              <a:lumMod val="75000"/>
            </a:schemeClr>
          </a:solidFill>
        </a:ln>
        <a:effectLst/>
      </dsp:spPr>
      <dsp:style>
        <a:lnRef idx="0">
          <a:scrgbClr r="0" g="0" b="0"/>
        </a:lnRef>
        <a:fillRef idx="1">
          <a:scrgbClr r="0" g="0" b="0"/>
        </a:fillRef>
        <a:effectRef idx="0">
          <a:scrgbClr r="0" g="0" b="0"/>
        </a:effectRef>
        <a:fontRef idx="minor"/>
      </dsp:style>
    </dsp:sp>
    <dsp:sp modelId="{22F420C8-C201-4816-8C07-E68309F8E367}">
      <dsp:nvSpPr>
        <dsp:cNvPr id="0" name=""/>
        <dsp:cNvSpPr/>
      </dsp:nvSpPr>
      <dsp:spPr>
        <a:xfrm>
          <a:off x="426836" y="3845662"/>
          <a:ext cx="776066" cy="77606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17954-013D-40ED-B944-C7E509046732}">
      <dsp:nvSpPr>
        <dsp:cNvPr id="0" name=""/>
        <dsp:cNvSpPr/>
      </dsp:nvSpPr>
      <dsp:spPr>
        <a:xfrm>
          <a:off x="1629740" y="3528180"/>
          <a:ext cx="3259929" cy="141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34" tIns="149334" rIns="149334" bIns="149334" numCol="1" spcCol="1270" anchor="ctr" anchorCtr="0">
          <a:noAutofit/>
        </a:bodyPr>
        <a:lstStyle/>
        <a:p>
          <a:pPr marL="0" lvl="0" indent="0" algn="l" defTabSz="933450">
            <a:lnSpc>
              <a:spcPct val="100000"/>
            </a:lnSpc>
            <a:spcBef>
              <a:spcPct val="0"/>
            </a:spcBef>
            <a:spcAft>
              <a:spcPct val="35000"/>
            </a:spcAft>
            <a:buNone/>
          </a:pPr>
          <a:r>
            <a:rPr lang="en-US" sz="2100" kern="1200" dirty="0"/>
            <a:t>Importance of invoices that are marked as P-Card</a:t>
          </a:r>
        </a:p>
      </dsp:txBody>
      <dsp:txXfrm>
        <a:off x="1629740" y="3528180"/>
        <a:ext cx="3259929" cy="14110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03B83-0438-448E-B5C0-387AE7D2BE8A}" type="datetimeFigureOut">
              <a:rPr lang="en-US" smtClean="0"/>
              <a:t>10/22/2024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C92E5-CEBB-441F-B4F1-0DCFC044EA51}" type="slidenum">
              <a:rPr lang="en-US" smtClean="0"/>
              <a:t>‹#›</a:t>
            </a:fld>
            <a:endParaRPr lang="en-US" dirty="0"/>
          </a:p>
        </p:txBody>
      </p:sp>
    </p:spTree>
    <p:extLst>
      <p:ext uri="{BB962C8B-B14F-4D97-AF65-F5344CB8AC3E}">
        <p14:creationId xmlns:p14="http://schemas.microsoft.com/office/powerpoint/2010/main" val="259249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Sparkys?</a:t>
            </a:r>
          </a:p>
        </p:txBody>
      </p:sp>
      <p:sp>
        <p:nvSpPr>
          <p:cNvPr id="4" name="Slide Number Placeholder 3"/>
          <p:cNvSpPr>
            <a:spLocks noGrp="1"/>
          </p:cNvSpPr>
          <p:nvPr>
            <p:ph type="sldNum" sz="quarter" idx="5"/>
          </p:nvPr>
        </p:nvSpPr>
        <p:spPr/>
        <p:txBody>
          <a:bodyPr/>
          <a:lstStyle/>
          <a:p>
            <a:fld id="{E7CCE34D-CFF1-4FFE-815B-D050E7ED2DFD}" type="slidenum">
              <a:rPr lang="en-US" smtClean="0"/>
              <a:t>1</a:t>
            </a:fld>
            <a:endParaRPr lang="en-US" dirty="0"/>
          </a:p>
        </p:txBody>
      </p:sp>
    </p:spTree>
    <p:extLst>
      <p:ext uri="{BB962C8B-B14F-4D97-AF65-F5344CB8AC3E}">
        <p14:creationId xmlns:p14="http://schemas.microsoft.com/office/powerpoint/2010/main" val="32984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44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7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BuyLU has a few areas to determine if an invoice has been paid.  On the P0 you look at payment status</a:t>
            </a:r>
          </a:p>
          <a:p>
            <a:r>
              <a:rPr lang="en-US" dirty="0"/>
              <a:t>Or if payment status doesn’t show paid but Pre/Depos has a date then you can utilize that date as the ‘pay date’ (good thing to note is ‘complete’ green bar) . As always reach out with any questions</a:t>
            </a:r>
          </a:p>
        </p:txBody>
      </p:sp>
      <p:sp>
        <p:nvSpPr>
          <p:cNvPr id="4" name="Slide Number Placeholder 3"/>
          <p:cNvSpPr>
            <a:spLocks noGrp="1"/>
          </p:cNvSpPr>
          <p:nvPr>
            <p:ph type="sldNum" sz="quarter" idx="5"/>
          </p:nvPr>
        </p:nvSpPr>
        <p:spPr/>
        <p:txBody>
          <a:bodyPr/>
          <a:lstStyle/>
          <a:p>
            <a:fld id="{053C92E5-CEBB-441F-B4F1-0DCFC044EA51}" type="slidenum">
              <a:rPr lang="en-US" smtClean="0"/>
              <a:t>5</a:t>
            </a:fld>
            <a:endParaRPr lang="en-US" dirty="0"/>
          </a:p>
        </p:txBody>
      </p:sp>
    </p:spTree>
    <p:extLst>
      <p:ext uri="{BB962C8B-B14F-4D97-AF65-F5344CB8AC3E}">
        <p14:creationId xmlns:p14="http://schemas.microsoft.com/office/powerpoint/2010/main" val="119098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C92E5-CEBB-441F-B4F1-0DCFC044EA51}" type="slidenum">
              <a:rPr lang="en-US" smtClean="0"/>
              <a:t>6</a:t>
            </a:fld>
            <a:endParaRPr lang="en-US" dirty="0"/>
          </a:p>
        </p:txBody>
      </p:sp>
    </p:spTree>
    <p:extLst>
      <p:ext uri="{BB962C8B-B14F-4D97-AF65-F5344CB8AC3E}">
        <p14:creationId xmlns:p14="http://schemas.microsoft.com/office/powerpoint/2010/main" val="218236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64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0B30-635E-8542-34CC-F4DA2A2E7D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3907FB-6347-0D48-843D-B6048C1EE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9B08C4-097C-8757-E094-9B8D5DA46E9E}"/>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5" name="Footer Placeholder 4">
            <a:extLst>
              <a:ext uri="{FF2B5EF4-FFF2-40B4-BE49-F238E27FC236}">
                <a16:creationId xmlns:a16="http://schemas.microsoft.com/office/drawing/2014/main" id="{5F88D01E-2689-9300-67F1-41BD56F5FA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1FC80B-5E65-DC65-C2D4-5E29833273AB}"/>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389223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B466-2111-197F-47B0-90272F97D8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01E5D6-CB0D-8DC7-E19F-BD8DC32EB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38DC2-97AB-9CE7-CF8D-4574B097E8CB}"/>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5" name="Footer Placeholder 4">
            <a:extLst>
              <a:ext uri="{FF2B5EF4-FFF2-40B4-BE49-F238E27FC236}">
                <a16:creationId xmlns:a16="http://schemas.microsoft.com/office/drawing/2014/main" id="{9634E6C6-47C1-AE11-A843-4B7163BE8F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534B23-F478-7B61-5E2B-937523FC4629}"/>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28791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6D4260-AC6A-F417-ABD0-5535875B3D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A20825-CC16-FDFE-8005-0AA7635A44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CD609-BBD4-6215-149F-E7FF9FD9EDEF}"/>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5" name="Footer Placeholder 4">
            <a:extLst>
              <a:ext uri="{FF2B5EF4-FFF2-40B4-BE49-F238E27FC236}">
                <a16:creationId xmlns:a16="http://schemas.microsoft.com/office/drawing/2014/main" id="{62B83197-2644-84EA-8A4D-392A747235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79ACA2-60FB-EE79-D2F8-0A164ABC1C49}"/>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287673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calendar&#10;&#10;Description automatically generated">
            <a:extLst>
              <a:ext uri="{FF2B5EF4-FFF2-40B4-BE49-F238E27FC236}">
                <a16:creationId xmlns:a16="http://schemas.microsoft.com/office/drawing/2014/main" id="{366AE075-14B2-29B8-2B26-9C40CE6041E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A79896-9010-68BE-8823-9688212AFD61}"/>
              </a:ext>
            </a:extLst>
          </p:cNvPr>
          <p:cNvSpPr>
            <a:spLocks noGrp="1"/>
          </p:cNvSpPr>
          <p:nvPr>
            <p:ph type="ctrTitle" hasCustomPrompt="1"/>
          </p:nvPr>
        </p:nvSpPr>
        <p:spPr>
          <a:xfrm>
            <a:off x="1524000" y="1122363"/>
            <a:ext cx="9144000" cy="2387600"/>
          </a:xfrm>
        </p:spPr>
        <p:txBody>
          <a:bodyPr anchor="ctr"/>
          <a:lstStyle>
            <a:lvl1pPr algn="ctr">
              <a:defRPr sz="6000"/>
            </a:lvl1pPr>
          </a:lstStyle>
          <a:p>
            <a:r>
              <a:rPr lang="en-US" dirty="0"/>
              <a:t>CLICK TO EDIT MASTER STYLE</a:t>
            </a:r>
          </a:p>
        </p:txBody>
      </p:sp>
      <p:sp>
        <p:nvSpPr>
          <p:cNvPr id="3" name="Subtitle 2">
            <a:extLst>
              <a:ext uri="{FF2B5EF4-FFF2-40B4-BE49-F238E27FC236}">
                <a16:creationId xmlns:a16="http://schemas.microsoft.com/office/drawing/2014/main" id="{1271BFDC-C668-04CC-97A8-E97997AF3D4D}"/>
              </a:ext>
            </a:extLst>
          </p:cNvPr>
          <p:cNvSpPr>
            <a:spLocks noGrp="1"/>
          </p:cNvSpPr>
          <p:nvPr>
            <p:ph type="subTitle" idx="1" hasCustomPrompt="1"/>
          </p:nvPr>
        </p:nvSpPr>
        <p:spPr>
          <a:xfrm>
            <a:off x="1524000" y="3602038"/>
            <a:ext cx="9144000" cy="53632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a:t>
            </a:r>
          </a:p>
        </p:txBody>
      </p:sp>
      <p:sp>
        <p:nvSpPr>
          <p:cNvPr id="4" name="Date Placeholder 3">
            <a:extLst>
              <a:ext uri="{FF2B5EF4-FFF2-40B4-BE49-F238E27FC236}">
                <a16:creationId xmlns:a16="http://schemas.microsoft.com/office/drawing/2014/main" id="{A0AC60B7-60DB-03A8-F81C-344D280F2215}"/>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5172A98F-59BB-8CFB-8F4D-372EF5ECAC9C}"/>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4AC574C-4F81-A284-BB47-5EDE7ACA821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8" name="Subtitle 2">
            <a:extLst>
              <a:ext uri="{FF2B5EF4-FFF2-40B4-BE49-F238E27FC236}">
                <a16:creationId xmlns:a16="http://schemas.microsoft.com/office/drawing/2014/main" id="{A58082F2-F4AC-7F14-EFC4-1C9FAB2481D7}"/>
              </a:ext>
            </a:extLst>
          </p:cNvPr>
          <p:cNvSpPr txBox="1">
            <a:spLocks/>
          </p:cNvSpPr>
          <p:nvPr userDrawn="1"/>
        </p:nvSpPr>
        <p:spPr>
          <a:xfrm>
            <a:off x="1524000" y="4233012"/>
            <a:ext cx="9144000" cy="536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i="1" dirty="0"/>
          </a:p>
        </p:txBody>
      </p:sp>
    </p:spTree>
    <p:extLst>
      <p:ext uri="{BB962C8B-B14F-4D97-AF65-F5344CB8AC3E}">
        <p14:creationId xmlns:p14="http://schemas.microsoft.com/office/powerpoint/2010/main" val="208295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604B7-2E17-4EEA-7010-12390307A1DB}"/>
              </a:ext>
            </a:extLst>
          </p:cNvPr>
          <p:cNvSpPr/>
          <p:nvPr userDrawn="1"/>
        </p:nvSpPr>
        <p:spPr>
          <a:xfrm>
            <a:off x="0" y="0"/>
            <a:ext cx="5183188" cy="6858000"/>
          </a:xfrm>
          <a:prstGeom prst="rect">
            <a:avLst/>
          </a:prstGeom>
          <a:solidFill>
            <a:srgbClr val="0B2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9F8C9-84E0-8A16-C91B-83572D80C7DD}"/>
              </a:ext>
            </a:extLst>
          </p:cNvPr>
          <p:cNvSpPr>
            <a:spLocks noGrp="1"/>
          </p:cNvSpPr>
          <p:nvPr>
            <p:ph type="title"/>
          </p:nvPr>
        </p:nvSpPr>
        <p:spPr>
          <a:xfrm>
            <a:off x="625476" y="555706"/>
            <a:ext cx="3932237" cy="111283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C79D5C-BC23-04CF-B42D-4367BB4C4E0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55FBE7-FAE5-62A7-0864-7D9330BBB8FD}"/>
              </a:ext>
            </a:extLst>
          </p:cNvPr>
          <p:cNvSpPr>
            <a:spLocks noGrp="1"/>
          </p:cNvSpPr>
          <p:nvPr>
            <p:ph type="body" sz="half" idx="2"/>
          </p:nvPr>
        </p:nvSpPr>
        <p:spPr>
          <a:xfrm>
            <a:off x="625475" y="1743959"/>
            <a:ext cx="3932237" cy="4200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1991D3C-EABD-E7BF-2DAF-6A54FE41B366}"/>
              </a:ext>
            </a:extLst>
          </p:cNvPr>
          <p:cNvSpPr>
            <a:spLocks noGrp="1"/>
          </p:cNvSpPr>
          <p:nvPr>
            <p:ph type="dt" sz="half" idx="10"/>
          </p:nvPr>
        </p:nvSpPr>
        <p:spPr/>
        <p:txBody>
          <a:bodyPr/>
          <a:lstStyle/>
          <a:p>
            <a:r>
              <a:rPr lang="en-US" dirty="0"/>
              <a:t>Tuesday, February 2, 20XX</a:t>
            </a:r>
          </a:p>
        </p:txBody>
      </p:sp>
      <p:sp>
        <p:nvSpPr>
          <p:cNvPr id="6" name="Footer Placeholder 5">
            <a:extLst>
              <a:ext uri="{FF2B5EF4-FFF2-40B4-BE49-F238E27FC236}">
                <a16:creationId xmlns:a16="http://schemas.microsoft.com/office/drawing/2014/main" id="{522C0831-A570-2D94-50B8-2559EE998CF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A62F34E-C20D-076D-DE67-4C3594369C7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009059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181393" cy="1562959"/>
          </a:xfrm>
        </p:spPr>
        <p:txBody>
          <a:bodyPr wrap="square" anchor="t" anchorCtr="0">
            <a:noAutofit/>
          </a:bodyPr>
          <a:lstStyle/>
          <a:p>
            <a:r>
              <a:rPr lang="en-US" dirty="0"/>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03596" y="4508500"/>
            <a:ext cx="6280227"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lvl1pPr>
              <a:defRPr>
                <a:solidFill>
                  <a:srgbClr val="123867"/>
                </a:solidFill>
              </a:defRPr>
            </a:lvl1p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lvl1pPr>
              <a:defRPr>
                <a:solidFill>
                  <a:srgbClr val="123867"/>
                </a:solidFill>
              </a:defRPr>
            </a:lvl1p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lvl1pPr>
              <a:defRPr>
                <a:solidFill>
                  <a:srgbClr val="123867"/>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10473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604B7-2E17-4EEA-7010-12390307A1DB}"/>
              </a:ext>
            </a:extLst>
          </p:cNvPr>
          <p:cNvSpPr/>
          <p:nvPr userDrawn="1"/>
        </p:nvSpPr>
        <p:spPr>
          <a:xfrm>
            <a:off x="0" y="0"/>
            <a:ext cx="6096000" cy="6858000"/>
          </a:xfrm>
          <a:prstGeom prst="rect">
            <a:avLst/>
          </a:prstGeom>
          <a:solidFill>
            <a:srgbClr val="0B2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9F8C9-84E0-8A16-C91B-83572D80C7DD}"/>
              </a:ext>
            </a:extLst>
          </p:cNvPr>
          <p:cNvSpPr>
            <a:spLocks noGrp="1"/>
          </p:cNvSpPr>
          <p:nvPr>
            <p:ph type="title"/>
          </p:nvPr>
        </p:nvSpPr>
        <p:spPr>
          <a:xfrm>
            <a:off x="839788" y="457200"/>
            <a:ext cx="4524064" cy="111283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C79D5C-BC23-04CF-B42D-4367BB4C4E02}"/>
              </a:ext>
            </a:extLst>
          </p:cNvPr>
          <p:cNvSpPr>
            <a:spLocks noGrp="1"/>
          </p:cNvSpPr>
          <p:nvPr>
            <p:ph type="pic" idx="1"/>
          </p:nvPr>
        </p:nvSpPr>
        <p:spPr>
          <a:xfrm>
            <a:off x="6570482" y="457201"/>
            <a:ext cx="50056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55FBE7-FAE5-62A7-0864-7D9330BBB8FD}"/>
              </a:ext>
            </a:extLst>
          </p:cNvPr>
          <p:cNvSpPr>
            <a:spLocks noGrp="1"/>
          </p:cNvSpPr>
          <p:nvPr>
            <p:ph type="body" sz="half" idx="2"/>
          </p:nvPr>
        </p:nvSpPr>
        <p:spPr>
          <a:xfrm>
            <a:off x="839788" y="1668544"/>
            <a:ext cx="4524064" cy="4200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1991D3C-EABD-E7BF-2DAF-6A54FE41B366}"/>
              </a:ext>
            </a:extLst>
          </p:cNvPr>
          <p:cNvSpPr>
            <a:spLocks noGrp="1"/>
          </p:cNvSpPr>
          <p:nvPr>
            <p:ph type="dt" sz="half" idx="10"/>
          </p:nvPr>
        </p:nvSpPr>
        <p:spPr/>
        <p:txBody>
          <a:bodyPr/>
          <a:lstStyle/>
          <a:p>
            <a:r>
              <a:rPr lang="en-US" dirty="0"/>
              <a:t>Tuesday, February 2, 20XX</a:t>
            </a:r>
          </a:p>
        </p:txBody>
      </p:sp>
      <p:sp>
        <p:nvSpPr>
          <p:cNvPr id="6" name="Footer Placeholder 5">
            <a:extLst>
              <a:ext uri="{FF2B5EF4-FFF2-40B4-BE49-F238E27FC236}">
                <a16:creationId xmlns:a16="http://schemas.microsoft.com/office/drawing/2014/main" id="{522C0831-A570-2D94-50B8-2559EE998CF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A62F34E-C20D-076D-DE67-4C3594369C7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42550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36A0-A645-4AB5-7A06-411717686E98}"/>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E6345B-8335-4CD3-4197-DE71CAC73622}"/>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8DE859-7EDF-D94B-1408-BC2A185D0B47}"/>
              </a:ext>
            </a:extLst>
          </p:cNvPr>
          <p:cNvSpPr>
            <a:spLocks noGrp="1"/>
          </p:cNvSpPr>
          <p:nvPr>
            <p:ph type="dt" sz="half" idx="10"/>
          </p:nvPr>
        </p:nvSpPr>
        <p:spPr/>
        <p:txBody>
          <a:bodyPr/>
          <a:lstStyle>
            <a:lvl1pPr>
              <a:defRPr>
                <a:solidFill>
                  <a:srgbClr val="000000"/>
                </a:solidFill>
              </a:defRPr>
            </a:lvl1pPr>
          </a:lstStyle>
          <a:p>
            <a:r>
              <a:rPr lang="en-US" dirty="0"/>
              <a:t>Tuesday, February 2, 20XX</a:t>
            </a:r>
          </a:p>
        </p:txBody>
      </p:sp>
      <p:sp>
        <p:nvSpPr>
          <p:cNvPr id="5" name="Footer Placeholder 4">
            <a:extLst>
              <a:ext uri="{FF2B5EF4-FFF2-40B4-BE49-F238E27FC236}">
                <a16:creationId xmlns:a16="http://schemas.microsoft.com/office/drawing/2014/main" id="{2F1908A4-4379-AC4C-D717-16067966CD94}"/>
              </a:ext>
            </a:extLst>
          </p:cNvPr>
          <p:cNvSpPr>
            <a:spLocks noGrp="1"/>
          </p:cNvSpPr>
          <p:nvPr>
            <p:ph type="ftr" sz="quarter" idx="11"/>
          </p:nvPr>
        </p:nvSpPr>
        <p:spPr/>
        <p:txBody>
          <a:bodyPr/>
          <a:lstStyle>
            <a:lvl1pPr>
              <a:defRPr>
                <a:solidFill>
                  <a:srgbClr val="000000"/>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B45876B-C577-356D-AF96-F31A78AAA8D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6510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36A0-A645-4AB5-7A06-411717686E98}"/>
              </a:ext>
            </a:extLst>
          </p:cNvPr>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E6345B-8335-4CD3-4197-DE71CAC73622}"/>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8DE859-7EDF-D94B-1408-BC2A185D0B47}"/>
              </a:ext>
            </a:extLst>
          </p:cNvPr>
          <p:cNvSpPr>
            <a:spLocks noGrp="1"/>
          </p:cNvSpPr>
          <p:nvPr>
            <p:ph type="dt" sz="half" idx="10"/>
          </p:nvPr>
        </p:nvSpPr>
        <p:spPr/>
        <p:txBody>
          <a:bodyPr/>
          <a:lstStyle>
            <a:lvl1pPr>
              <a:defRPr>
                <a:solidFill>
                  <a:srgbClr val="000000"/>
                </a:solidFill>
              </a:defRPr>
            </a:lvl1pPr>
          </a:lstStyle>
          <a:p>
            <a:r>
              <a:rPr lang="en-US" dirty="0"/>
              <a:t>Tuesday, February 2, 20XX</a:t>
            </a:r>
          </a:p>
        </p:txBody>
      </p:sp>
      <p:sp>
        <p:nvSpPr>
          <p:cNvPr id="5" name="Footer Placeholder 4">
            <a:extLst>
              <a:ext uri="{FF2B5EF4-FFF2-40B4-BE49-F238E27FC236}">
                <a16:creationId xmlns:a16="http://schemas.microsoft.com/office/drawing/2014/main" id="{2F1908A4-4379-AC4C-D717-16067966CD94}"/>
              </a:ext>
            </a:extLst>
          </p:cNvPr>
          <p:cNvSpPr>
            <a:spLocks noGrp="1"/>
          </p:cNvSpPr>
          <p:nvPr>
            <p:ph type="ftr" sz="quarter" idx="11"/>
          </p:nvPr>
        </p:nvSpPr>
        <p:spPr/>
        <p:txBody>
          <a:bodyPr/>
          <a:lstStyle>
            <a:lvl1pPr>
              <a:defRPr>
                <a:solidFill>
                  <a:srgbClr val="000000"/>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B45876B-C577-356D-AF96-F31A78AAA8D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871451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942E-B8C6-9906-9E5D-41B2FC320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1ADDA-F8AC-4501-2EAA-4F8A80472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8411F-BAB3-8BE6-E732-4FABEF6BAE5C}"/>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B43B6090-DC73-3A82-4AE0-DB2C41A5975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405ABED-1384-2E1E-18FD-6AF02745CD5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4888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A545-44A3-3DD2-93C1-58D4F7EF7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BCDE-095C-A98A-F44D-AD0B6D1BD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DC263-E447-D064-51FB-00600CF31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445BD-CF58-2762-7D98-05343EBE4C69}"/>
              </a:ext>
            </a:extLst>
          </p:cNvPr>
          <p:cNvSpPr>
            <a:spLocks noGrp="1"/>
          </p:cNvSpPr>
          <p:nvPr>
            <p:ph type="dt" sz="half" idx="10"/>
          </p:nvPr>
        </p:nvSpPr>
        <p:spPr/>
        <p:txBody>
          <a:bodyPr/>
          <a:lstStyle/>
          <a:p>
            <a:r>
              <a:rPr lang="en-US" dirty="0"/>
              <a:t>Tuesday, February 2, 20XX</a:t>
            </a:r>
          </a:p>
        </p:txBody>
      </p:sp>
      <p:sp>
        <p:nvSpPr>
          <p:cNvPr id="6" name="Footer Placeholder 5">
            <a:extLst>
              <a:ext uri="{FF2B5EF4-FFF2-40B4-BE49-F238E27FC236}">
                <a16:creationId xmlns:a16="http://schemas.microsoft.com/office/drawing/2014/main" id="{13D54FC3-4D5C-AF00-C039-2394E476056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46D78D0-5F9C-36ED-44E7-8F5F51F969A4}"/>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62234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E2AB-AAE6-E431-277D-27691F35B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2764B7-5019-D6D6-4A28-B1C21A6E2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A8F33-9D6A-D09F-B740-DDDA6CB83BBA}"/>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5" name="Footer Placeholder 4">
            <a:extLst>
              <a:ext uri="{FF2B5EF4-FFF2-40B4-BE49-F238E27FC236}">
                <a16:creationId xmlns:a16="http://schemas.microsoft.com/office/drawing/2014/main" id="{FA2B12F4-96D0-46F1-2D5D-5BAD3942F6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E3F2-2A17-B33C-50E0-36960B68F613}"/>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383953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E093-38E2-6F56-013C-DE951FB06E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09FC5-A6F2-496F-988C-177678142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8FA8A-01E6-1D11-C0AE-9CFF8B7491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6CF7C-60CC-221E-41C6-6658D9C9F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502044-6FF4-F73B-F994-934153D0C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F823D-EB81-9A53-1A22-3FAE5183BE1E}"/>
              </a:ext>
            </a:extLst>
          </p:cNvPr>
          <p:cNvSpPr>
            <a:spLocks noGrp="1"/>
          </p:cNvSpPr>
          <p:nvPr>
            <p:ph type="dt" sz="half" idx="10"/>
          </p:nvPr>
        </p:nvSpPr>
        <p:spPr/>
        <p:txBody>
          <a:bodyPr/>
          <a:lstStyle/>
          <a:p>
            <a:r>
              <a:rPr lang="en-US" dirty="0"/>
              <a:t>Tuesday, February 2, 20XX</a:t>
            </a:r>
          </a:p>
        </p:txBody>
      </p:sp>
      <p:sp>
        <p:nvSpPr>
          <p:cNvPr id="8" name="Footer Placeholder 7">
            <a:extLst>
              <a:ext uri="{FF2B5EF4-FFF2-40B4-BE49-F238E27FC236}">
                <a16:creationId xmlns:a16="http://schemas.microsoft.com/office/drawing/2014/main" id="{0BC8655D-D48B-982D-9DDA-B1C29AEB8A3A}"/>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6F4325E5-F86C-D250-8877-6A0E93F05D48}"/>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952896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3FC7-F19B-4BA2-355A-1B78E5CA02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DE771-2BC3-BCEC-4075-D943F54AA861}"/>
              </a:ext>
            </a:extLst>
          </p:cNvPr>
          <p:cNvSpPr>
            <a:spLocks noGrp="1"/>
          </p:cNvSpPr>
          <p:nvPr>
            <p:ph type="dt" sz="half" idx="10"/>
          </p:nvPr>
        </p:nvSpPr>
        <p:spPr/>
        <p:txBody>
          <a:bodyPr/>
          <a:lstStyle/>
          <a:p>
            <a:r>
              <a:rPr lang="en-US" dirty="0"/>
              <a:t>Tuesday, February 2, 20XX</a:t>
            </a:r>
          </a:p>
        </p:txBody>
      </p:sp>
      <p:sp>
        <p:nvSpPr>
          <p:cNvPr id="4" name="Footer Placeholder 3">
            <a:extLst>
              <a:ext uri="{FF2B5EF4-FFF2-40B4-BE49-F238E27FC236}">
                <a16:creationId xmlns:a16="http://schemas.microsoft.com/office/drawing/2014/main" id="{7EBBB88F-BBFE-338B-5BD8-E5FA92963585}"/>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760F5683-F382-7A7C-7FF2-6F731BEDE541}"/>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694709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94F25-32FC-A271-9046-A0FA5BFEAAA8}"/>
              </a:ext>
            </a:extLst>
          </p:cNvPr>
          <p:cNvSpPr>
            <a:spLocks noGrp="1"/>
          </p:cNvSpPr>
          <p:nvPr>
            <p:ph type="dt" sz="half" idx="10"/>
          </p:nvPr>
        </p:nvSpPr>
        <p:spPr/>
        <p:txBody>
          <a:bodyPr/>
          <a:lstStyle/>
          <a:p>
            <a:r>
              <a:rPr lang="en-US" dirty="0"/>
              <a:t>Tuesday, February 2, 20XX</a:t>
            </a:r>
          </a:p>
        </p:txBody>
      </p:sp>
      <p:sp>
        <p:nvSpPr>
          <p:cNvPr id="3" name="Footer Placeholder 2">
            <a:extLst>
              <a:ext uri="{FF2B5EF4-FFF2-40B4-BE49-F238E27FC236}">
                <a16:creationId xmlns:a16="http://schemas.microsoft.com/office/drawing/2014/main" id="{53CF73FA-9BB6-A2AA-FD13-1A7EC5CCABF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FC12F13-D53E-4835-6A12-FA03B79BA6A6}"/>
              </a:ext>
            </a:extLst>
          </p:cNvPr>
          <p:cNvSpPr>
            <a:spLocks noGrp="1"/>
          </p:cNvSpPr>
          <p:nvPr>
            <p:ph type="sldNum" sz="quarter" idx="12"/>
          </p:nvPr>
        </p:nvSpPr>
        <p:spPr/>
        <p:txBody>
          <a:bodyPr/>
          <a:lstStyle>
            <a:lvl1pPr>
              <a:defRPr>
                <a:solidFill>
                  <a:srgbClr val="000000"/>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101308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51D-4F99-F6C9-62D1-FD31BD0C8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34A10-8832-2AFF-3C1C-8772E86FF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8AE19-89D1-AD79-73C9-C73417C1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44498-73FA-4079-6E2F-893F01B9A576}"/>
              </a:ext>
            </a:extLst>
          </p:cNvPr>
          <p:cNvSpPr>
            <a:spLocks noGrp="1"/>
          </p:cNvSpPr>
          <p:nvPr>
            <p:ph type="dt" sz="half" idx="10"/>
          </p:nvPr>
        </p:nvSpPr>
        <p:spPr/>
        <p:txBody>
          <a:bodyPr/>
          <a:lstStyle/>
          <a:p>
            <a:r>
              <a:rPr lang="en-US" dirty="0"/>
              <a:t>Tuesday, February 2, 20XX</a:t>
            </a:r>
          </a:p>
        </p:txBody>
      </p:sp>
      <p:sp>
        <p:nvSpPr>
          <p:cNvPr id="6" name="Footer Placeholder 5">
            <a:extLst>
              <a:ext uri="{FF2B5EF4-FFF2-40B4-BE49-F238E27FC236}">
                <a16:creationId xmlns:a16="http://schemas.microsoft.com/office/drawing/2014/main" id="{A0FD9D55-33B7-4AFB-8C1E-FA28A366FF0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FD5B345-DED6-2755-589B-79085E05F9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224310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51D-4F99-F6C9-62D1-FD31BD0C8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34A10-8832-2AFF-3C1C-8772E86FF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28AE19-89D1-AD79-73C9-C73417C1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44498-73FA-4079-6E2F-893F01B9A576}"/>
              </a:ext>
            </a:extLst>
          </p:cNvPr>
          <p:cNvSpPr>
            <a:spLocks noGrp="1"/>
          </p:cNvSpPr>
          <p:nvPr>
            <p:ph type="dt" sz="half" idx="10"/>
          </p:nvPr>
        </p:nvSpPr>
        <p:spPr/>
        <p:txBody>
          <a:bodyPr/>
          <a:lstStyle/>
          <a:p>
            <a:r>
              <a:rPr lang="en-US" dirty="0"/>
              <a:t>Tuesday, February 2, 20XX</a:t>
            </a:r>
          </a:p>
        </p:txBody>
      </p:sp>
      <p:sp>
        <p:nvSpPr>
          <p:cNvPr id="6" name="Footer Placeholder 5">
            <a:extLst>
              <a:ext uri="{FF2B5EF4-FFF2-40B4-BE49-F238E27FC236}">
                <a16:creationId xmlns:a16="http://schemas.microsoft.com/office/drawing/2014/main" id="{A0FD9D55-33B7-4AFB-8C1E-FA28A366FF0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FD5B345-DED6-2755-589B-79085E05F9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180542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AE11-0626-B2FB-1DC2-8E82147E37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C0D766-214D-C916-D20B-8B9B33427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B802B-0996-690B-7BBD-DD24E6C60953}"/>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AC7C51D2-3D9B-088C-8BB2-CE35F17BF43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6BC77B-EC7F-46E6-4168-CDE246C140D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51332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FD83B-EF1F-B6B5-F9AB-EAEF2DEA1B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4E2C2-7560-58B8-C6E3-7A4B3CFCB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48134-6721-BB40-0DDD-E671F96DE087}"/>
              </a:ext>
            </a:extLst>
          </p:cNvPr>
          <p:cNvSpPr>
            <a:spLocks noGrp="1"/>
          </p:cNvSpPr>
          <p:nvPr>
            <p:ph type="dt" sz="half" idx="10"/>
          </p:nvPr>
        </p:nvSpPr>
        <p:spPr/>
        <p:txBody>
          <a:bodyPr/>
          <a:lstStyle/>
          <a:p>
            <a:r>
              <a:rPr lang="en-US" dirty="0"/>
              <a:t>Tuesday, February 2, 20XX</a:t>
            </a:r>
          </a:p>
        </p:txBody>
      </p:sp>
      <p:sp>
        <p:nvSpPr>
          <p:cNvPr id="5" name="Footer Placeholder 4">
            <a:extLst>
              <a:ext uri="{FF2B5EF4-FFF2-40B4-BE49-F238E27FC236}">
                <a16:creationId xmlns:a16="http://schemas.microsoft.com/office/drawing/2014/main" id="{CEF7E34A-36DB-3FBA-CE8F-3EE1B719E5E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A56CE7-5195-EFD2-47CD-E5EA74F6E42E}"/>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640667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147493904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dirty="0"/>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89462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EF2C65-0A9F-F414-66EE-A2AF3AF21EDE}"/>
              </a:ext>
            </a:extLst>
          </p:cNvPr>
          <p:cNvSpPr>
            <a:spLocks noGrp="1"/>
          </p:cNvSpPr>
          <p:nvPr>
            <p:ph type="dt" sz="half" idx="10"/>
          </p:nvPr>
        </p:nvSpPr>
        <p:spPr/>
        <p:txBody>
          <a:bodyPr/>
          <a:lstStyle/>
          <a:p>
            <a:fld id="{FB2687ED-A566-4574-9C12-F6CB939AE7C1}" type="datetimeFigureOut">
              <a:rPr lang="en-US" smtClean="0"/>
              <a:t>10/22/2024</a:t>
            </a:fld>
            <a:endParaRPr lang="en-US" dirty="0"/>
          </a:p>
        </p:txBody>
      </p:sp>
      <p:sp>
        <p:nvSpPr>
          <p:cNvPr id="3" name="Footer Placeholder 2">
            <a:extLst>
              <a:ext uri="{FF2B5EF4-FFF2-40B4-BE49-F238E27FC236}">
                <a16:creationId xmlns:a16="http://schemas.microsoft.com/office/drawing/2014/main" id="{EED10134-F62F-63F9-C578-494E6825EC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F38E31-AFB3-5075-819B-718B1C562A12}"/>
              </a:ext>
            </a:extLst>
          </p:cNvPr>
          <p:cNvSpPr>
            <a:spLocks noGrp="1"/>
          </p:cNvSpPr>
          <p:nvPr>
            <p:ph type="sldNum" sz="quarter" idx="12"/>
          </p:nvPr>
        </p:nvSpPr>
        <p:spPr/>
        <p:txBody>
          <a:bodyPr/>
          <a:lstStyle/>
          <a:p>
            <a:fld id="{4537496B-1152-47AA-8386-A44DD5D969CB}" type="slidenum">
              <a:rPr lang="en-US" smtClean="0"/>
              <a:t>‹#›</a:t>
            </a:fld>
            <a:endParaRPr lang="en-US" dirty="0"/>
          </a:p>
        </p:txBody>
      </p:sp>
    </p:spTree>
    <p:extLst>
      <p:ext uri="{BB962C8B-B14F-4D97-AF65-F5344CB8AC3E}">
        <p14:creationId xmlns:p14="http://schemas.microsoft.com/office/powerpoint/2010/main" val="168324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D683-6BED-A294-0020-B377542578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80DCC-5D4C-7869-C105-A2DF7932E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613568-64A1-9033-6B5F-DCB2E4CA5DA4}"/>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5" name="Footer Placeholder 4">
            <a:extLst>
              <a:ext uri="{FF2B5EF4-FFF2-40B4-BE49-F238E27FC236}">
                <a16:creationId xmlns:a16="http://schemas.microsoft.com/office/drawing/2014/main" id="{5BBAA6C2-BC6A-9DB4-B93F-EBADE9A4A0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E6B13C-FC6B-A4D9-BB97-A08AA998D284}"/>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255394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1FA5-0DE3-2B92-3CDE-8CF9140CA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F5C72-8BCC-E42F-5CF4-0D6F5582C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F97E3-BBBE-6B55-876F-11B6381BA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8B673-F773-E32B-0C68-2C30A6C117D2}"/>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6" name="Footer Placeholder 5">
            <a:extLst>
              <a:ext uri="{FF2B5EF4-FFF2-40B4-BE49-F238E27FC236}">
                <a16:creationId xmlns:a16="http://schemas.microsoft.com/office/drawing/2014/main" id="{AF18D23D-61C4-6D4D-735A-CF62CBB0EF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FD5820-148B-9CF9-E95B-9AD30170AF85}"/>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189079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7070-8E90-C620-EB7C-D41EC09468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FFD7FF-0E50-43F3-9449-29C0B3587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1A558-508C-2C62-D53E-DBE0931FB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56C868-A50B-C991-B714-786F03BEA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D096F4-A5A2-566E-8966-BCF0F97621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8BB988-CD17-959E-D5FF-471E5638EBBF}"/>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8" name="Footer Placeholder 7">
            <a:extLst>
              <a:ext uri="{FF2B5EF4-FFF2-40B4-BE49-F238E27FC236}">
                <a16:creationId xmlns:a16="http://schemas.microsoft.com/office/drawing/2014/main" id="{28EB0125-2703-7BB5-07EB-4AECE9597D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A91BDA-E867-88BC-F46F-AE63B1B0B4E2}"/>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171790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8CD9-03CD-70AC-184F-07DBE5D6F7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FEE36-B04C-3663-39E7-E21526B2087D}"/>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4" name="Footer Placeholder 3">
            <a:extLst>
              <a:ext uri="{FF2B5EF4-FFF2-40B4-BE49-F238E27FC236}">
                <a16:creationId xmlns:a16="http://schemas.microsoft.com/office/drawing/2014/main" id="{0554D33B-048D-8CC1-23C1-A1F6B484447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6F6E77-2A6C-2A2E-6386-5F26A6CE5B8B}"/>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322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82563-9112-48C0-1D70-42128CE784DF}"/>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3" name="Footer Placeholder 2">
            <a:extLst>
              <a:ext uri="{FF2B5EF4-FFF2-40B4-BE49-F238E27FC236}">
                <a16:creationId xmlns:a16="http://schemas.microsoft.com/office/drawing/2014/main" id="{B855BB7B-2066-738D-FC1C-E9A7B5C776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A5675A-9565-6DC3-692D-95CC42E9FD5F}"/>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117499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1FF2-94E2-69C4-2D09-BF750CBA4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93174F-9ABF-3415-9866-CF7EB4A96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6C4615-C8BF-28F4-7DFD-DC812B67D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42D0A-3847-B30B-CF0C-838A4BCC511A}"/>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6" name="Footer Placeholder 5">
            <a:extLst>
              <a:ext uri="{FF2B5EF4-FFF2-40B4-BE49-F238E27FC236}">
                <a16:creationId xmlns:a16="http://schemas.microsoft.com/office/drawing/2014/main" id="{17F2DE48-9D25-8DD9-7829-CDFF9B4B19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C016D4-6EBF-6760-EC29-764F7116FBF6}"/>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168092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A47A-FF35-5F97-9079-AF03402AE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8480A3-6D95-D222-3268-BCF3B60E1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0FB376-18F1-4461-D2F7-DA8ECE9FD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75DFE-5C22-AB76-4D87-1A5ADD416348}"/>
              </a:ext>
            </a:extLst>
          </p:cNvPr>
          <p:cNvSpPr>
            <a:spLocks noGrp="1"/>
          </p:cNvSpPr>
          <p:nvPr>
            <p:ph type="dt" sz="half" idx="10"/>
          </p:nvPr>
        </p:nvSpPr>
        <p:spPr/>
        <p:txBody>
          <a:bodyPr/>
          <a:lstStyle/>
          <a:p>
            <a:fld id="{FF5D14B0-0795-438A-8E9A-EB3FEC356FDC}" type="datetimeFigureOut">
              <a:rPr lang="en-US" smtClean="0"/>
              <a:t>10/22/2024</a:t>
            </a:fld>
            <a:endParaRPr lang="en-US" dirty="0"/>
          </a:p>
        </p:txBody>
      </p:sp>
      <p:sp>
        <p:nvSpPr>
          <p:cNvPr id="6" name="Footer Placeholder 5">
            <a:extLst>
              <a:ext uri="{FF2B5EF4-FFF2-40B4-BE49-F238E27FC236}">
                <a16:creationId xmlns:a16="http://schemas.microsoft.com/office/drawing/2014/main" id="{EAAF05D5-201C-050D-2453-8ED39525B3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2ABF39-2F04-36B9-399F-CDE8EF8B17C2}"/>
              </a:ext>
            </a:extLst>
          </p:cNvPr>
          <p:cNvSpPr>
            <a:spLocks noGrp="1"/>
          </p:cNvSpPr>
          <p:nvPr>
            <p:ph type="sldNum" sz="quarter" idx="12"/>
          </p:nvPr>
        </p:nvSpPr>
        <p:spPr/>
        <p:txBody>
          <a:bodyPr/>
          <a:lstStyle/>
          <a:p>
            <a:fld id="{598EC9F1-D04B-4489-A604-FBE2BE420499}" type="slidenum">
              <a:rPr lang="en-US" smtClean="0"/>
              <a:t>‹#›</a:t>
            </a:fld>
            <a:endParaRPr lang="en-US" dirty="0"/>
          </a:p>
        </p:txBody>
      </p:sp>
    </p:spTree>
    <p:extLst>
      <p:ext uri="{BB962C8B-B14F-4D97-AF65-F5344CB8AC3E}">
        <p14:creationId xmlns:p14="http://schemas.microsoft.com/office/powerpoint/2010/main" val="428655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A6F94A-1E91-0B92-EE48-A1637FC3F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994D9-2D24-4E5A-D982-EC56B2A3E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A9C72-EAEA-0D37-4554-1CEDBFF7A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D14B0-0795-438A-8E9A-EB3FEC356FDC}" type="datetimeFigureOut">
              <a:rPr lang="en-US" smtClean="0"/>
              <a:t>10/22/2024</a:t>
            </a:fld>
            <a:endParaRPr lang="en-US" dirty="0"/>
          </a:p>
        </p:txBody>
      </p:sp>
      <p:sp>
        <p:nvSpPr>
          <p:cNvPr id="5" name="Footer Placeholder 4">
            <a:extLst>
              <a:ext uri="{FF2B5EF4-FFF2-40B4-BE49-F238E27FC236}">
                <a16:creationId xmlns:a16="http://schemas.microsoft.com/office/drawing/2014/main" id="{F6739C84-D62A-9694-1A87-C695DBB83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91DC0F-2294-0D70-E878-990709AAD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EC9F1-D04B-4489-A604-FBE2BE420499}" type="slidenum">
              <a:rPr lang="en-US" smtClean="0"/>
              <a:t>‹#›</a:t>
            </a:fld>
            <a:endParaRPr lang="en-US" dirty="0"/>
          </a:p>
        </p:txBody>
      </p:sp>
    </p:spTree>
    <p:extLst>
      <p:ext uri="{BB962C8B-B14F-4D97-AF65-F5344CB8AC3E}">
        <p14:creationId xmlns:p14="http://schemas.microsoft.com/office/powerpoint/2010/main" val="1528534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9"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835D7-381C-A8AE-4FD7-062718DAD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54163-EC1B-10F2-2F07-4B5AD1B31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0269C-BFA7-3B28-BA5B-680CA713E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Tuesday, February 2, 20XX</a:t>
            </a:r>
          </a:p>
        </p:txBody>
      </p:sp>
      <p:sp>
        <p:nvSpPr>
          <p:cNvPr id="5" name="Footer Placeholder 4">
            <a:extLst>
              <a:ext uri="{FF2B5EF4-FFF2-40B4-BE49-F238E27FC236}">
                <a16:creationId xmlns:a16="http://schemas.microsoft.com/office/drawing/2014/main" id="{39D47031-0CC7-3BE9-6CFF-46282FFAE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36130C61-0BEB-6387-2243-52E80EC70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20715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DBFFA-3032-7504-2A08-87E64ABF9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0BA95-6F6C-13C1-BC64-A93AA9918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82B19-D629-11C6-6D3C-6E820094D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687ED-A566-4574-9C12-F6CB939AE7C1}" type="datetimeFigureOut">
              <a:rPr lang="en-US" smtClean="0"/>
              <a:t>10/22/2024</a:t>
            </a:fld>
            <a:endParaRPr lang="en-US" dirty="0"/>
          </a:p>
        </p:txBody>
      </p:sp>
      <p:sp>
        <p:nvSpPr>
          <p:cNvPr id="5" name="Footer Placeholder 4">
            <a:extLst>
              <a:ext uri="{FF2B5EF4-FFF2-40B4-BE49-F238E27FC236}">
                <a16:creationId xmlns:a16="http://schemas.microsoft.com/office/drawing/2014/main" id="{923DF6AB-8B31-C240-5166-FFE086C11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AF6FDE-AC5E-1716-878E-AEB7BDB99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7496B-1152-47AA-8386-A44DD5D969CB}" type="slidenum">
              <a:rPr lang="en-US" smtClean="0"/>
              <a:t>‹#›</a:t>
            </a:fld>
            <a:endParaRPr lang="en-US" dirty="0"/>
          </a:p>
        </p:txBody>
      </p:sp>
    </p:spTree>
    <p:extLst>
      <p:ext uri="{BB962C8B-B14F-4D97-AF65-F5344CB8AC3E}">
        <p14:creationId xmlns:p14="http://schemas.microsoft.com/office/powerpoint/2010/main" val="285297281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docx"/><Relationship Id="rId1" Type="http://schemas.openxmlformats.org/officeDocument/2006/relationships/slideLayout" Target="../slideLayouts/slideLayout23.xml"/><Relationship Id="rId5" Type="http://schemas.openxmlformats.org/officeDocument/2006/relationships/image" Target="../media/image20.emf"/><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iberty.edu/finance-admin/procurement/policy-forms/?refresh=1" TargetMode="External"/><Relationship Id="rId1" Type="http://schemas.openxmlformats.org/officeDocument/2006/relationships/slideLayout" Target="../slideLayouts/slideLayout1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52B6-2341-6907-E143-71A8CB327122}"/>
              </a:ext>
            </a:extLst>
          </p:cNvPr>
          <p:cNvSpPr>
            <a:spLocks noGrp="1"/>
          </p:cNvSpPr>
          <p:nvPr>
            <p:ph type="ctrTitle"/>
          </p:nvPr>
        </p:nvSpPr>
        <p:spPr>
          <a:xfrm>
            <a:off x="1524000" y="1527713"/>
            <a:ext cx="9144000" cy="2387600"/>
          </a:xfrm>
        </p:spPr>
        <p:txBody>
          <a:bodyPr>
            <a:normAutofit/>
          </a:bodyPr>
          <a:lstStyle/>
          <a:p>
            <a:r>
              <a:rPr lang="en-US" sz="4800" dirty="0">
                <a:latin typeface="Segoe UI Semibold" panose="020B0702040204020203" pitchFamily="34" charset="0"/>
                <a:cs typeface="Segoe UI Semibold" panose="020B0702040204020203" pitchFamily="34" charset="0"/>
              </a:rPr>
              <a:t>PAYMENT SERVICES</a:t>
            </a:r>
          </a:p>
        </p:txBody>
      </p:sp>
      <p:sp>
        <p:nvSpPr>
          <p:cNvPr id="3" name="Subtitle 2">
            <a:extLst>
              <a:ext uri="{FF2B5EF4-FFF2-40B4-BE49-F238E27FC236}">
                <a16:creationId xmlns:a16="http://schemas.microsoft.com/office/drawing/2014/main" id="{5ACB0ED8-E7C1-69F5-EBF0-2FF74B0C82E9}"/>
              </a:ext>
            </a:extLst>
          </p:cNvPr>
          <p:cNvSpPr>
            <a:spLocks noGrp="1"/>
          </p:cNvSpPr>
          <p:nvPr>
            <p:ph type="subTitle" idx="1"/>
          </p:nvPr>
        </p:nvSpPr>
        <p:spPr>
          <a:xfrm>
            <a:off x="1524000" y="3647148"/>
            <a:ext cx="9144000" cy="536329"/>
          </a:xfrm>
        </p:spPr>
        <p:txBody>
          <a:bodyPr>
            <a:normAutofit fontScale="2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400" b="0" i="0" u="none" strike="noStrike" kern="1200" cap="none" spc="0" normalizeH="0" baseline="0" noProof="0" dirty="0">
                <a:ln>
                  <a:noFill/>
                </a:ln>
                <a:solidFill>
                  <a:srgbClr val="FFFFFF"/>
                </a:solidFill>
                <a:effectLst/>
                <a:uLnTx/>
                <a:uFillTx/>
                <a:latin typeface="Segoe UI"/>
                <a:ea typeface="+mn-ea"/>
                <a:cs typeface="+mn-cs"/>
              </a:rPr>
              <a:t>2024 Fall Training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400" b="0" i="0" u="none" strike="noStrike" kern="1200" cap="none" spc="0" normalizeH="0" baseline="0" noProof="0" dirty="0">
                <a:ln>
                  <a:noFill/>
                </a:ln>
                <a:solidFill>
                  <a:srgbClr val="FFFFFF"/>
                </a:solidFill>
                <a:effectLst/>
                <a:uLnTx/>
                <a:uFillTx/>
                <a:latin typeface="Segoe UI"/>
                <a:ea typeface="+mn-ea"/>
                <a:cs typeface="+mn-cs"/>
              </a:rPr>
              <a:t>Procurement &amp; Payment Services</a:t>
            </a:r>
          </a:p>
          <a:p>
            <a:endParaRPr lang="en-US" dirty="0"/>
          </a:p>
        </p:txBody>
      </p:sp>
      <p:sp>
        <p:nvSpPr>
          <p:cNvPr id="4" name="Subtitle 2">
            <a:extLst>
              <a:ext uri="{FF2B5EF4-FFF2-40B4-BE49-F238E27FC236}">
                <a16:creationId xmlns:a16="http://schemas.microsoft.com/office/drawing/2014/main" id="{1BEAFD77-F56D-575C-C854-D6EC4B660833}"/>
              </a:ext>
            </a:extLst>
          </p:cNvPr>
          <p:cNvSpPr txBox="1">
            <a:spLocks/>
          </p:cNvSpPr>
          <p:nvPr/>
        </p:nvSpPr>
        <p:spPr>
          <a:xfrm>
            <a:off x="1524000" y="4591120"/>
            <a:ext cx="9144000" cy="536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October 10, 2024</a:t>
            </a:r>
          </a:p>
        </p:txBody>
      </p:sp>
      <p:pic>
        <p:nvPicPr>
          <p:cNvPr id="6" name="Picture 5" descr="A cartoon of a duck holding a card&#10;&#10;Description automatically generated">
            <a:extLst>
              <a:ext uri="{FF2B5EF4-FFF2-40B4-BE49-F238E27FC236}">
                <a16:creationId xmlns:a16="http://schemas.microsoft.com/office/drawing/2014/main" id="{FB822094-CE92-F2E1-CE68-E0BEBCE599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8691" y="5518111"/>
            <a:ext cx="1105246" cy="1113598"/>
          </a:xfrm>
          <a:prstGeom prst="rect">
            <a:avLst/>
          </a:prstGeom>
        </p:spPr>
      </p:pic>
    </p:spTree>
    <p:extLst>
      <p:ext uri="{BB962C8B-B14F-4D97-AF65-F5344CB8AC3E}">
        <p14:creationId xmlns:p14="http://schemas.microsoft.com/office/powerpoint/2010/main" val="41026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F7F36076-0F5F-E5EF-1B6D-81C029357847}"/>
              </a:ext>
            </a:extLst>
          </p:cNvPr>
          <p:cNvSpPr>
            <a:spLocks noGrp="1"/>
          </p:cNvSpPr>
          <p:nvPr>
            <p:ph type="title"/>
          </p:nvPr>
        </p:nvSpPr>
        <p:spPr>
          <a:xfrm>
            <a:off x="841248" y="334644"/>
            <a:ext cx="10509504" cy="1076914"/>
          </a:xfrm>
        </p:spPr>
        <p:txBody>
          <a:bodyPr anchor="ctr">
            <a:normAutofit/>
          </a:bodyPr>
          <a:lstStyle/>
          <a:p>
            <a:r>
              <a:rPr lang="en-US" sz="4000" dirty="0">
                <a:latin typeface="Segoe UI Semibold" panose="020B0702040204020203" pitchFamily="34" charset="0"/>
                <a:cs typeface="Segoe UI Semibold" panose="020B0702040204020203" pitchFamily="34" charset="0"/>
              </a:rPr>
              <a:t>Procurement Planning Timeline</a:t>
            </a:r>
            <a:endParaRPr lang="en-US" sz="4000" b="1" dirty="0">
              <a:latin typeface="Segoe UI Semibold" panose="020B0702040204020203" pitchFamily="34" charset="0"/>
              <a:cs typeface="Segoe UI Semibold" panose="020B0702040204020203" pitchFamily="34" charset="0"/>
            </a:endParaRP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7FA6CD7-1EE0-C0F6-6CD2-9220ED5BD9E8}"/>
              </a:ext>
            </a:extLst>
          </p:cNvPr>
          <p:cNvSpPr>
            <a:spLocks noGrp="1"/>
          </p:cNvSpPr>
          <p:nvPr>
            <p:ph type="sldNum" sz="quarter" idx="12"/>
          </p:nvPr>
        </p:nvSpPr>
        <p:spPr>
          <a:xfrm>
            <a:off x="8717280" y="6356350"/>
            <a:ext cx="2633472"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US" sz="1200" b="0" i="0" u="none" strike="noStrike" kern="1200" cap="none" spc="0" normalizeH="0" baseline="0" noProof="0">
                <a:ln>
                  <a:noFill/>
                </a:ln>
                <a:solidFill>
                  <a:srgbClr val="00000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7" name="Group 6">
            <a:extLst>
              <a:ext uri="{FF2B5EF4-FFF2-40B4-BE49-F238E27FC236}">
                <a16:creationId xmlns:a16="http://schemas.microsoft.com/office/drawing/2014/main" id="{A1B04C65-718A-84E8-E6AD-D02EDB20BFFF}"/>
              </a:ext>
            </a:extLst>
          </p:cNvPr>
          <p:cNvGrpSpPr/>
          <p:nvPr/>
        </p:nvGrpSpPr>
        <p:grpSpPr>
          <a:xfrm>
            <a:off x="930303" y="1181658"/>
            <a:ext cx="10271974" cy="5088835"/>
            <a:chOff x="1810810" y="1917314"/>
            <a:chExt cx="8393571" cy="2843772"/>
          </a:xfrm>
        </p:grpSpPr>
        <p:sp>
          <p:nvSpPr>
            <p:cNvPr id="8" name="TextBox 7">
              <a:extLst>
                <a:ext uri="{FF2B5EF4-FFF2-40B4-BE49-F238E27FC236}">
                  <a16:creationId xmlns:a16="http://schemas.microsoft.com/office/drawing/2014/main" id="{140694A3-79D4-457A-9B10-902000367FAE}"/>
                </a:ext>
              </a:extLst>
            </p:cNvPr>
            <p:cNvSpPr txBox="1"/>
            <p:nvPr/>
          </p:nvSpPr>
          <p:spPr>
            <a:xfrm>
              <a:off x="3048000" y="3246511"/>
              <a:ext cx="6096000" cy="2579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mn-cs"/>
                </a:rPr>
                <a:t>Historically, they haven’t been close to warrant action. </a:t>
              </a:r>
            </a:p>
          </p:txBody>
        </p:sp>
        <p:sp>
          <p:nvSpPr>
            <p:cNvPr id="9" name="Google Shape;54;p13">
              <a:extLst>
                <a:ext uri="{FF2B5EF4-FFF2-40B4-BE49-F238E27FC236}">
                  <a16:creationId xmlns:a16="http://schemas.microsoft.com/office/drawing/2014/main" id="{9EDAD387-00AD-5735-DA52-517BA8535F01}"/>
                </a:ext>
              </a:extLst>
            </p:cNvPr>
            <p:cNvSpPr/>
            <p:nvPr/>
          </p:nvSpPr>
          <p:spPr>
            <a:xfrm>
              <a:off x="2912207" y="2321326"/>
              <a:ext cx="7283100" cy="608100"/>
            </a:xfrm>
            <a:prstGeom prst="rect">
              <a:avLst/>
            </a:prstGeom>
            <a:solidFill>
              <a:srgbClr val="B6D7A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a:ln>
                    <a:noFill/>
                  </a:ln>
                  <a:solidFill>
                    <a:srgbClr val="000000"/>
                  </a:solidFill>
                  <a:effectLst/>
                  <a:uLnTx/>
                  <a:uFillTx/>
                  <a:latin typeface="Segoe UI"/>
                  <a:ea typeface="+mn-ea"/>
                  <a:cs typeface="+mn-cs"/>
                </a:rPr>
                <a:t> </a:t>
              </a: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0" name="Google Shape;55;p13">
              <a:extLst>
                <a:ext uri="{FF2B5EF4-FFF2-40B4-BE49-F238E27FC236}">
                  <a16:creationId xmlns:a16="http://schemas.microsoft.com/office/drawing/2014/main" id="{0ED17DF7-D4BF-4DDB-46C6-B241764D8005}"/>
                </a:ext>
              </a:extLst>
            </p:cNvPr>
            <p:cNvSpPr/>
            <p:nvPr/>
          </p:nvSpPr>
          <p:spPr>
            <a:xfrm>
              <a:off x="2911017" y="2928863"/>
              <a:ext cx="7283100" cy="608100"/>
            </a:xfrm>
            <a:prstGeom prst="rect">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2" name="Google Shape;56;p13">
              <a:extLst>
                <a:ext uri="{FF2B5EF4-FFF2-40B4-BE49-F238E27FC236}">
                  <a16:creationId xmlns:a16="http://schemas.microsoft.com/office/drawing/2014/main" id="{1965AAC1-80D0-155B-0301-57125894F9DB}"/>
                </a:ext>
              </a:extLst>
            </p:cNvPr>
            <p:cNvSpPr/>
            <p:nvPr/>
          </p:nvSpPr>
          <p:spPr>
            <a:xfrm>
              <a:off x="2911017" y="3536589"/>
              <a:ext cx="7283100" cy="608100"/>
            </a:xfrm>
            <a:prstGeom prst="rect">
              <a:avLst/>
            </a:prstGeom>
            <a:solidFill>
              <a:srgbClr val="F9CB9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a:ln>
                    <a:noFill/>
                  </a:ln>
                  <a:solidFill>
                    <a:srgbClr val="000000"/>
                  </a:solidFill>
                  <a:effectLst/>
                  <a:uLnTx/>
                  <a:uFillTx/>
                  <a:latin typeface="Segoe UI"/>
                  <a:ea typeface="+mn-ea"/>
                  <a:cs typeface="+mn-cs"/>
                </a:rPr>
                <a:t>   </a:t>
              </a: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4" name="Google Shape;57;p13">
              <a:extLst>
                <a:ext uri="{FF2B5EF4-FFF2-40B4-BE49-F238E27FC236}">
                  <a16:creationId xmlns:a16="http://schemas.microsoft.com/office/drawing/2014/main" id="{1A732E61-B7E4-1148-1A9D-F5176D15400B}"/>
                </a:ext>
              </a:extLst>
            </p:cNvPr>
            <p:cNvSpPr/>
            <p:nvPr/>
          </p:nvSpPr>
          <p:spPr>
            <a:xfrm>
              <a:off x="2911017" y="4144126"/>
              <a:ext cx="7283100" cy="608100"/>
            </a:xfrm>
            <a:prstGeom prst="rect">
              <a:avLst/>
            </a:prstGeom>
            <a:solidFill>
              <a:srgbClr val="C9DAF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6" name="Google Shape;58;p13">
              <a:extLst>
                <a:ext uri="{FF2B5EF4-FFF2-40B4-BE49-F238E27FC236}">
                  <a16:creationId xmlns:a16="http://schemas.microsoft.com/office/drawing/2014/main" id="{E8232EC5-E518-BAFC-91EB-C8A58C8C8DE9}"/>
                </a:ext>
              </a:extLst>
            </p:cNvPr>
            <p:cNvSpPr/>
            <p:nvPr/>
          </p:nvSpPr>
          <p:spPr>
            <a:xfrm>
              <a:off x="2913278"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17" name="Google Shape;59;p13">
              <a:extLst>
                <a:ext uri="{FF2B5EF4-FFF2-40B4-BE49-F238E27FC236}">
                  <a16:creationId xmlns:a16="http://schemas.microsoft.com/office/drawing/2014/main" id="{0BB47E4F-EADF-027E-1350-B676DB188F43}"/>
                </a:ext>
              </a:extLst>
            </p:cNvPr>
            <p:cNvSpPr/>
            <p:nvPr/>
          </p:nvSpPr>
          <p:spPr>
            <a:xfrm>
              <a:off x="3519247"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18" name="Google Shape;60;p13">
              <a:extLst>
                <a:ext uri="{FF2B5EF4-FFF2-40B4-BE49-F238E27FC236}">
                  <a16:creationId xmlns:a16="http://schemas.microsoft.com/office/drawing/2014/main" id="{2F49249D-45C9-6426-9B4D-1A01A7B08334}"/>
                </a:ext>
              </a:extLst>
            </p:cNvPr>
            <p:cNvSpPr/>
            <p:nvPr/>
          </p:nvSpPr>
          <p:spPr>
            <a:xfrm>
              <a:off x="4126003"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19" name="Google Shape;61;p13">
              <a:extLst>
                <a:ext uri="{FF2B5EF4-FFF2-40B4-BE49-F238E27FC236}">
                  <a16:creationId xmlns:a16="http://schemas.microsoft.com/office/drawing/2014/main" id="{FCFAA908-73A2-4007-DC50-996CF8AA16DC}"/>
                </a:ext>
              </a:extLst>
            </p:cNvPr>
            <p:cNvSpPr/>
            <p:nvPr/>
          </p:nvSpPr>
          <p:spPr>
            <a:xfrm>
              <a:off x="4733560"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0" name="Google Shape;62;p13">
              <a:extLst>
                <a:ext uri="{FF2B5EF4-FFF2-40B4-BE49-F238E27FC236}">
                  <a16:creationId xmlns:a16="http://schemas.microsoft.com/office/drawing/2014/main" id="{EDF9BBA9-334F-1BA0-D80F-022D47417CA3}"/>
                </a:ext>
              </a:extLst>
            </p:cNvPr>
            <p:cNvSpPr/>
            <p:nvPr/>
          </p:nvSpPr>
          <p:spPr>
            <a:xfrm>
              <a:off x="5339923"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1" name="Google Shape;63;p13">
              <a:extLst>
                <a:ext uri="{FF2B5EF4-FFF2-40B4-BE49-F238E27FC236}">
                  <a16:creationId xmlns:a16="http://schemas.microsoft.com/office/drawing/2014/main" id="{4C224BA4-DD12-0BBB-FA8F-796DD2021E55}"/>
                </a:ext>
              </a:extLst>
            </p:cNvPr>
            <p:cNvSpPr/>
            <p:nvPr/>
          </p:nvSpPr>
          <p:spPr>
            <a:xfrm>
              <a:off x="5946286"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2" name="Google Shape;64;p13">
              <a:extLst>
                <a:ext uri="{FF2B5EF4-FFF2-40B4-BE49-F238E27FC236}">
                  <a16:creationId xmlns:a16="http://schemas.microsoft.com/office/drawing/2014/main" id="{79438C54-0BC8-2E0C-81AD-8BBFC6E03ABE}"/>
                </a:ext>
              </a:extLst>
            </p:cNvPr>
            <p:cNvSpPr/>
            <p:nvPr/>
          </p:nvSpPr>
          <p:spPr>
            <a:xfrm>
              <a:off x="6554180"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3" name="Google Shape;65;p13">
              <a:extLst>
                <a:ext uri="{FF2B5EF4-FFF2-40B4-BE49-F238E27FC236}">
                  <a16:creationId xmlns:a16="http://schemas.microsoft.com/office/drawing/2014/main" id="{7408CE7F-58E3-FF2C-D9BB-C2A2ABBE2C07}"/>
                </a:ext>
              </a:extLst>
            </p:cNvPr>
            <p:cNvSpPr/>
            <p:nvPr/>
          </p:nvSpPr>
          <p:spPr>
            <a:xfrm>
              <a:off x="7160542"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4" name="Google Shape;66;p13">
              <a:extLst>
                <a:ext uri="{FF2B5EF4-FFF2-40B4-BE49-F238E27FC236}">
                  <a16:creationId xmlns:a16="http://schemas.microsoft.com/office/drawing/2014/main" id="{B18BA263-1FD0-178A-EEB5-642F75804F02}"/>
                </a:ext>
              </a:extLst>
            </p:cNvPr>
            <p:cNvSpPr/>
            <p:nvPr/>
          </p:nvSpPr>
          <p:spPr>
            <a:xfrm>
              <a:off x="7766905"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5" name="Google Shape;67;p13">
              <a:extLst>
                <a:ext uri="{FF2B5EF4-FFF2-40B4-BE49-F238E27FC236}">
                  <a16:creationId xmlns:a16="http://schemas.microsoft.com/office/drawing/2014/main" id="{028BEEC0-DE2F-AADC-E8A4-AB7EBEB06742}"/>
                </a:ext>
              </a:extLst>
            </p:cNvPr>
            <p:cNvSpPr/>
            <p:nvPr/>
          </p:nvSpPr>
          <p:spPr>
            <a:xfrm>
              <a:off x="8373745"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6" name="Google Shape;68;p13">
              <a:extLst>
                <a:ext uri="{FF2B5EF4-FFF2-40B4-BE49-F238E27FC236}">
                  <a16:creationId xmlns:a16="http://schemas.microsoft.com/office/drawing/2014/main" id="{D78E307F-861B-D149-8AD3-4D50700142DF}"/>
                </a:ext>
              </a:extLst>
            </p:cNvPr>
            <p:cNvSpPr/>
            <p:nvPr/>
          </p:nvSpPr>
          <p:spPr>
            <a:xfrm>
              <a:off x="8980108"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7" name="Google Shape;69;p13">
              <a:extLst>
                <a:ext uri="{FF2B5EF4-FFF2-40B4-BE49-F238E27FC236}">
                  <a16:creationId xmlns:a16="http://schemas.microsoft.com/office/drawing/2014/main" id="{8752D4A9-DB39-FB06-51D1-22D5257334C3}"/>
                </a:ext>
              </a:extLst>
            </p:cNvPr>
            <p:cNvSpPr/>
            <p:nvPr/>
          </p:nvSpPr>
          <p:spPr>
            <a:xfrm>
              <a:off x="9586471" y="1917314"/>
              <a:ext cx="606000" cy="403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8" name="Google Shape;70;p13">
              <a:extLst>
                <a:ext uri="{FF2B5EF4-FFF2-40B4-BE49-F238E27FC236}">
                  <a16:creationId xmlns:a16="http://schemas.microsoft.com/office/drawing/2014/main" id="{19865AB1-CAA0-A402-54E0-C08860D7EAB2}"/>
                </a:ext>
              </a:extLst>
            </p:cNvPr>
            <p:cNvSpPr/>
            <p:nvPr/>
          </p:nvSpPr>
          <p:spPr>
            <a:xfrm>
              <a:off x="1813677" y="2928867"/>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0000"/>
                  </a:solidFill>
                  <a:effectLst/>
                  <a:uLnTx/>
                  <a:uFillTx/>
                  <a:latin typeface="Roboto"/>
                  <a:ea typeface="Roboto"/>
                  <a:cs typeface="Roboto"/>
                  <a:sym typeface="Roboto"/>
                </a:rPr>
                <a:t>Contracts</a:t>
              </a:r>
              <a:endParaRPr kumimoji="0" sz="1600" b="1"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dirty="0">
                  <a:ln>
                    <a:noFill/>
                  </a:ln>
                  <a:solidFill>
                    <a:srgbClr val="000000"/>
                  </a:solidFill>
                  <a:effectLst/>
                  <a:uLnTx/>
                  <a:uFillTx/>
                  <a:latin typeface="Roboto"/>
                  <a:ea typeface="Roboto"/>
                  <a:cs typeface="Roboto"/>
                  <a:sym typeface="Roboto"/>
                </a:rPr>
                <a:t>Typical processing time: 30+ business days</a:t>
              </a:r>
              <a:endParaRPr kumimoji="0" sz="10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9" name="Google Shape;71;p13">
              <a:extLst>
                <a:ext uri="{FF2B5EF4-FFF2-40B4-BE49-F238E27FC236}">
                  <a16:creationId xmlns:a16="http://schemas.microsoft.com/office/drawing/2014/main" id="{11FB3A9F-374F-749A-3CAB-43BBD7FCC591}"/>
                </a:ext>
              </a:extLst>
            </p:cNvPr>
            <p:cNvSpPr/>
            <p:nvPr/>
          </p:nvSpPr>
          <p:spPr>
            <a:xfrm>
              <a:off x="1813677" y="3536604"/>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0000"/>
                  </a:solidFill>
                  <a:effectLst/>
                  <a:uLnTx/>
                  <a:uFillTx/>
                  <a:latin typeface="Roboto"/>
                  <a:ea typeface="Roboto"/>
                  <a:cs typeface="Roboto"/>
                  <a:sym typeface="Roboto"/>
                </a:rPr>
                <a:t>Purchasing</a:t>
              </a:r>
              <a:endParaRPr kumimoji="0" sz="1600" b="1"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dirty="0">
                  <a:ln>
                    <a:noFill/>
                  </a:ln>
                  <a:solidFill>
                    <a:srgbClr val="000000"/>
                  </a:solidFill>
                  <a:effectLst/>
                  <a:uLnTx/>
                  <a:uFillTx/>
                  <a:latin typeface="Roboto"/>
                  <a:ea typeface="Roboto"/>
                  <a:cs typeface="Roboto"/>
                  <a:sym typeface="Roboto"/>
                </a:rPr>
                <a:t>Typical processing time: 1-3 business days</a:t>
              </a:r>
              <a:endParaRPr kumimoji="0" sz="10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30" name="Google Shape;72;p13">
              <a:extLst>
                <a:ext uri="{FF2B5EF4-FFF2-40B4-BE49-F238E27FC236}">
                  <a16:creationId xmlns:a16="http://schemas.microsoft.com/office/drawing/2014/main" id="{ABD4925E-ACD0-5EDA-9F05-6CC6A7CFD044}"/>
                </a:ext>
              </a:extLst>
            </p:cNvPr>
            <p:cNvSpPr/>
            <p:nvPr/>
          </p:nvSpPr>
          <p:spPr>
            <a:xfrm>
              <a:off x="1813677" y="4144119"/>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000000"/>
                  </a:solidFill>
                  <a:effectLst/>
                  <a:uLnTx/>
                  <a:uFillTx/>
                  <a:latin typeface="Roboto"/>
                  <a:ea typeface="Roboto"/>
                  <a:cs typeface="Roboto"/>
                  <a:sym typeface="Roboto"/>
                </a:rPr>
                <a:t>Invoicing</a:t>
              </a:r>
              <a:endParaRPr kumimoji="0" sz="1600" b="1"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oboto"/>
                  <a:ea typeface="Roboto"/>
                  <a:cs typeface="Roboto"/>
                  <a:sym typeface="Roboto"/>
                </a:rPr>
                <a:t>Typical processing time: 1-3 business days</a:t>
              </a:r>
              <a:endParaRPr kumimoji="0" sz="10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31" name="Google Shape;75;p13">
              <a:extLst>
                <a:ext uri="{FF2B5EF4-FFF2-40B4-BE49-F238E27FC236}">
                  <a16:creationId xmlns:a16="http://schemas.microsoft.com/office/drawing/2014/main" id="{BC37E4EE-3720-6267-1C67-4D42FCA0DDD1}"/>
                </a:ext>
              </a:extLst>
            </p:cNvPr>
            <p:cNvSpPr/>
            <p:nvPr/>
          </p:nvSpPr>
          <p:spPr>
            <a:xfrm>
              <a:off x="1810810" y="2321357"/>
              <a:ext cx="1101559" cy="6081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0000"/>
                  </a:solidFill>
                  <a:effectLst/>
                  <a:uLnTx/>
                  <a:uFillTx/>
                  <a:latin typeface="Roboto"/>
                  <a:ea typeface="Roboto"/>
                  <a:cs typeface="Roboto"/>
                  <a:sym typeface="Roboto"/>
                </a:rPr>
                <a:t>Supplier</a:t>
              </a:r>
              <a:endParaRPr kumimoji="0" sz="1600" b="1" i="0" u="none" strike="noStrike" kern="120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dirty="0">
                  <a:ln>
                    <a:noFill/>
                  </a:ln>
                  <a:solidFill>
                    <a:srgbClr val="000000"/>
                  </a:solidFill>
                  <a:effectLst/>
                  <a:uLnTx/>
                  <a:uFillTx/>
                  <a:latin typeface="Roboto"/>
                  <a:ea typeface="Roboto"/>
                  <a:cs typeface="Roboto"/>
                  <a:sym typeface="Roboto"/>
                </a:rPr>
                <a:t>Typical processing time: 1-3 business days</a:t>
              </a:r>
              <a:endParaRPr kumimoji="0" sz="10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cxnSp>
          <p:nvCxnSpPr>
            <p:cNvPr id="32" name="Google Shape;76;p13">
              <a:extLst>
                <a:ext uri="{FF2B5EF4-FFF2-40B4-BE49-F238E27FC236}">
                  <a16:creationId xmlns:a16="http://schemas.microsoft.com/office/drawing/2014/main" id="{8992C7DD-511A-80BF-A44F-CADF11791CC4}"/>
                </a:ext>
              </a:extLst>
            </p:cNvPr>
            <p:cNvCxnSpPr>
              <a:cxnSpLocks/>
            </p:cNvCxnSpPr>
            <p:nvPr/>
          </p:nvCxnSpPr>
          <p:spPr>
            <a:xfrm>
              <a:off x="2908906" y="2625376"/>
              <a:ext cx="7283100" cy="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77;p13">
              <a:extLst>
                <a:ext uri="{FF2B5EF4-FFF2-40B4-BE49-F238E27FC236}">
                  <a16:creationId xmlns:a16="http://schemas.microsoft.com/office/drawing/2014/main" id="{8F294700-6251-4DDD-0381-8A3CE10C4322}"/>
                </a:ext>
              </a:extLst>
            </p:cNvPr>
            <p:cNvCxnSpPr>
              <a:cxnSpLocks/>
            </p:cNvCxnSpPr>
            <p:nvPr/>
          </p:nvCxnSpPr>
          <p:spPr>
            <a:xfrm rot="10800000" flipH="1">
              <a:off x="2908917" y="3211089"/>
              <a:ext cx="7283100" cy="102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78;p13">
              <a:extLst>
                <a:ext uri="{FF2B5EF4-FFF2-40B4-BE49-F238E27FC236}">
                  <a16:creationId xmlns:a16="http://schemas.microsoft.com/office/drawing/2014/main" id="{E74F73EF-CD0B-B918-5070-D5B95BE2D088}"/>
                </a:ext>
              </a:extLst>
            </p:cNvPr>
            <p:cNvCxnSpPr>
              <a:cxnSpLocks/>
            </p:cNvCxnSpPr>
            <p:nvPr/>
          </p:nvCxnSpPr>
          <p:spPr>
            <a:xfrm rot="10800000" flipH="1">
              <a:off x="2908917" y="3812369"/>
              <a:ext cx="7283100" cy="102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79;p13">
              <a:extLst>
                <a:ext uri="{FF2B5EF4-FFF2-40B4-BE49-F238E27FC236}">
                  <a16:creationId xmlns:a16="http://schemas.microsoft.com/office/drawing/2014/main" id="{CCC36221-B3FB-9E3F-7181-CEA7EC6C3E8C}"/>
                </a:ext>
              </a:extLst>
            </p:cNvPr>
            <p:cNvCxnSpPr>
              <a:cxnSpLocks/>
            </p:cNvCxnSpPr>
            <p:nvPr/>
          </p:nvCxnSpPr>
          <p:spPr>
            <a:xfrm rot="10800000" flipH="1">
              <a:off x="2912217" y="4444968"/>
              <a:ext cx="7283100" cy="10200"/>
            </a:xfrm>
            <a:prstGeom prst="straightConnector1">
              <a:avLst/>
            </a:prstGeom>
            <a:noFill/>
            <a:ln w="9525" cap="flat" cmpd="sng">
              <a:solidFill>
                <a:schemeClr val="dk2"/>
              </a:solidFill>
              <a:prstDash val="solid"/>
              <a:round/>
              <a:headEnd type="none" w="med" len="med"/>
              <a:tailEnd type="none" w="med" len="med"/>
            </a:ln>
          </p:spPr>
        </p:cxnSp>
        <p:grpSp>
          <p:nvGrpSpPr>
            <p:cNvPr id="36" name="Google Shape;80;p13">
              <a:extLst>
                <a:ext uri="{FF2B5EF4-FFF2-40B4-BE49-F238E27FC236}">
                  <a16:creationId xmlns:a16="http://schemas.microsoft.com/office/drawing/2014/main" id="{38A57001-E277-5AFB-760A-33BE47FF9363}"/>
                </a:ext>
              </a:extLst>
            </p:cNvPr>
            <p:cNvGrpSpPr/>
            <p:nvPr/>
          </p:nvGrpSpPr>
          <p:grpSpPr>
            <a:xfrm>
              <a:off x="2954918" y="2370617"/>
              <a:ext cx="1141154" cy="541590"/>
              <a:chOff x="1493325" y="1173850"/>
              <a:chExt cx="1124400" cy="412200"/>
            </a:xfrm>
          </p:grpSpPr>
          <p:sp>
            <p:nvSpPr>
              <p:cNvPr id="85" name="Google Shape;81;p13">
                <a:extLst>
                  <a:ext uri="{FF2B5EF4-FFF2-40B4-BE49-F238E27FC236}">
                    <a16:creationId xmlns:a16="http://schemas.microsoft.com/office/drawing/2014/main" id="{F95C0FC6-79EC-6B25-0340-FD761BE6A2F6}"/>
                  </a:ext>
                </a:extLst>
              </p:cNvPr>
              <p:cNvSpPr/>
              <p:nvPr/>
            </p:nvSpPr>
            <p:spPr>
              <a:xfrm rot="5400000" flipH="1">
                <a:off x="1859325" y="821700"/>
                <a:ext cx="392400" cy="11244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6" name="Google Shape;82;p13">
                <a:extLst>
                  <a:ext uri="{FF2B5EF4-FFF2-40B4-BE49-F238E27FC236}">
                    <a16:creationId xmlns:a16="http://schemas.microsoft.com/office/drawing/2014/main" id="{38EDDB2F-21D8-AAF5-7C43-83ECC51ADD81}"/>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Supplier Request Submitted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37" name="Google Shape;83;p13">
              <a:extLst>
                <a:ext uri="{FF2B5EF4-FFF2-40B4-BE49-F238E27FC236}">
                  <a16:creationId xmlns:a16="http://schemas.microsoft.com/office/drawing/2014/main" id="{3FEE1B5D-2094-413C-ED15-822E48E2D476}"/>
                </a:ext>
              </a:extLst>
            </p:cNvPr>
            <p:cNvGrpSpPr/>
            <p:nvPr/>
          </p:nvGrpSpPr>
          <p:grpSpPr>
            <a:xfrm>
              <a:off x="4142081" y="2371668"/>
              <a:ext cx="1546041" cy="539487"/>
              <a:chOff x="2702475" y="1138459"/>
              <a:chExt cx="1426500" cy="410100"/>
            </a:xfrm>
          </p:grpSpPr>
          <p:sp>
            <p:nvSpPr>
              <p:cNvPr id="83" name="Google Shape;84;p13">
                <a:extLst>
                  <a:ext uri="{FF2B5EF4-FFF2-40B4-BE49-F238E27FC236}">
                    <a16:creationId xmlns:a16="http://schemas.microsoft.com/office/drawing/2014/main" id="{ABE10F50-90B1-5365-0818-91F2DD7BB0C8}"/>
                  </a:ext>
                </a:extLst>
              </p:cNvPr>
              <p:cNvSpPr/>
              <p:nvPr/>
            </p:nvSpPr>
            <p:spPr>
              <a:xfrm rot="5400000" flipH="1">
                <a:off x="3210675" y="630259"/>
                <a:ext cx="410100" cy="14265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4" name="Google Shape;85;p13">
                <a:extLst>
                  <a:ext uri="{FF2B5EF4-FFF2-40B4-BE49-F238E27FC236}">
                    <a16:creationId xmlns:a16="http://schemas.microsoft.com/office/drawing/2014/main" id="{B05D97D6-E73C-1B64-A25F-C18B682BC9E0}"/>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Supplier Registration</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38" name="Google Shape;86;p13">
              <a:extLst>
                <a:ext uri="{FF2B5EF4-FFF2-40B4-BE49-F238E27FC236}">
                  <a16:creationId xmlns:a16="http://schemas.microsoft.com/office/drawing/2014/main" id="{96B4E7AA-8991-463B-FAC6-87881331D1C8}"/>
                </a:ext>
              </a:extLst>
            </p:cNvPr>
            <p:cNvGrpSpPr/>
            <p:nvPr/>
          </p:nvGrpSpPr>
          <p:grpSpPr>
            <a:xfrm>
              <a:off x="5780550" y="2371668"/>
              <a:ext cx="2546160" cy="539487"/>
              <a:chOff x="2702475" y="1138459"/>
              <a:chExt cx="1426500" cy="410100"/>
            </a:xfrm>
          </p:grpSpPr>
          <p:sp>
            <p:nvSpPr>
              <p:cNvPr id="81" name="Google Shape;87;p13">
                <a:extLst>
                  <a:ext uri="{FF2B5EF4-FFF2-40B4-BE49-F238E27FC236}">
                    <a16:creationId xmlns:a16="http://schemas.microsoft.com/office/drawing/2014/main" id="{70E65EFD-1627-2284-B5CE-6C536C860907}"/>
                  </a:ext>
                </a:extLst>
              </p:cNvPr>
              <p:cNvSpPr/>
              <p:nvPr/>
            </p:nvSpPr>
            <p:spPr>
              <a:xfrm rot="5400000" flipH="1">
                <a:off x="3210675" y="630259"/>
                <a:ext cx="410100" cy="14265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2" name="Google Shape;88;p13">
                <a:extLst>
                  <a:ext uri="{FF2B5EF4-FFF2-40B4-BE49-F238E27FC236}">
                    <a16:creationId xmlns:a16="http://schemas.microsoft.com/office/drawing/2014/main" id="{F7BE3515-2681-0DF0-25C4-87055C8DAE5E}"/>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Review/Approvals</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39" name="Google Shape;89;p13">
              <a:extLst>
                <a:ext uri="{FF2B5EF4-FFF2-40B4-BE49-F238E27FC236}">
                  <a16:creationId xmlns:a16="http://schemas.microsoft.com/office/drawing/2014/main" id="{CC16D0B6-C3BD-0D65-1FFC-5783B353E505}"/>
                </a:ext>
              </a:extLst>
            </p:cNvPr>
            <p:cNvGrpSpPr/>
            <p:nvPr/>
          </p:nvGrpSpPr>
          <p:grpSpPr>
            <a:xfrm>
              <a:off x="8454722" y="2371668"/>
              <a:ext cx="1655168" cy="539487"/>
              <a:chOff x="2702475" y="1138459"/>
              <a:chExt cx="1426500" cy="410100"/>
            </a:xfrm>
          </p:grpSpPr>
          <p:sp>
            <p:nvSpPr>
              <p:cNvPr id="79" name="Google Shape;90;p13">
                <a:extLst>
                  <a:ext uri="{FF2B5EF4-FFF2-40B4-BE49-F238E27FC236}">
                    <a16:creationId xmlns:a16="http://schemas.microsoft.com/office/drawing/2014/main" id="{31095216-0B46-886C-2B5A-5DD4CAAE6F94}"/>
                  </a:ext>
                </a:extLst>
              </p:cNvPr>
              <p:cNvSpPr/>
              <p:nvPr/>
            </p:nvSpPr>
            <p:spPr>
              <a:xfrm rot="5400000" flipH="1">
                <a:off x="3210675" y="630259"/>
                <a:ext cx="410100" cy="1426500"/>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80" name="Google Shape;91;p13">
                <a:extLst>
                  <a:ext uri="{FF2B5EF4-FFF2-40B4-BE49-F238E27FC236}">
                    <a16:creationId xmlns:a16="http://schemas.microsoft.com/office/drawing/2014/main" id="{C153E808-F144-47F6-832C-48CDC206F545}"/>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Supplier Activated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0" name="Google Shape;92;p13">
              <a:extLst>
                <a:ext uri="{FF2B5EF4-FFF2-40B4-BE49-F238E27FC236}">
                  <a16:creationId xmlns:a16="http://schemas.microsoft.com/office/drawing/2014/main" id="{F271B0E8-D0C7-4132-7081-FE2B287CAA43}"/>
                </a:ext>
              </a:extLst>
            </p:cNvPr>
            <p:cNvGrpSpPr/>
            <p:nvPr/>
          </p:nvGrpSpPr>
          <p:grpSpPr>
            <a:xfrm>
              <a:off x="2967848" y="2949227"/>
              <a:ext cx="1141154" cy="539487"/>
              <a:chOff x="1493325" y="1173850"/>
              <a:chExt cx="1124400" cy="412200"/>
            </a:xfrm>
          </p:grpSpPr>
          <p:sp>
            <p:nvSpPr>
              <p:cNvPr id="77" name="Google Shape;93;p13">
                <a:extLst>
                  <a:ext uri="{FF2B5EF4-FFF2-40B4-BE49-F238E27FC236}">
                    <a16:creationId xmlns:a16="http://schemas.microsoft.com/office/drawing/2014/main" id="{5A148A1C-B695-F2C8-4EBA-CCB926B7623B}"/>
                  </a:ext>
                </a:extLst>
              </p:cNvPr>
              <p:cNvSpPr/>
              <p:nvPr/>
            </p:nvSpPr>
            <p:spPr>
              <a:xfrm rot="5400000" flipH="1">
                <a:off x="1859325" y="821700"/>
                <a:ext cx="392400" cy="11244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8" name="Google Shape;94;p13">
                <a:extLst>
                  <a:ext uri="{FF2B5EF4-FFF2-40B4-BE49-F238E27FC236}">
                    <a16:creationId xmlns:a16="http://schemas.microsoft.com/office/drawing/2014/main" id="{B908EC05-9DB0-EA0F-2E85-47434546101A}"/>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Contract Request Submitted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1" name="Google Shape;95;p13">
              <a:extLst>
                <a:ext uri="{FF2B5EF4-FFF2-40B4-BE49-F238E27FC236}">
                  <a16:creationId xmlns:a16="http://schemas.microsoft.com/office/drawing/2014/main" id="{B3FECDBD-5010-8B89-BB77-367AF6DCBCE3}"/>
                </a:ext>
              </a:extLst>
            </p:cNvPr>
            <p:cNvGrpSpPr/>
            <p:nvPr/>
          </p:nvGrpSpPr>
          <p:grpSpPr>
            <a:xfrm>
              <a:off x="4176594" y="2963264"/>
              <a:ext cx="2016500" cy="539487"/>
              <a:chOff x="2702475" y="1138459"/>
              <a:chExt cx="1426500" cy="410100"/>
            </a:xfrm>
          </p:grpSpPr>
          <p:sp>
            <p:nvSpPr>
              <p:cNvPr id="75" name="Google Shape;96;p13">
                <a:extLst>
                  <a:ext uri="{FF2B5EF4-FFF2-40B4-BE49-F238E27FC236}">
                    <a16:creationId xmlns:a16="http://schemas.microsoft.com/office/drawing/2014/main" id="{F5C7DD90-131E-E643-BDA3-742DEF99570A}"/>
                  </a:ext>
                </a:extLst>
              </p:cNvPr>
              <p:cNvSpPr/>
              <p:nvPr/>
            </p:nvSpPr>
            <p:spPr>
              <a:xfrm rot="5400000" flipH="1">
                <a:off x="3210675" y="630259"/>
                <a:ext cx="410100" cy="14265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6" name="Google Shape;97;p13">
                <a:extLst>
                  <a:ext uri="{FF2B5EF4-FFF2-40B4-BE49-F238E27FC236}">
                    <a16:creationId xmlns:a16="http://schemas.microsoft.com/office/drawing/2014/main" id="{B5D38EF0-F0DB-1163-D187-A8F23F0C9901}"/>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Contract Terms Reviewed &amp; Negotiated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2" name="Google Shape;98;p13">
              <a:extLst>
                <a:ext uri="{FF2B5EF4-FFF2-40B4-BE49-F238E27FC236}">
                  <a16:creationId xmlns:a16="http://schemas.microsoft.com/office/drawing/2014/main" id="{467690B3-F34A-36B8-CB03-FC279BB523D4}"/>
                </a:ext>
              </a:extLst>
            </p:cNvPr>
            <p:cNvGrpSpPr/>
            <p:nvPr/>
          </p:nvGrpSpPr>
          <p:grpSpPr>
            <a:xfrm>
              <a:off x="6260711" y="2963264"/>
              <a:ext cx="2409644" cy="539487"/>
              <a:chOff x="2702475" y="1138459"/>
              <a:chExt cx="1426500" cy="410100"/>
            </a:xfrm>
          </p:grpSpPr>
          <p:sp>
            <p:nvSpPr>
              <p:cNvPr id="73" name="Google Shape;99;p13">
                <a:extLst>
                  <a:ext uri="{FF2B5EF4-FFF2-40B4-BE49-F238E27FC236}">
                    <a16:creationId xmlns:a16="http://schemas.microsoft.com/office/drawing/2014/main" id="{53537781-88CA-45F3-C1F9-7F3A0CE5DC51}"/>
                  </a:ext>
                </a:extLst>
              </p:cNvPr>
              <p:cNvSpPr/>
              <p:nvPr/>
            </p:nvSpPr>
            <p:spPr>
              <a:xfrm rot="5400000" flipH="1">
                <a:off x="3210675" y="630259"/>
                <a:ext cx="410100" cy="14265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4" name="Google Shape;100;p13">
                <a:extLst>
                  <a:ext uri="{FF2B5EF4-FFF2-40B4-BE49-F238E27FC236}">
                    <a16:creationId xmlns:a16="http://schemas.microsoft.com/office/drawing/2014/main" id="{C31548EF-50DB-B73E-336F-26B6BCEAB379}"/>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Contract Approvals &amp; Signature</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3" name="Google Shape;101;p13">
              <a:extLst>
                <a:ext uri="{FF2B5EF4-FFF2-40B4-BE49-F238E27FC236}">
                  <a16:creationId xmlns:a16="http://schemas.microsoft.com/office/drawing/2014/main" id="{71F4356D-9664-045F-9A2C-315CC7123E61}"/>
                </a:ext>
              </a:extLst>
            </p:cNvPr>
            <p:cNvGrpSpPr/>
            <p:nvPr/>
          </p:nvGrpSpPr>
          <p:grpSpPr>
            <a:xfrm>
              <a:off x="8772615" y="2963264"/>
              <a:ext cx="1338342" cy="539487"/>
              <a:chOff x="2702475" y="1138459"/>
              <a:chExt cx="1426500" cy="410100"/>
            </a:xfrm>
          </p:grpSpPr>
          <p:sp>
            <p:nvSpPr>
              <p:cNvPr id="71" name="Google Shape;102;p13">
                <a:extLst>
                  <a:ext uri="{FF2B5EF4-FFF2-40B4-BE49-F238E27FC236}">
                    <a16:creationId xmlns:a16="http://schemas.microsoft.com/office/drawing/2014/main" id="{8EFC1BC6-C8B8-5A52-BB60-6C1918C31A89}"/>
                  </a:ext>
                </a:extLst>
              </p:cNvPr>
              <p:cNvSpPr/>
              <p:nvPr/>
            </p:nvSpPr>
            <p:spPr>
              <a:xfrm rot="5400000" flipH="1">
                <a:off x="3210675" y="630259"/>
                <a:ext cx="410100" cy="1426500"/>
              </a:xfrm>
              <a:prstGeom prst="round2SameRect">
                <a:avLst>
                  <a:gd name="adj1" fmla="val 50000"/>
                  <a:gd name="adj2" fmla="val 50000"/>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2" name="Google Shape;103;p13">
                <a:extLst>
                  <a:ext uri="{FF2B5EF4-FFF2-40B4-BE49-F238E27FC236}">
                    <a16:creationId xmlns:a16="http://schemas.microsoft.com/office/drawing/2014/main" id="{D09A6805-031E-AA22-EE72-EF8B08B8F6BA}"/>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Contract Executed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4" name="Google Shape;104;p13">
              <a:extLst>
                <a:ext uri="{FF2B5EF4-FFF2-40B4-BE49-F238E27FC236}">
                  <a16:creationId xmlns:a16="http://schemas.microsoft.com/office/drawing/2014/main" id="{247E975D-F4FF-4C60-EEEF-B7DC1F6439C6}"/>
                </a:ext>
              </a:extLst>
            </p:cNvPr>
            <p:cNvGrpSpPr/>
            <p:nvPr/>
          </p:nvGrpSpPr>
          <p:grpSpPr>
            <a:xfrm>
              <a:off x="2948436" y="3569769"/>
              <a:ext cx="1141154" cy="541590"/>
              <a:chOff x="1493325" y="1173850"/>
              <a:chExt cx="1124400" cy="412200"/>
            </a:xfrm>
          </p:grpSpPr>
          <p:sp>
            <p:nvSpPr>
              <p:cNvPr id="69" name="Google Shape;105;p13">
                <a:extLst>
                  <a:ext uri="{FF2B5EF4-FFF2-40B4-BE49-F238E27FC236}">
                    <a16:creationId xmlns:a16="http://schemas.microsoft.com/office/drawing/2014/main" id="{9AA1C61E-DE22-FD34-D91C-957A60DF42E6}"/>
                  </a:ext>
                </a:extLst>
              </p:cNvPr>
              <p:cNvSpPr/>
              <p:nvPr/>
            </p:nvSpPr>
            <p:spPr>
              <a:xfrm rot="5400000" flipH="1">
                <a:off x="1859325" y="821700"/>
                <a:ext cx="392400" cy="11244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0" name="Google Shape;106;p13">
                <a:extLst>
                  <a:ext uri="{FF2B5EF4-FFF2-40B4-BE49-F238E27FC236}">
                    <a16:creationId xmlns:a16="http://schemas.microsoft.com/office/drawing/2014/main" id="{1E25E5DA-4C37-8B18-BC6E-E83F6456881B}"/>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Requisition Submitted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5" name="Google Shape;107;p13">
              <a:extLst>
                <a:ext uri="{FF2B5EF4-FFF2-40B4-BE49-F238E27FC236}">
                  <a16:creationId xmlns:a16="http://schemas.microsoft.com/office/drawing/2014/main" id="{5751D252-487A-065D-98B2-048AA04336BB}"/>
                </a:ext>
              </a:extLst>
            </p:cNvPr>
            <p:cNvGrpSpPr/>
            <p:nvPr/>
          </p:nvGrpSpPr>
          <p:grpSpPr>
            <a:xfrm>
              <a:off x="4142007" y="3582795"/>
              <a:ext cx="2016500" cy="515537"/>
              <a:chOff x="2702475" y="1138459"/>
              <a:chExt cx="1426500" cy="410100"/>
            </a:xfrm>
          </p:grpSpPr>
          <p:sp>
            <p:nvSpPr>
              <p:cNvPr id="67" name="Google Shape;108;p13">
                <a:extLst>
                  <a:ext uri="{FF2B5EF4-FFF2-40B4-BE49-F238E27FC236}">
                    <a16:creationId xmlns:a16="http://schemas.microsoft.com/office/drawing/2014/main" id="{0B5EDA52-7CFD-7D4E-2CEC-6300A5D9B79E}"/>
                  </a:ext>
                </a:extLst>
              </p:cNvPr>
              <p:cNvSpPr/>
              <p:nvPr/>
            </p:nvSpPr>
            <p:spPr>
              <a:xfrm rot="5400000" flipH="1">
                <a:off x="3210675" y="630259"/>
                <a:ext cx="410100" cy="14265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8" name="Google Shape;109;p13">
                <a:extLst>
                  <a:ext uri="{FF2B5EF4-FFF2-40B4-BE49-F238E27FC236}">
                    <a16:creationId xmlns:a16="http://schemas.microsoft.com/office/drawing/2014/main" id="{815DFD43-E09B-3716-320E-20BE079FC63D}"/>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Approvals</a:t>
                </a:r>
                <a:endParaRPr kumimoji="0" sz="1050" b="0"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6" name="Google Shape;110;p13">
              <a:extLst>
                <a:ext uri="{FF2B5EF4-FFF2-40B4-BE49-F238E27FC236}">
                  <a16:creationId xmlns:a16="http://schemas.microsoft.com/office/drawing/2014/main" id="{E5EF55A7-8A92-D2FD-0B4D-E455CA3892A0}"/>
                </a:ext>
              </a:extLst>
            </p:cNvPr>
            <p:cNvGrpSpPr/>
            <p:nvPr/>
          </p:nvGrpSpPr>
          <p:grpSpPr>
            <a:xfrm>
              <a:off x="6252112" y="3591879"/>
              <a:ext cx="2074844" cy="497369"/>
              <a:chOff x="2702475" y="1138459"/>
              <a:chExt cx="1426500" cy="410100"/>
            </a:xfrm>
          </p:grpSpPr>
          <p:sp>
            <p:nvSpPr>
              <p:cNvPr id="65" name="Google Shape;111;p13">
                <a:extLst>
                  <a:ext uri="{FF2B5EF4-FFF2-40B4-BE49-F238E27FC236}">
                    <a16:creationId xmlns:a16="http://schemas.microsoft.com/office/drawing/2014/main" id="{23D278E9-65EB-DB31-7A73-41375D566C24}"/>
                  </a:ext>
                </a:extLst>
              </p:cNvPr>
              <p:cNvSpPr/>
              <p:nvPr/>
            </p:nvSpPr>
            <p:spPr>
              <a:xfrm rot="5400000" flipH="1">
                <a:off x="3210675" y="630259"/>
                <a:ext cx="410100" cy="14265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6" name="Google Shape;112;p13">
                <a:extLst>
                  <a:ext uri="{FF2B5EF4-FFF2-40B4-BE49-F238E27FC236}">
                    <a16:creationId xmlns:a16="http://schemas.microsoft.com/office/drawing/2014/main" id="{0D1624CD-0790-28C6-946B-7AC335EC1D7E}"/>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Requisition</a:t>
                </a:r>
                <a:r>
                  <a:rPr kumimoji="0" lang="en" sz="1050" b="0" i="0" u="none" strike="noStrike" kern="1200" cap="none" spc="0" normalizeH="0" baseline="0" noProof="0">
                    <a:ln>
                      <a:noFill/>
                    </a:ln>
                    <a:solidFill>
                      <a:srgbClr val="000000"/>
                    </a:solidFill>
                    <a:effectLst/>
                    <a:uLnTx/>
                    <a:uFillTx/>
                    <a:latin typeface="Segoe UI"/>
                    <a:ea typeface="+mn-ea"/>
                    <a:cs typeface="+mn-cs"/>
                  </a:rPr>
                  <a:t> </a:t>
                </a:r>
                <a:r>
                  <a:rPr kumimoji="0" lang="en" sz="1050" b="1" i="0" u="none" strike="noStrike" kern="1200" cap="none" spc="0" normalizeH="0" baseline="0" noProof="0">
                    <a:ln>
                      <a:noFill/>
                    </a:ln>
                    <a:solidFill>
                      <a:srgbClr val="000000"/>
                    </a:solidFill>
                    <a:effectLst/>
                    <a:uLnTx/>
                    <a:uFillTx/>
                    <a:latin typeface="Segoe UI"/>
                    <a:ea typeface="+mn-ea"/>
                    <a:cs typeface="+mn-cs"/>
                  </a:rPr>
                  <a:t>Processed</a:t>
                </a:r>
                <a:endParaRPr kumimoji="0" sz="1050" b="0"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7" name="Google Shape;113;p13">
              <a:extLst>
                <a:ext uri="{FF2B5EF4-FFF2-40B4-BE49-F238E27FC236}">
                  <a16:creationId xmlns:a16="http://schemas.microsoft.com/office/drawing/2014/main" id="{88723D97-BE74-A16C-56EC-60BF948F08EA}"/>
                </a:ext>
              </a:extLst>
            </p:cNvPr>
            <p:cNvGrpSpPr/>
            <p:nvPr/>
          </p:nvGrpSpPr>
          <p:grpSpPr>
            <a:xfrm>
              <a:off x="8455772" y="3582795"/>
              <a:ext cx="1655168" cy="515537"/>
              <a:chOff x="2702475" y="1138459"/>
              <a:chExt cx="1426500" cy="410100"/>
            </a:xfrm>
          </p:grpSpPr>
          <p:sp>
            <p:nvSpPr>
              <p:cNvPr id="63" name="Google Shape;114;p13">
                <a:extLst>
                  <a:ext uri="{FF2B5EF4-FFF2-40B4-BE49-F238E27FC236}">
                    <a16:creationId xmlns:a16="http://schemas.microsoft.com/office/drawing/2014/main" id="{019AAE7E-6E9B-8180-07EC-7834438F1941}"/>
                  </a:ext>
                </a:extLst>
              </p:cNvPr>
              <p:cNvSpPr/>
              <p:nvPr/>
            </p:nvSpPr>
            <p:spPr>
              <a:xfrm rot="5400000" flipH="1">
                <a:off x="3210675" y="630259"/>
                <a:ext cx="410100" cy="142650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4" name="Google Shape;115;p13">
                <a:extLst>
                  <a:ext uri="{FF2B5EF4-FFF2-40B4-BE49-F238E27FC236}">
                    <a16:creationId xmlns:a16="http://schemas.microsoft.com/office/drawing/2014/main" id="{D58C849E-57C6-56FF-0C6F-D7A9D81E3197}"/>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Purchase Order Distributed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8" name="Google Shape;116;p13">
              <a:extLst>
                <a:ext uri="{FF2B5EF4-FFF2-40B4-BE49-F238E27FC236}">
                  <a16:creationId xmlns:a16="http://schemas.microsoft.com/office/drawing/2014/main" id="{C1E55A39-8B54-2C61-1DFC-7CF6B443190B}"/>
                </a:ext>
              </a:extLst>
            </p:cNvPr>
            <p:cNvGrpSpPr/>
            <p:nvPr/>
          </p:nvGrpSpPr>
          <p:grpSpPr>
            <a:xfrm>
              <a:off x="8455780" y="4179045"/>
              <a:ext cx="1655168" cy="539487"/>
              <a:chOff x="2702475" y="1138459"/>
              <a:chExt cx="1426500" cy="410100"/>
            </a:xfrm>
          </p:grpSpPr>
          <p:sp>
            <p:nvSpPr>
              <p:cNvPr id="61" name="Google Shape;117;p13">
                <a:extLst>
                  <a:ext uri="{FF2B5EF4-FFF2-40B4-BE49-F238E27FC236}">
                    <a16:creationId xmlns:a16="http://schemas.microsoft.com/office/drawing/2014/main" id="{69249D41-54F0-65F1-406D-99E8DF33E0BF}"/>
                  </a:ext>
                </a:extLst>
              </p:cNvPr>
              <p:cNvSpPr/>
              <p:nvPr/>
            </p:nvSpPr>
            <p:spPr>
              <a:xfrm rot="5400000" flipH="1">
                <a:off x="3210675" y="630259"/>
                <a:ext cx="410100" cy="14265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2" name="Google Shape;118;p13">
                <a:extLst>
                  <a:ext uri="{FF2B5EF4-FFF2-40B4-BE49-F238E27FC236}">
                    <a16:creationId xmlns:a16="http://schemas.microsoft.com/office/drawing/2014/main" id="{676BCBCC-58AF-BA4F-C256-D914CA24C95C}"/>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dirty="0">
                    <a:ln>
                      <a:noFill/>
                    </a:ln>
                    <a:solidFill>
                      <a:srgbClr val="000000"/>
                    </a:solidFill>
                    <a:effectLst/>
                    <a:uLnTx/>
                    <a:uFillTx/>
                    <a:latin typeface="Segoe UI"/>
                    <a:ea typeface="+mn-ea"/>
                    <a:cs typeface="+mn-cs"/>
                  </a:rPr>
                  <a:t>Payment Distributed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49" name="Google Shape;119;p13">
              <a:extLst>
                <a:ext uri="{FF2B5EF4-FFF2-40B4-BE49-F238E27FC236}">
                  <a16:creationId xmlns:a16="http://schemas.microsoft.com/office/drawing/2014/main" id="{D69E8A42-DC27-1438-E329-77D2E2A2475E}"/>
                </a:ext>
              </a:extLst>
            </p:cNvPr>
            <p:cNvGrpSpPr/>
            <p:nvPr/>
          </p:nvGrpSpPr>
          <p:grpSpPr>
            <a:xfrm>
              <a:off x="5797234" y="4179045"/>
              <a:ext cx="2546160" cy="539487"/>
              <a:chOff x="2702475" y="1138459"/>
              <a:chExt cx="1426500" cy="410100"/>
            </a:xfrm>
          </p:grpSpPr>
          <p:sp>
            <p:nvSpPr>
              <p:cNvPr id="59" name="Google Shape;120;p13">
                <a:extLst>
                  <a:ext uri="{FF2B5EF4-FFF2-40B4-BE49-F238E27FC236}">
                    <a16:creationId xmlns:a16="http://schemas.microsoft.com/office/drawing/2014/main" id="{334EC1BC-F433-BB8B-C3AE-DF9978493821}"/>
                  </a:ext>
                </a:extLst>
              </p:cNvPr>
              <p:cNvSpPr/>
              <p:nvPr/>
            </p:nvSpPr>
            <p:spPr>
              <a:xfrm rot="5400000" flipH="1">
                <a:off x="3210675" y="630259"/>
                <a:ext cx="410100" cy="14265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0" name="Google Shape;121;p13">
                <a:extLst>
                  <a:ext uri="{FF2B5EF4-FFF2-40B4-BE49-F238E27FC236}">
                    <a16:creationId xmlns:a16="http://schemas.microsoft.com/office/drawing/2014/main" id="{1E6B634B-8E31-FC9B-A738-8C95F31D671F}"/>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PO, Receipt, and Invoice Matched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50" name="Google Shape;122;p13">
              <a:extLst>
                <a:ext uri="{FF2B5EF4-FFF2-40B4-BE49-F238E27FC236}">
                  <a16:creationId xmlns:a16="http://schemas.microsoft.com/office/drawing/2014/main" id="{1F2B62EB-47F7-AF12-A686-4F518651C534}"/>
                </a:ext>
              </a:extLst>
            </p:cNvPr>
            <p:cNvGrpSpPr/>
            <p:nvPr/>
          </p:nvGrpSpPr>
          <p:grpSpPr>
            <a:xfrm>
              <a:off x="4170795" y="4179045"/>
              <a:ext cx="1550035" cy="539487"/>
              <a:chOff x="2702475" y="1138459"/>
              <a:chExt cx="1426500" cy="410100"/>
            </a:xfrm>
          </p:grpSpPr>
          <p:sp>
            <p:nvSpPr>
              <p:cNvPr id="57" name="Google Shape;123;p13">
                <a:extLst>
                  <a:ext uri="{FF2B5EF4-FFF2-40B4-BE49-F238E27FC236}">
                    <a16:creationId xmlns:a16="http://schemas.microsoft.com/office/drawing/2014/main" id="{412539FC-3770-8181-3845-48FE8CAA6001}"/>
                  </a:ext>
                </a:extLst>
              </p:cNvPr>
              <p:cNvSpPr/>
              <p:nvPr/>
            </p:nvSpPr>
            <p:spPr>
              <a:xfrm rot="5400000" flipH="1">
                <a:off x="3210675" y="630259"/>
                <a:ext cx="410100" cy="14265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8" name="Google Shape;124;p13">
                <a:extLst>
                  <a:ext uri="{FF2B5EF4-FFF2-40B4-BE49-F238E27FC236}">
                    <a16:creationId xmlns:a16="http://schemas.microsoft.com/office/drawing/2014/main" id="{2A0FB8A0-C932-5F3B-CB62-14D7398CF1C2}"/>
                  </a:ext>
                </a:extLst>
              </p:cNvPr>
              <p:cNvSpPr txBox="1"/>
              <p:nvPr/>
            </p:nvSpPr>
            <p:spPr>
              <a:xfrm>
                <a:off x="2751522" y="1182343"/>
                <a:ext cx="1328400" cy="307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Approvals</a:t>
                </a:r>
                <a:endParaRPr kumimoji="0" sz="1050" b="0" i="0" u="none" strike="noStrike" kern="1200" cap="none" spc="0" normalizeH="0" baseline="0" noProof="0" dirty="0">
                  <a:ln>
                    <a:noFill/>
                  </a:ln>
                  <a:solidFill>
                    <a:srgbClr val="000000"/>
                  </a:solidFill>
                  <a:effectLst/>
                  <a:uLnTx/>
                  <a:uFillTx/>
                  <a:latin typeface="Segoe UI"/>
                  <a:ea typeface="+mn-ea"/>
                  <a:cs typeface="+mn-cs"/>
                </a:endParaRPr>
              </a:p>
            </p:txBody>
          </p:sp>
        </p:grpSp>
        <p:grpSp>
          <p:nvGrpSpPr>
            <p:cNvPr id="51" name="Google Shape;125;p13">
              <a:extLst>
                <a:ext uri="{FF2B5EF4-FFF2-40B4-BE49-F238E27FC236}">
                  <a16:creationId xmlns:a16="http://schemas.microsoft.com/office/drawing/2014/main" id="{334FCB2E-10AD-3D81-CBB9-2F7B9A3AF130}"/>
                </a:ext>
              </a:extLst>
            </p:cNvPr>
            <p:cNvGrpSpPr/>
            <p:nvPr/>
          </p:nvGrpSpPr>
          <p:grpSpPr>
            <a:xfrm>
              <a:off x="2953249" y="4177993"/>
              <a:ext cx="1141154" cy="541590"/>
              <a:chOff x="1493325" y="1173850"/>
              <a:chExt cx="1124400" cy="412200"/>
            </a:xfrm>
          </p:grpSpPr>
          <p:sp>
            <p:nvSpPr>
              <p:cNvPr id="55" name="Google Shape;126;p13">
                <a:extLst>
                  <a:ext uri="{FF2B5EF4-FFF2-40B4-BE49-F238E27FC236}">
                    <a16:creationId xmlns:a16="http://schemas.microsoft.com/office/drawing/2014/main" id="{8056B98A-8727-2E85-A863-32FA46A9E43B}"/>
                  </a:ext>
                </a:extLst>
              </p:cNvPr>
              <p:cNvSpPr/>
              <p:nvPr/>
            </p:nvSpPr>
            <p:spPr>
              <a:xfrm rot="5400000" flipH="1">
                <a:off x="1859325" y="821700"/>
                <a:ext cx="392400" cy="1124400"/>
              </a:xfrm>
              <a:prstGeom prst="round2SameRect">
                <a:avLst>
                  <a:gd name="adj1" fmla="val 50000"/>
                  <a:gd name="adj2" fmla="val 50000"/>
                </a:avLst>
              </a:prstGeom>
              <a:solidFill>
                <a:srgbClr val="3C7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6" name="Google Shape;127;p13">
                <a:extLst>
                  <a:ext uri="{FF2B5EF4-FFF2-40B4-BE49-F238E27FC236}">
                    <a16:creationId xmlns:a16="http://schemas.microsoft.com/office/drawing/2014/main" id="{DC1FC595-5C45-1C8F-CDD5-FEFEF3603F56}"/>
                  </a:ext>
                </a:extLst>
              </p:cNvPr>
              <p:cNvSpPr txBox="1"/>
              <p:nvPr/>
            </p:nvSpPr>
            <p:spPr>
              <a:xfrm>
                <a:off x="1532025" y="1173850"/>
                <a:ext cx="1047000" cy="412200"/>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Invoice </a:t>
                </a:r>
                <a:endParaRPr kumimoji="0" sz="1050" b="1" i="0" u="none" strike="noStrike" kern="1200" cap="none" spc="0" normalizeH="0" baseline="0" noProof="0" dirty="0">
                  <a:ln>
                    <a:noFill/>
                  </a:ln>
                  <a:solidFill>
                    <a:srgbClr val="000000"/>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50" b="1" i="0" u="none" strike="noStrike" kern="1200" cap="none" spc="0" normalizeH="0" baseline="0" noProof="0">
                    <a:ln>
                      <a:noFill/>
                    </a:ln>
                    <a:solidFill>
                      <a:srgbClr val="000000"/>
                    </a:solidFill>
                    <a:effectLst/>
                    <a:uLnTx/>
                    <a:uFillTx/>
                    <a:latin typeface="Segoe UI"/>
                    <a:ea typeface="+mn-ea"/>
                    <a:cs typeface="+mn-cs"/>
                  </a:rPr>
                  <a:t>Created</a:t>
                </a:r>
                <a:endParaRPr kumimoji="0" sz="1050" b="1" i="0" u="none" strike="noStrike" kern="1200" cap="none" spc="0" normalizeH="0" baseline="0" noProof="0" dirty="0">
                  <a:ln>
                    <a:noFill/>
                  </a:ln>
                  <a:solidFill>
                    <a:srgbClr val="000000"/>
                  </a:solidFill>
                  <a:effectLst/>
                  <a:uLnTx/>
                  <a:uFillTx/>
                  <a:latin typeface="Segoe UI"/>
                  <a:ea typeface="+mn-ea"/>
                  <a:cs typeface="+mn-cs"/>
                </a:endParaRPr>
              </a:p>
            </p:txBody>
          </p:sp>
        </p:grpSp>
        <p:cxnSp>
          <p:nvCxnSpPr>
            <p:cNvPr id="52" name="Google Shape;128;p13">
              <a:extLst>
                <a:ext uri="{FF2B5EF4-FFF2-40B4-BE49-F238E27FC236}">
                  <a16:creationId xmlns:a16="http://schemas.microsoft.com/office/drawing/2014/main" id="{B103A1D0-0C57-AC23-24BA-94E5CC54143D}"/>
                </a:ext>
              </a:extLst>
            </p:cNvPr>
            <p:cNvCxnSpPr>
              <a:cxnSpLocks/>
            </p:cNvCxnSpPr>
            <p:nvPr/>
          </p:nvCxnSpPr>
          <p:spPr>
            <a:xfrm>
              <a:off x="1875281" y="2325726"/>
              <a:ext cx="8320500" cy="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29;p13">
              <a:extLst>
                <a:ext uri="{FF2B5EF4-FFF2-40B4-BE49-F238E27FC236}">
                  <a16:creationId xmlns:a16="http://schemas.microsoft.com/office/drawing/2014/main" id="{51B3A7B9-1382-732F-23B0-B223F3104215}"/>
                </a:ext>
              </a:extLst>
            </p:cNvPr>
            <p:cNvCxnSpPr>
              <a:cxnSpLocks/>
            </p:cNvCxnSpPr>
            <p:nvPr/>
          </p:nvCxnSpPr>
          <p:spPr>
            <a:xfrm>
              <a:off x="1856881" y="4752386"/>
              <a:ext cx="8347500" cy="87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130;p13">
              <a:extLst>
                <a:ext uri="{FF2B5EF4-FFF2-40B4-BE49-F238E27FC236}">
                  <a16:creationId xmlns:a16="http://schemas.microsoft.com/office/drawing/2014/main" id="{B46C8F68-63A3-5AF7-4832-68E773EBC794}"/>
                </a:ext>
              </a:extLst>
            </p:cNvPr>
            <p:cNvCxnSpPr>
              <a:cxnSpLocks/>
            </p:cNvCxnSpPr>
            <p:nvPr/>
          </p:nvCxnSpPr>
          <p:spPr>
            <a:xfrm flipH="1">
              <a:off x="2903931" y="2329968"/>
              <a:ext cx="6000" cy="2425500"/>
            </a:xfrm>
            <a:prstGeom prst="straightConnector1">
              <a:avLst/>
            </a:prstGeom>
            <a:noFill/>
            <a:ln w="952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94850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83CCD2-2217-80B3-C600-BEEFE2A96D38}"/>
              </a:ext>
            </a:extLst>
          </p:cNvPr>
          <p:cNvPicPr>
            <a:picLocks noGrp="1" noRot="1" noChangeAspect="1" noMove="1" noResize="1" noEditPoints="1" noAdjustHandles="1" noChangeArrowheads="1" noChangeShapeType="1" noCrop="1"/>
          </p:cNvPicPr>
          <p:nvPr/>
        </p:nvPicPr>
        <p:blipFill rotWithShape="1">
          <a:blip r:embed="rId2"/>
          <a:srcRect l="553" t="827" r="588"/>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73580150-C92B-9F11-8863-2BCE1BA716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20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15074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C0A6-47FC-49C2-CB1B-561A3A935AD5}"/>
              </a:ext>
            </a:extLst>
          </p:cNvPr>
          <p:cNvSpPr>
            <a:spLocks noGrp="1"/>
          </p:cNvSpPr>
          <p:nvPr>
            <p:ph type="title"/>
          </p:nvPr>
        </p:nvSpPr>
        <p:spPr>
          <a:xfrm>
            <a:off x="839788" y="457200"/>
            <a:ext cx="3932237" cy="3123398"/>
          </a:xfrm>
        </p:spPr>
        <p:txBody>
          <a:bodyPr/>
          <a:lstStyle/>
          <a:p>
            <a:r>
              <a:rPr lang="en-US" dirty="0">
                <a:solidFill>
                  <a:schemeClr val="bg2">
                    <a:lumMod val="10000"/>
                  </a:schemeClr>
                </a:solidFill>
              </a:rPr>
              <a:t>Procurement Planning Checklist</a:t>
            </a:r>
          </a:p>
        </p:txBody>
      </p:sp>
      <p:sp>
        <p:nvSpPr>
          <p:cNvPr id="5" name="Slide Number Placeholder 4">
            <a:extLst>
              <a:ext uri="{FF2B5EF4-FFF2-40B4-BE49-F238E27FC236}">
                <a16:creationId xmlns:a16="http://schemas.microsoft.com/office/drawing/2014/main" id="{11AFE1E4-4C13-EB50-30C9-8EF64F651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200" b="0" i="0" u="none" strike="noStrike" kern="1200" cap="none" spc="0" normalizeH="0" baseline="0" noProof="0" smtClean="0">
                <a:ln>
                  <a:noFill/>
                </a:ln>
                <a:solidFill>
                  <a:srgbClr val="E7E6E6">
                    <a:lumMod val="1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graphicFrame>
        <p:nvGraphicFramePr>
          <p:cNvPr id="6" name="Content Placeholder 5">
            <a:extLst>
              <a:ext uri="{FF2B5EF4-FFF2-40B4-BE49-F238E27FC236}">
                <a16:creationId xmlns:a16="http://schemas.microsoft.com/office/drawing/2014/main" id="{397D41AC-B1E2-8CC9-6A2E-3355F1B2B588}"/>
              </a:ext>
            </a:extLst>
          </p:cNvPr>
          <p:cNvGraphicFramePr>
            <a:graphicFrameLocks noGrp="1" noChangeAspect="1"/>
          </p:cNvGraphicFramePr>
          <p:nvPr>
            <p:ph idx="1"/>
          </p:nvPr>
        </p:nvGraphicFramePr>
        <p:xfrm>
          <a:off x="5180012" y="1376362"/>
          <a:ext cx="6172200" cy="4105275"/>
        </p:xfrm>
        <a:graphic>
          <a:graphicData uri="http://schemas.openxmlformats.org/presentationml/2006/ole">
            <mc:AlternateContent xmlns:mc="http://schemas.openxmlformats.org/markup-compatibility/2006">
              <mc:Choice xmlns:v="urn:schemas-microsoft-com:vml" Requires="v">
                <p:oleObj name="Document" r:id="rId2" imgW="8141849" imgH="5415228" progId="Word.Document.12">
                  <p:embed/>
                </p:oleObj>
              </mc:Choice>
              <mc:Fallback>
                <p:oleObj name="Document" r:id="rId2" imgW="8141849" imgH="5415228" progId="Word.Document.12">
                  <p:embed/>
                  <p:pic>
                    <p:nvPicPr>
                      <p:cNvPr id="6" name="Content Placeholder 5">
                        <a:extLst>
                          <a:ext uri="{FF2B5EF4-FFF2-40B4-BE49-F238E27FC236}">
                            <a16:creationId xmlns:a16="http://schemas.microsoft.com/office/drawing/2014/main" id="{397D41AC-B1E2-8CC9-6A2E-3355F1B2B588}"/>
                          </a:ext>
                        </a:extLst>
                      </p:cNvPr>
                      <p:cNvPicPr/>
                      <p:nvPr/>
                    </p:nvPicPr>
                    <p:blipFill>
                      <a:blip r:embed="rId3"/>
                      <a:stretch>
                        <a:fillRect/>
                      </a:stretch>
                    </p:blipFill>
                    <p:spPr>
                      <a:xfrm>
                        <a:off x="5180012" y="1376362"/>
                        <a:ext cx="6172200" cy="41052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AE10A05-3464-DD1D-F6D2-16A88A4A7F5C}"/>
              </a:ext>
            </a:extLst>
          </p:cNvPr>
          <p:cNvGraphicFramePr>
            <a:graphicFrameLocks noChangeAspect="1"/>
          </p:cNvGraphicFramePr>
          <p:nvPr/>
        </p:nvGraphicFramePr>
        <p:xfrm>
          <a:off x="6410325" y="346075"/>
          <a:ext cx="4338638" cy="6115050"/>
        </p:xfrm>
        <a:graphic>
          <a:graphicData uri="http://schemas.openxmlformats.org/presentationml/2006/ole">
            <mc:AlternateContent xmlns:mc="http://schemas.openxmlformats.org/markup-compatibility/2006">
              <mc:Choice xmlns:v="urn:schemas-microsoft-com:vml" Requires="v">
                <p:oleObj name="Document" r:id="rId4" imgW="6188368" imgH="8699059" progId="Word.Document.12">
                  <p:embed/>
                </p:oleObj>
              </mc:Choice>
              <mc:Fallback>
                <p:oleObj name="Document" r:id="rId4" imgW="6188368" imgH="8699059" progId="Word.Document.12">
                  <p:embed/>
                  <p:pic>
                    <p:nvPicPr>
                      <p:cNvPr id="7" name="Object 6">
                        <a:extLst>
                          <a:ext uri="{FF2B5EF4-FFF2-40B4-BE49-F238E27FC236}">
                            <a16:creationId xmlns:a16="http://schemas.microsoft.com/office/drawing/2014/main" id="{BAE10A05-3464-DD1D-F6D2-16A88A4A7F5C}"/>
                          </a:ext>
                        </a:extLst>
                      </p:cNvPr>
                      <p:cNvPicPr/>
                      <p:nvPr/>
                    </p:nvPicPr>
                    <p:blipFill>
                      <a:blip r:embed="rId5"/>
                      <a:stretch>
                        <a:fillRect/>
                      </a:stretch>
                    </p:blipFill>
                    <p:spPr>
                      <a:xfrm>
                        <a:off x="6410325" y="346075"/>
                        <a:ext cx="4338638" cy="6115050"/>
                      </a:xfrm>
                      <a:prstGeom prst="rect">
                        <a:avLst/>
                      </a:prstGeom>
                      <a:solidFill>
                        <a:schemeClr val="accent2"/>
                      </a:solidFill>
                    </p:spPr>
                  </p:pic>
                </p:oleObj>
              </mc:Fallback>
            </mc:AlternateContent>
          </a:graphicData>
        </a:graphic>
      </p:graphicFrame>
      <p:sp>
        <p:nvSpPr>
          <p:cNvPr id="8" name="Rectangle 7">
            <a:extLst>
              <a:ext uri="{FF2B5EF4-FFF2-40B4-BE49-F238E27FC236}">
                <a16:creationId xmlns:a16="http://schemas.microsoft.com/office/drawing/2014/main" id="{F51CE7DA-A0E7-3837-1640-C2C0D7707E48}"/>
              </a:ext>
            </a:extLst>
          </p:cNvPr>
          <p:cNvSpPr/>
          <p:nvPr/>
        </p:nvSpPr>
        <p:spPr>
          <a:xfrm>
            <a:off x="950285" y="3678376"/>
            <a:ext cx="3412273" cy="162104"/>
          </a:xfrm>
          <a:prstGeom prst="rect">
            <a:avLst/>
          </a:prstGeom>
          <a:solidFill>
            <a:srgbClr val="D0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97553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6C87E39-6D4A-274D-E95B-4464335B6B91}"/>
              </a:ext>
            </a:extLst>
          </p:cNvPr>
          <p:cNvPicPr>
            <a:picLocks noGrp="1" noRot="1" noChangeAspect="1" noMove="1" noResize="1" noEditPoints="1" noAdjustHandles="1" noChangeArrowheads="1" noChangeShapeType="1" noCrop="1"/>
          </p:cNvPicPr>
          <p:nvPr>
            <p:ph type="pic" sz="quarter" idx="13"/>
          </p:nvPr>
        </p:nvPicPr>
        <p:blipFill rotWithShape="1">
          <a:blip r:embed="rId3" cstate="screen">
            <a:alphaModFix amt="85000"/>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5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srgbClr val="FFFFFF"/>
              </a:buClr>
              <a:buSzPct val="100000"/>
              <a:buFont typeface="Arial"/>
              <a:buNone/>
              <a:tabLst/>
              <a:defRPr/>
            </a:pPr>
            <a:endParaRPr kumimoji="0" lang="en-US" sz="1600" b="0" i="0" u="none" strike="noStrike" kern="1200" cap="all" spc="0" normalizeH="0" baseline="0" noProof="0" dirty="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3C3636F3-D618-A21D-5466-08A84BED287D}"/>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solidFill>
                  <a:schemeClr val="accent2">
                    <a:lumMod val="10000"/>
                  </a:schemeClr>
                </a:solidFill>
              </a:rPr>
              <a:t>INTRODUCTION</a:t>
            </a:r>
          </a:p>
        </p:txBody>
      </p:sp>
      <p:cxnSp>
        <p:nvCxnSpPr>
          <p:cNvPr id="52" name="Straight Connector 4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8C75B44-01E9-C9D5-9448-35887164551D}"/>
              </a:ext>
            </a:extLst>
          </p:cNvPr>
          <p:cNvSpPr txBox="1">
            <a:spLocks noGrp="1" noRot="1" noMove="1" noResize="1" noEditPoints="1" noAdjustHandles="1" noChangeArrowheads="1" noChangeShapeType="1"/>
          </p:cNvSpPr>
          <p:nvPr/>
        </p:nvSpPr>
        <p:spPr>
          <a:xfrm>
            <a:off x="525516" y="3417573"/>
            <a:ext cx="4593021" cy="261983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E7E6E6">
                    <a:lumMod val="10000"/>
                  </a:srgbClr>
                </a:solidFill>
                <a:effectLst/>
                <a:uLnTx/>
                <a:uFillTx/>
                <a:latin typeface="Segoe UI"/>
                <a:ea typeface="+mn-ea"/>
                <a:cs typeface="+mn-cs"/>
              </a:rPr>
              <a:t>Procurement &amp; Payment Services is the central hub to meet university purchasing, contract management, payment, and travel needs.  With a focus on customer engagement, we aim to create value through professional service, transparency, and university buying power.  We uphold the highest standards of ethics and integrity and are committed to mission accomplishment for Liberty University!</a:t>
            </a:r>
          </a:p>
        </p:txBody>
      </p:sp>
      <p:sp>
        <p:nvSpPr>
          <p:cNvPr id="3" name="Slide Number Placeholder 2">
            <a:extLst>
              <a:ext uri="{FF2B5EF4-FFF2-40B4-BE49-F238E27FC236}">
                <a16:creationId xmlns:a16="http://schemas.microsoft.com/office/drawing/2014/main" id="{00427B71-F944-ACF8-A565-59ACF386CCC1}"/>
              </a:ext>
            </a:extLst>
          </p:cNvPr>
          <p:cNvSpPr>
            <a:spLocks noGrp="1" noRot="1" noMove="1" noResize="1" noEditPoints="1" noAdjustHandles="1" noChangeArrowheads="1" noChangeShapeType="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20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54985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srgbClr val="FFFFFF"/>
              </a:buClr>
              <a:buSzPct val="100000"/>
              <a:buFont typeface="Arial"/>
              <a:buNone/>
              <a:tabLst/>
              <a:defRPr/>
            </a:pPr>
            <a:endParaRPr kumimoji="0" lang="en-US" sz="1600" b="0" i="0" u="none" strike="noStrike" kern="1200" cap="all" spc="0" normalizeH="0" baseline="0" noProof="0" dirty="0">
              <a:ln>
                <a:noFill/>
              </a:ln>
              <a:solidFill>
                <a:srgbClr val="FFFFFF"/>
              </a:solidFill>
              <a:effectLst/>
              <a:uLnTx/>
              <a:uFillTx/>
              <a:latin typeface="Segoe UI"/>
              <a:ea typeface="+mn-ea"/>
              <a:cs typeface="+mn-cs"/>
            </a:endParaRPr>
          </a:p>
        </p:txBody>
      </p:sp>
      <p:cxnSp>
        <p:nvCxnSpPr>
          <p:cNvPr id="52" name="Straight Connector 4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427B71-F944-ACF8-A565-59ACF386CCC1}"/>
              </a:ext>
            </a:extLst>
          </p:cNvPr>
          <p:cNvSpPr>
            <a:spLocks noGrp="1" noRot="1" noMove="1" noResize="1" noEditPoints="1" noAdjustHandles="1" noChangeArrowheads="1" noChangeShapeType="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20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1" name="Picture 10" descr="A person working on a computer&#10;&#10;Description automatically generated">
            <a:extLst>
              <a:ext uri="{FF2B5EF4-FFF2-40B4-BE49-F238E27FC236}">
                <a16:creationId xmlns:a16="http://schemas.microsoft.com/office/drawing/2014/main" id="{F2FD6048-4228-295F-1575-7B7E16314F1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 t="11663" r="11110" b="13478"/>
          <a:stretch/>
        </p:blipFill>
        <p:spPr>
          <a:xfrm>
            <a:off x="-1" y="0"/>
            <a:ext cx="12192001" cy="6858000"/>
          </a:xfrm>
          <a:prstGeom prst="rect">
            <a:avLst/>
          </a:prstGeom>
        </p:spPr>
      </p:pic>
      <p:sp>
        <p:nvSpPr>
          <p:cNvPr id="13" name="Rectangle 12">
            <a:extLst>
              <a:ext uri="{FF2B5EF4-FFF2-40B4-BE49-F238E27FC236}">
                <a16:creationId xmlns:a16="http://schemas.microsoft.com/office/drawing/2014/main" id="{A3EDB718-CF5D-EBD5-830D-8ABFF5C5DADC}"/>
              </a:ext>
            </a:extLst>
          </p:cNvPr>
          <p:cNvSpPr/>
          <p:nvPr/>
        </p:nvSpPr>
        <p:spPr>
          <a:xfrm>
            <a:off x="2027694" y="998175"/>
            <a:ext cx="8136610" cy="4861650"/>
          </a:xfrm>
          <a:prstGeom prst="rect">
            <a:avLst/>
          </a:prstGeom>
          <a:solidFill>
            <a:schemeClr val="bg1">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2">
                  <a:lumMod val="10000"/>
                </a:schemeClr>
              </a:solidFill>
            </a:endParaRPr>
          </a:p>
        </p:txBody>
      </p:sp>
      <p:sp>
        <p:nvSpPr>
          <p:cNvPr id="15" name="TextBox 14">
            <a:extLst>
              <a:ext uri="{FF2B5EF4-FFF2-40B4-BE49-F238E27FC236}">
                <a16:creationId xmlns:a16="http://schemas.microsoft.com/office/drawing/2014/main" id="{90A4AD0E-4527-5284-7493-B654482BD69F}"/>
              </a:ext>
            </a:extLst>
          </p:cNvPr>
          <p:cNvSpPr txBox="1"/>
          <p:nvPr/>
        </p:nvSpPr>
        <p:spPr>
          <a:xfrm>
            <a:off x="2752176" y="2767280"/>
            <a:ext cx="2811716" cy="1477328"/>
          </a:xfrm>
          <a:prstGeom prst="rect">
            <a:avLst/>
          </a:prstGeom>
          <a:noFill/>
        </p:spPr>
        <p:txBody>
          <a:bodyPr wrap="square">
            <a:spAutoFit/>
          </a:bodyPr>
          <a:lstStyle/>
          <a:p>
            <a:r>
              <a:rPr lang="en-US" sz="4500" dirty="0">
                <a:solidFill>
                  <a:schemeClr val="bg2">
                    <a:lumMod val="10000"/>
                  </a:schemeClr>
                </a:solidFill>
                <a:latin typeface="+mj-lt"/>
              </a:rPr>
              <a:t>Payment Services</a:t>
            </a:r>
          </a:p>
        </p:txBody>
      </p:sp>
      <p:cxnSp>
        <p:nvCxnSpPr>
          <p:cNvPr id="19" name="Straight Connector 18">
            <a:extLst>
              <a:ext uri="{FF2B5EF4-FFF2-40B4-BE49-F238E27FC236}">
                <a16:creationId xmlns:a16="http://schemas.microsoft.com/office/drawing/2014/main" id="{0FD2FB5C-5FE0-5A0C-5B10-3DE995DE6515}"/>
              </a:ext>
            </a:extLst>
          </p:cNvPr>
          <p:cNvCxnSpPr/>
          <p:nvPr/>
        </p:nvCxnSpPr>
        <p:spPr>
          <a:xfrm>
            <a:off x="5563892" y="2371241"/>
            <a:ext cx="0" cy="2247254"/>
          </a:xfrm>
          <a:prstGeom prst="line">
            <a:avLst/>
          </a:prstGeom>
          <a:ln w="88900" cmpd="sng">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BA95688-1D87-999C-74AF-079884858B99}"/>
              </a:ext>
            </a:extLst>
          </p:cNvPr>
          <p:cNvSpPr txBox="1"/>
          <p:nvPr/>
        </p:nvSpPr>
        <p:spPr>
          <a:xfrm>
            <a:off x="5302229" y="6387600"/>
            <a:ext cx="6096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800" b="0" i="0" u="none" strike="noStrike" kern="1200" cap="none" spc="0" normalizeH="0" baseline="0" noProof="0" smtClean="0">
                <a:ln>
                  <a:noFill/>
                </a:ln>
                <a:solidFill>
                  <a:schemeClr val="bg2">
                    <a:lumMod val="10000"/>
                  </a:scheme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chemeClr val="bg2">
                  <a:lumMod val="10000"/>
                </a:schemeClr>
              </a:solidFill>
              <a:effectLst/>
              <a:uLnTx/>
              <a:uFillTx/>
              <a:latin typeface="Segoe UI"/>
              <a:ea typeface="+mn-ea"/>
              <a:cs typeface="+mn-cs"/>
            </a:endParaRPr>
          </a:p>
        </p:txBody>
      </p:sp>
      <p:graphicFrame>
        <p:nvGraphicFramePr>
          <p:cNvPr id="54" name="TextBox 16">
            <a:extLst>
              <a:ext uri="{FF2B5EF4-FFF2-40B4-BE49-F238E27FC236}">
                <a16:creationId xmlns:a16="http://schemas.microsoft.com/office/drawing/2014/main" id="{D7030988-9634-C386-AB13-2BC6AF8ECC61}"/>
              </a:ext>
            </a:extLst>
          </p:cNvPr>
          <p:cNvGraphicFramePr/>
          <p:nvPr>
            <p:extLst>
              <p:ext uri="{D42A27DB-BD31-4B8C-83A1-F6EECF244321}">
                <p14:modId xmlns:p14="http://schemas.microsoft.com/office/powerpoint/2010/main" val="361823678"/>
              </p:ext>
            </p:extLst>
          </p:nvPr>
        </p:nvGraphicFramePr>
        <p:xfrm>
          <a:off x="5563892" y="998176"/>
          <a:ext cx="4889670" cy="4939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6611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4821D5-A2CA-EA0D-AC4B-8B95D4AC3A34}"/>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667B9B-6470-B92B-57E9-3D4E03199013}"/>
              </a:ext>
            </a:extLst>
          </p:cNvPr>
          <p:cNvSpPr>
            <a:spLocks noGrp="1"/>
          </p:cNvSpPr>
          <p:nvPr>
            <p:ph type="title"/>
          </p:nvPr>
        </p:nvSpPr>
        <p:spPr>
          <a:xfrm>
            <a:off x="572493" y="238539"/>
            <a:ext cx="11018520" cy="1434415"/>
          </a:xfrm>
        </p:spPr>
        <p:txBody>
          <a:bodyPr anchor="b">
            <a:normAutofit/>
          </a:bodyPr>
          <a:lstStyle/>
          <a:p>
            <a:pPr lvl="0">
              <a:lnSpc>
                <a:spcPct val="100000"/>
              </a:lnSpc>
            </a:pPr>
            <a:r>
              <a:rPr lang="en-US" sz="2400" dirty="0"/>
              <a:t>Discuss Receipt Creating/Correction </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5E8BD3-8DB4-C586-E0F3-4F248F234B43}"/>
              </a:ext>
            </a:extLst>
          </p:cNvPr>
          <p:cNvSpPr>
            <a:spLocks noGrp="1"/>
          </p:cNvSpPr>
          <p:nvPr>
            <p:ph idx="1"/>
          </p:nvPr>
        </p:nvSpPr>
        <p:spPr>
          <a:xfrm>
            <a:off x="572493" y="1911493"/>
            <a:ext cx="6713552" cy="4671391"/>
          </a:xfrm>
        </p:spPr>
        <p:txBody>
          <a:bodyPr anchor="t">
            <a:normAutofit fontScale="92500" lnSpcReduction="10000"/>
          </a:bodyPr>
          <a:lstStyle/>
          <a:p>
            <a:r>
              <a:rPr lang="en-US" sz="2200" dirty="0">
                <a:latin typeface="+mj-lt"/>
                <a:ea typeface="+mj-ea"/>
                <a:cs typeface="+mj-cs"/>
              </a:rPr>
              <a:t>What are they?</a:t>
            </a:r>
            <a:br>
              <a:rPr lang="en-US" sz="1600" dirty="0"/>
            </a:br>
            <a:r>
              <a:rPr lang="en-US" sz="1600" dirty="0"/>
              <a:t>Signifies that the product has been received and is acceptable, or that the service has been completed and is acceptable.</a:t>
            </a:r>
          </a:p>
          <a:p>
            <a:r>
              <a:rPr lang="en-US" sz="2200" dirty="0">
                <a:latin typeface="+mj-lt"/>
                <a:ea typeface="+mj-ea"/>
                <a:cs typeface="+mj-cs"/>
              </a:rPr>
              <a:t>Why are they important?</a:t>
            </a:r>
            <a:br>
              <a:rPr lang="en-US" sz="1600" dirty="0"/>
            </a:br>
            <a:r>
              <a:rPr lang="en-US" sz="1600" dirty="0"/>
              <a:t>It indicates that the vendor has fulfilled the order and the invoice is cleared for payment.</a:t>
            </a:r>
          </a:p>
          <a:p>
            <a:pPr marL="0" indent="0">
              <a:lnSpc>
                <a:spcPct val="110000"/>
              </a:lnSpc>
              <a:spcBef>
                <a:spcPct val="0"/>
              </a:spcBef>
              <a:buNone/>
            </a:pPr>
            <a:r>
              <a:rPr lang="en-US" sz="2400" dirty="0">
                <a:latin typeface="+mj-lt"/>
                <a:ea typeface="+mj-ea"/>
                <a:cs typeface="+mj-cs"/>
              </a:rPr>
              <a:t>Why corrections might be needed:</a:t>
            </a:r>
          </a:p>
          <a:p>
            <a:pPr>
              <a:buFont typeface="Arial" panose="020B0604020202020204" pitchFamily="34" charset="0"/>
              <a:buChar char="•"/>
            </a:pPr>
            <a:r>
              <a:rPr lang="en-US" sz="2200" dirty="0">
                <a:latin typeface="+mj-lt"/>
                <a:ea typeface="+mj-ea"/>
                <a:cs typeface="+mj-cs"/>
              </a:rPr>
              <a:t>Receipt date inaccuracies:</a:t>
            </a:r>
            <a:br>
              <a:rPr lang="en-US" sz="1600" dirty="0"/>
            </a:br>
            <a:r>
              <a:rPr lang="en-US" sz="1600" dirty="0"/>
              <a:t>The receipt date must accurately reflect when the product or service was accepted and deemed acceptable. This signals to PS which month the expense should be recognized, even if the invoice has not yet been processed. This ensures that liabilities are recorded in the correct period for reporting purposes.</a:t>
            </a:r>
          </a:p>
          <a:p>
            <a:pPr>
              <a:buFont typeface="Arial" panose="020B0604020202020204" pitchFamily="34" charset="0"/>
              <a:buChar char="•"/>
            </a:pPr>
            <a:r>
              <a:rPr lang="en-US" sz="2200" dirty="0">
                <a:latin typeface="+mj-lt"/>
                <a:ea typeface="+mj-ea"/>
                <a:cs typeface="+mj-cs"/>
              </a:rPr>
              <a:t>Mismatch between receipt amount and invoice:</a:t>
            </a:r>
            <a:br>
              <a:rPr lang="en-US" sz="1600" dirty="0"/>
            </a:br>
            <a:r>
              <a:rPr lang="en-US" sz="1600" dirty="0"/>
              <a:t>If the receipt amount does not match the invoice, it signifies that the invoice should not be paid. This indicates that the work the vendor expects to be compensated for is not what LU actually received. (Over Receiving can result in future invoices on the P0 paying out before product/serviced received)</a:t>
            </a:r>
          </a:p>
        </p:txBody>
      </p:sp>
      <p:pic>
        <p:nvPicPr>
          <p:cNvPr id="8" name="Picture 6" descr="Pile of carboard boxes">
            <a:extLst>
              <a:ext uri="{FF2B5EF4-FFF2-40B4-BE49-F238E27FC236}">
                <a16:creationId xmlns:a16="http://schemas.microsoft.com/office/drawing/2014/main" id="{A45BBB18-2A76-15FB-93C0-6E7AF268F77C}"/>
              </a:ext>
            </a:extLst>
          </p:cNvPr>
          <p:cNvPicPr>
            <a:picLocks noChangeAspect="1"/>
          </p:cNvPicPr>
          <p:nvPr/>
        </p:nvPicPr>
        <p:blipFill>
          <a:blip r:embed="rId2">
            <a:extLst>
              <a:ext uri="{28A0092B-C50C-407E-A947-70E740481C1C}">
                <a14:useLocalDpi xmlns:a14="http://schemas.microsoft.com/office/drawing/2010/main" val="0"/>
              </a:ext>
            </a:extLst>
          </a:blip>
          <a:srcRect l="17932" r="17932"/>
          <a:stretch/>
        </p:blipFill>
        <p:spPr>
          <a:xfrm>
            <a:off x="7649949" y="1911493"/>
            <a:ext cx="3941064" cy="4198604"/>
          </a:xfrm>
          <a:prstGeom prst="rect">
            <a:avLst/>
          </a:prstGeom>
        </p:spPr>
      </p:pic>
      <p:sp>
        <p:nvSpPr>
          <p:cNvPr id="5" name="Slide Number Placeholder 4">
            <a:extLst>
              <a:ext uri="{FF2B5EF4-FFF2-40B4-BE49-F238E27FC236}">
                <a16:creationId xmlns:a16="http://schemas.microsoft.com/office/drawing/2014/main" id="{DDA4E6F3-1A22-C103-16C6-6AC8ECF118D3}"/>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BA1B0FB-D917-4C8C-928F-313BD683BF39}" type="slidenum">
              <a:rPr kumimoji="0" lang="en-US" b="0" i="0" u="none" strike="noStrike" kern="1200" cap="none" spc="0" normalizeH="0" baseline="0" noProof="0" smtClean="0">
                <a:ln>
                  <a:noFill/>
                </a:ln>
                <a:effectLst/>
                <a:uLnTx/>
                <a:uFillTx/>
                <a:latin typeface="Segoe UI"/>
                <a:ea typeface="+mn-ea"/>
                <a:cs typeface="+mn-cs"/>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dirty="0">
              <a:ln>
                <a:noFill/>
              </a:ln>
              <a:effectLst/>
              <a:uLnTx/>
              <a:uFillTx/>
              <a:latin typeface="Segoe UI"/>
              <a:ea typeface="+mn-ea"/>
              <a:cs typeface="+mn-cs"/>
            </a:endParaRPr>
          </a:p>
        </p:txBody>
      </p:sp>
    </p:spTree>
    <p:extLst>
      <p:ext uri="{BB962C8B-B14F-4D97-AF65-F5344CB8AC3E}">
        <p14:creationId xmlns:p14="http://schemas.microsoft.com/office/powerpoint/2010/main" val="387461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6" name="Rectangle 3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614E7DF-1526-19A5-B931-DF752305C196}"/>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latin typeface="+mj-lt"/>
                <a:ea typeface="+mj-ea"/>
                <a:cs typeface="+mj-cs"/>
              </a:rPr>
              <a:t>Determining if an invoice is paid</a:t>
            </a:r>
          </a:p>
        </p:txBody>
      </p:sp>
      <p:pic>
        <p:nvPicPr>
          <p:cNvPr id="5" name="Picture 4">
            <a:extLst>
              <a:ext uri="{FF2B5EF4-FFF2-40B4-BE49-F238E27FC236}">
                <a16:creationId xmlns:a16="http://schemas.microsoft.com/office/drawing/2014/main" id="{4F63D4E2-7D6C-94FF-21D4-C9910A3F407C}"/>
              </a:ext>
            </a:extLst>
          </p:cNvPr>
          <p:cNvPicPr>
            <a:picLocks noChangeAspect="1"/>
          </p:cNvPicPr>
          <p:nvPr/>
        </p:nvPicPr>
        <p:blipFill>
          <a:blip r:embed="rId3"/>
          <a:stretch>
            <a:fillRect/>
          </a:stretch>
        </p:blipFill>
        <p:spPr>
          <a:xfrm>
            <a:off x="87273" y="1603915"/>
            <a:ext cx="8349156" cy="1422314"/>
          </a:xfrm>
          <a:prstGeom prst="rect">
            <a:avLst/>
          </a:prstGeom>
        </p:spPr>
      </p:pic>
      <p:pic>
        <p:nvPicPr>
          <p:cNvPr id="7" name="Picture 6">
            <a:extLst>
              <a:ext uri="{FF2B5EF4-FFF2-40B4-BE49-F238E27FC236}">
                <a16:creationId xmlns:a16="http://schemas.microsoft.com/office/drawing/2014/main" id="{105A0470-C354-6767-4D80-DC253DDFF3D6}"/>
              </a:ext>
            </a:extLst>
          </p:cNvPr>
          <p:cNvPicPr>
            <a:picLocks noChangeAspect="1"/>
          </p:cNvPicPr>
          <p:nvPr/>
        </p:nvPicPr>
        <p:blipFill>
          <a:blip r:embed="rId4"/>
          <a:stretch>
            <a:fillRect/>
          </a:stretch>
        </p:blipFill>
        <p:spPr>
          <a:xfrm>
            <a:off x="4942114" y="2852057"/>
            <a:ext cx="7024180" cy="4697217"/>
          </a:xfrm>
          <a:prstGeom prst="rect">
            <a:avLst/>
          </a:prstGeom>
        </p:spPr>
      </p:pic>
    </p:spTree>
    <p:extLst>
      <p:ext uri="{BB962C8B-B14F-4D97-AF65-F5344CB8AC3E}">
        <p14:creationId xmlns:p14="http://schemas.microsoft.com/office/powerpoint/2010/main" val="103740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60239-6438-40F5-893C-E1D155761A9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ACCAEB0-FCDF-14C0-6690-C90DBCD7E52F}"/>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dirty="0">
                <a:solidFill>
                  <a:srgbClr val="FFFFFF"/>
                </a:solidFill>
                <a:effectLst/>
                <a:latin typeface="+mj-lt"/>
                <a:ea typeface="+mj-ea"/>
                <a:cs typeface="+mj-cs"/>
              </a:rPr>
              <a:t>Importance of invoices that are marked as P-Card</a:t>
            </a:r>
          </a:p>
        </p:txBody>
      </p:sp>
      <p:sp>
        <p:nvSpPr>
          <p:cNvPr id="5" name="TextBox 4">
            <a:extLst>
              <a:ext uri="{FF2B5EF4-FFF2-40B4-BE49-F238E27FC236}">
                <a16:creationId xmlns:a16="http://schemas.microsoft.com/office/drawing/2014/main" id="{883186CF-0518-18E2-9FC2-DE11BABFBD08}"/>
              </a:ext>
            </a:extLst>
          </p:cNvPr>
          <p:cNvSpPr txBox="1"/>
          <p:nvPr/>
        </p:nvSpPr>
        <p:spPr>
          <a:xfrm>
            <a:off x="383459" y="1759974"/>
            <a:ext cx="10712172" cy="4719484"/>
          </a:xfrm>
          <a:prstGeom prst="rect">
            <a:avLst/>
          </a:prstGeom>
        </p:spPr>
        <p:txBody>
          <a:bodyPr vert="horz" lIns="91440" tIns="45720" rIns="91440" bIns="45720" rtlCol="0" anchor="ctr">
            <a:noAutofit/>
          </a:bodyPr>
          <a:lstStyle/>
          <a:p>
            <a:pPr marL="285750" indent="-285750">
              <a:buFont typeface="Wingdings" panose="05000000000000000000" pitchFamily="2" charset="2"/>
              <a:buChar char="§"/>
            </a:pPr>
            <a:r>
              <a:rPr lang="en-US" dirty="0"/>
              <a:t>Invoices marked as "pcard" or with an individual's name on the PO line, or an undetermined PO in BuyLU, are key pieces of information that PS uses to determine if purchase was potentially planned to be paid via pcard.</a:t>
            </a:r>
          </a:p>
          <a:p>
            <a:pPr marL="285750" indent="-285750">
              <a:buFont typeface="Wingdings" panose="05000000000000000000" pitchFamily="2" charset="2"/>
              <a:buChar char="§"/>
            </a:pPr>
            <a:r>
              <a:rPr lang="en-US" dirty="0"/>
              <a:t>If the PO is undetermined and the vendor is requesting payment status, PS attempts to identify the department the invoice might belong to. If the vendor has reached out multiple times and PS is unable to determine the owner, multiple departments may be contacted about the same invoice. </a:t>
            </a:r>
          </a:p>
          <a:p>
            <a:pPr marL="285750" indent="-285750">
              <a:buFont typeface="Wingdings" panose="05000000000000000000" pitchFamily="2" charset="2"/>
              <a:buChar char="§"/>
            </a:pPr>
            <a:r>
              <a:rPr lang="en-US" dirty="0"/>
              <a:t>If the invoice is to be paid with a Purchase Order, the vendor should not proceed with any work until they have received the PO number to include on their invoice. Purchase Order numbers are required on all invoices that PS processes (refer to the contract’s policy). </a:t>
            </a:r>
          </a:p>
          <a:p>
            <a:pPr marL="285750" indent="-285750">
              <a:buFont typeface="Wingdings" panose="05000000000000000000" pitchFamily="2" charset="2"/>
              <a:buChar char="§"/>
            </a:pPr>
            <a:r>
              <a:rPr lang="en-US" dirty="0"/>
              <a:t>In the case of an emergency purchase made without a Purchase Order, please refer to the Purchasing Policy for the conditions required to request an emergency purchase justification. If it is not an emergency and payment is not allowed via pcard according to the Pcard policy, a non-PO check request must be submitted. This is against policy and will be noted. No special terms are allowed on non-PO check requests. Payment will be processed according to LU’s default payment terms (Check: Net 45, ACH: Net 40, or vCard: Net 10).</a:t>
            </a:r>
          </a:p>
          <a:p>
            <a:pPr>
              <a:lnSpc>
                <a:spcPct val="90000"/>
              </a:lnSpc>
              <a:spcAft>
                <a:spcPts val="600"/>
              </a:spcAft>
            </a:pPr>
            <a:endParaRPr lang="en-US" dirty="0"/>
          </a:p>
        </p:txBody>
      </p:sp>
    </p:spTree>
    <p:extLst>
      <p:ext uri="{BB962C8B-B14F-4D97-AF65-F5344CB8AC3E}">
        <p14:creationId xmlns:p14="http://schemas.microsoft.com/office/powerpoint/2010/main" val="298538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7" name="Picture 6" descr="Person holding mouse">
            <a:extLst>
              <a:ext uri="{FF2B5EF4-FFF2-40B4-BE49-F238E27FC236}">
                <a16:creationId xmlns:a16="http://schemas.microsoft.com/office/drawing/2014/main" id="{5C82FEDA-619D-2A5D-8337-4495DB2518A9}"/>
              </a:ext>
            </a:extLst>
          </p:cNvPr>
          <p:cNvPicPr>
            <a:picLocks noChangeAspect="1"/>
          </p:cNvPicPr>
          <p:nvPr/>
        </p:nvPicPr>
        <p:blipFill rotWithShape="1">
          <a:blip r:embed="rId3" cstate="screen">
            <a:alphaModFix amt="35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6401304B-F3B2-59D2-D895-4AD5492750CE}"/>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Thank You</a:t>
            </a:r>
            <a:br>
              <a:rPr lang="en-US" sz="4000" dirty="0">
                <a:solidFill>
                  <a:srgbClr val="FFFFFF"/>
                </a:solidFill>
              </a:rPr>
            </a:br>
            <a:r>
              <a:rPr lang="en-US" sz="4000" dirty="0">
                <a:solidFill>
                  <a:srgbClr val="FFFFFF"/>
                </a:solidFill>
              </a:rPr>
              <a:t>Q&amp;A</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26F0BCF-AEEB-4809-35D9-6223E6C3E96C}"/>
              </a:ext>
            </a:extLst>
          </p:cNvPr>
          <p:cNvSpPr>
            <a:spLocks noGrp="1"/>
          </p:cNvSpPr>
          <p:nvPr>
            <p:ph type="sldNum" sz="quarter" idx="12"/>
          </p:nvPr>
        </p:nvSpPr>
        <p:spPr>
          <a:xfrm>
            <a:off x="10453254" y="6356350"/>
            <a:ext cx="90054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US" sz="1200" b="0" i="0" u="none" strike="noStrike" kern="1200" cap="none" spc="0" normalizeH="0" baseline="0" noProof="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323711111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6076-0F5F-E5EF-1B6D-81C029357847}"/>
              </a:ext>
            </a:extLst>
          </p:cNvPr>
          <p:cNvSpPr>
            <a:spLocks noGrp="1"/>
          </p:cNvSpPr>
          <p:nvPr>
            <p:ph type="title"/>
          </p:nvPr>
        </p:nvSpPr>
        <p:spPr>
          <a:xfrm>
            <a:off x="630936" y="639520"/>
            <a:ext cx="3429000" cy="1719072"/>
          </a:xfrm>
        </p:spPr>
        <p:txBody>
          <a:bodyPr anchor="b">
            <a:normAutofit/>
          </a:bodyPr>
          <a:lstStyle/>
          <a:p>
            <a:r>
              <a:rPr lang="en-US" sz="4800" b="1">
                <a:latin typeface="Segoe UI Semibold" panose="020B0702040204020203" pitchFamily="34" charset="0"/>
                <a:cs typeface="Segoe UI Semibold" panose="020B0702040204020203" pitchFamily="34" charset="0"/>
              </a:rPr>
              <a:t>Contact Us</a:t>
            </a:r>
            <a:endParaRPr lang="en-US" sz="4800" b="1" dirty="0">
              <a:latin typeface="Segoe UI Semibold" panose="020B0702040204020203" pitchFamily="34" charset="0"/>
              <a:cs typeface="Segoe UI Semibold" panose="020B0702040204020203" pitchFamily="34" charset="0"/>
            </a:endParaRPr>
          </a:p>
        </p:txBody>
      </p:sp>
      <p:grpSp>
        <p:nvGrpSpPr>
          <p:cNvPr id="13" name="Group 12">
            <a:extLst>
              <a:ext uri="{FF2B5EF4-FFF2-40B4-BE49-F238E27FC236}">
                <a16:creationId xmlns:a16="http://schemas.microsoft.com/office/drawing/2014/main" id="{E0150B6A-7F87-7E90-914B-7F7B493644A2}"/>
              </a:ext>
            </a:extLst>
          </p:cNvPr>
          <p:cNvGrpSpPr/>
          <p:nvPr/>
        </p:nvGrpSpPr>
        <p:grpSpPr>
          <a:xfrm>
            <a:off x="4450079" y="495176"/>
            <a:ext cx="6903724" cy="822960"/>
            <a:chOff x="4450079" y="495176"/>
            <a:chExt cx="6903724" cy="822960"/>
          </a:xfrm>
        </p:grpSpPr>
        <p:sp>
          <p:nvSpPr>
            <p:cNvPr id="9" name="Freeform: Shape 8">
              <a:extLst>
                <a:ext uri="{FF2B5EF4-FFF2-40B4-BE49-F238E27FC236}">
                  <a16:creationId xmlns:a16="http://schemas.microsoft.com/office/drawing/2014/main" id="{9B965025-125F-C165-66DA-8C2260D46214}"/>
                </a:ext>
              </a:extLst>
            </p:cNvPr>
            <p:cNvSpPr/>
            <p:nvPr/>
          </p:nvSpPr>
          <p:spPr>
            <a:xfrm>
              <a:off x="6935419" y="540896"/>
              <a:ext cx="4418384" cy="7315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procurement@liberty.edu</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592-3012</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2DF73A9C-57FE-5AEB-0477-997C10824580}"/>
                </a:ext>
              </a:extLst>
            </p:cNvPr>
            <p:cNvSpPr/>
            <p:nvPr/>
          </p:nvSpPr>
          <p:spPr>
            <a:xfrm>
              <a:off x="4450079" y="495176"/>
              <a:ext cx="2843514" cy="82296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Purchasing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9" name="Group 18">
            <a:extLst>
              <a:ext uri="{FF2B5EF4-FFF2-40B4-BE49-F238E27FC236}">
                <a16:creationId xmlns:a16="http://schemas.microsoft.com/office/drawing/2014/main" id="{61998F38-2EBE-349F-6C8B-85FEC19F8A4F}"/>
              </a:ext>
            </a:extLst>
          </p:cNvPr>
          <p:cNvGrpSpPr/>
          <p:nvPr/>
        </p:nvGrpSpPr>
        <p:grpSpPr>
          <a:xfrm>
            <a:off x="4440785" y="2198416"/>
            <a:ext cx="6903725" cy="822960"/>
            <a:chOff x="4440785" y="2228785"/>
            <a:chExt cx="6903725" cy="822960"/>
          </a:xfrm>
        </p:grpSpPr>
        <p:sp>
          <p:nvSpPr>
            <p:cNvPr id="17" name="Freeform: Shape 16">
              <a:extLst>
                <a:ext uri="{FF2B5EF4-FFF2-40B4-BE49-F238E27FC236}">
                  <a16:creationId xmlns:a16="http://schemas.microsoft.com/office/drawing/2014/main" id="{8229F0A7-307A-EFE6-8BAC-5B7241981E5D}"/>
                </a:ext>
              </a:extLst>
            </p:cNvPr>
            <p:cNvSpPr/>
            <p:nvPr/>
          </p:nvSpPr>
          <p:spPr>
            <a:xfrm>
              <a:off x="6926125" y="2274505"/>
              <a:ext cx="4418385" cy="7315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contracts@liberty.edu </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582-7839</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20" name="Freeform: Shape 19">
              <a:extLst>
                <a:ext uri="{FF2B5EF4-FFF2-40B4-BE49-F238E27FC236}">
                  <a16:creationId xmlns:a16="http://schemas.microsoft.com/office/drawing/2014/main" id="{832A7AA0-591B-5B91-FD64-B2CB4C17F783}"/>
                </a:ext>
              </a:extLst>
            </p:cNvPr>
            <p:cNvSpPr/>
            <p:nvPr/>
          </p:nvSpPr>
          <p:spPr>
            <a:xfrm>
              <a:off x="4440785" y="2228785"/>
              <a:ext cx="2843514" cy="82296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Contract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24" name="Group 23">
            <a:extLst>
              <a:ext uri="{FF2B5EF4-FFF2-40B4-BE49-F238E27FC236}">
                <a16:creationId xmlns:a16="http://schemas.microsoft.com/office/drawing/2014/main" id="{CFF20F23-D002-32F1-6F9B-4273AF447C5C}"/>
              </a:ext>
            </a:extLst>
          </p:cNvPr>
          <p:cNvGrpSpPr/>
          <p:nvPr/>
        </p:nvGrpSpPr>
        <p:grpSpPr>
          <a:xfrm>
            <a:off x="4440785" y="3050036"/>
            <a:ext cx="6903723" cy="822960"/>
            <a:chOff x="4440785" y="3050036"/>
            <a:chExt cx="6903723" cy="822960"/>
          </a:xfrm>
        </p:grpSpPr>
        <p:sp>
          <p:nvSpPr>
            <p:cNvPr id="12" name="Freeform: Shape 11">
              <a:extLst>
                <a:ext uri="{FF2B5EF4-FFF2-40B4-BE49-F238E27FC236}">
                  <a16:creationId xmlns:a16="http://schemas.microsoft.com/office/drawing/2014/main" id="{F0EB1707-D66B-A235-90FE-499D36A37F3F}"/>
                </a:ext>
              </a:extLst>
            </p:cNvPr>
            <p:cNvSpPr/>
            <p:nvPr/>
          </p:nvSpPr>
          <p:spPr>
            <a:xfrm>
              <a:off x="6926125" y="3095756"/>
              <a:ext cx="4418383" cy="7315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acctspay@liberty.edu</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592-3166</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21" name="Freeform: Shape 20">
              <a:extLst>
                <a:ext uri="{FF2B5EF4-FFF2-40B4-BE49-F238E27FC236}">
                  <a16:creationId xmlns:a16="http://schemas.microsoft.com/office/drawing/2014/main" id="{35F538C8-5E6D-8582-9DAE-816BF5342E1C}"/>
                </a:ext>
              </a:extLst>
            </p:cNvPr>
            <p:cNvSpPr/>
            <p:nvPr/>
          </p:nvSpPr>
          <p:spPr>
            <a:xfrm>
              <a:off x="4440785" y="3050036"/>
              <a:ext cx="2843514" cy="82296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dirty="0">
                  <a:ln>
                    <a:noFill/>
                  </a:ln>
                  <a:solidFill>
                    <a:prstClr val="white"/>
                  </a:solidFill>
                  <a:effectLst/>
                  <a:uLnTx/>
                  <a:uFillTx/>
                  <a:latin typeface="Segoe UI"/>
                  <a:ea typeface="+mn-ea"/>
                  <a:cs typeface="+mn-cs"/>
                </a:rPr>
                <a:t>Payment Services</a:t>
              </a: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25" name="Group 24">
            <a:extLst>
              <a:ext uri="{FF2B5EF4-FFF2-40B4-BE49-F238E27FC236}">
                <a16:creationId xmlns:a16="http://schemas.microsoft.com/office/drawing/2014/main" id="{EE6D556F-32DC-F7BA-3968-DD107C0BCA65}"/>
              </a:ext>
            </a:extLst>
          </p:cNvPr>
          <p:cNvGrpSpPr/>
          <p:nvPr/>
        </p:nvGrpSpPr>
        <p:grpSpPr>
          <a:xfrm>
            <a:off x="4440785" y="3901656"/>
            <a:ext cx="6903723" cy="822960"/>
            <a:chOff x="4440785" y="3901656"/>
            <a:chExt cx="6903723" cy="822960"/>
          </a:xfrm>
        </p:grpSpPr>
        <p:sp>
          <p:nvSpPr>
            <p:cNvPr id="14" name="Freeform: Shape 13">
              <a:extLst>
                <a:ext uri="{FF2B5EF4-FFF2-40B4-BE49-F238E27FC236}">
                  <a16:creationId xmlns:a16="http://schemas.microsoft.com/office/drawing/2014/main" id="{B1180C68-8269-E3C7-AEC5-7E7AE832313C}"/>
                </a:ext>
              </a:extLst>
            </p:cNvPr>
            <p:cNvSpPr/>
            <p:nvPr/>
          </p:nvSpPr>
          <p:spPr>
            <a:xfrm>
              <a:off x="6926125" y="3947376"/>
              <a:ext cx="4418383" cy="7315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pcard@liberty.edu</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582-2266</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22" name="Freeform: Shape 21">
              <a:extLst>
                <a:ext uri="{FF2B5EF4-FFF2-40B4-BE49-F238E27FC236}">
                  <a16:creationId xmlns:a16="http://schemas.microsoft.com/office/drawing/2014/main" id="{F5148AF8-EC30-F5DC-5902-3C2988AF7A3B}"/>
                </a:ext>
              </a:extLst>
            </p:cNvPr>
            <p:cNvSpPr/>
            <p:nvPr/>
          </p:nvSpPr>
          <p:spPr>
            <a:xfrm>
              <a:off x="4440785" y="3901656"/>
              <a:ext cx="2843514" cy="82296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dirty="0">
                  <a:ln>
                    <a:noFill/>
                  </a:ln>
                  <a:solidFill>
                    <a:prstClr val="white"/>
                  </a:solidFill>
                  <a:effectLst/>
                  <a:uLnTx/>
                  <a:uFillTx/>
                  <a:latin typeface="Segoe UI"/>
                  <a:ea typeface="+mn-ea"/>
                  <a:cs typeface="+mn-cs"/>
                </a:rPr>
                <a:t>P-Card Services</a:t>
              </a: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26" name="Group 25">
            <a:extLst>
              <a:ext uri="{FF2B5EF4-FFF2-40B4-BE49-F238E27FC236}">
                <a16:creationId xmlns:a16="http://schemas.microsoft.com/office/drawing/2014/main" id="{43462A2F-08E6-793A-252E-9FA95936BF35}"/>
              </a:ext>
            </a:extLst>
          </p:cNvPr>
          <p:cNvGrpSpPr/>
          <p:nvPr/>
        </p:nvGrpSpPr>
        <p:grpSpPr>
          <a:xfrm>
            <a:off x="4440785" y="4753276"/>
            <a:ext cx="6903725" cy="822960"/>
            <a:chOff x="4440785" y="4722390"/>
            <a:chExt cx="6903725" cy="822960"/>
          </a:xfrm>
        </p:grpSpPr>
        <p:sp>
          <p:nvSpPr>
            <p:cNvPr id="16" name="Freeform: Shape 15">
              <a:extLst>
                <a:ext uri="{FF2B5EF4-FFF2-40B4-BE49-F238E27FC236}">
                  <a16:creationId xmlns:a16="http://schemas.microsoft.com/office/drawing/2014/main" id="{70242FFC-2506-E133-DBF6-F3FBA3103A79}"/>
                </a:ext>
              </a:extLst>
            </p:cNvPr>
            <p:cNvSpPr/>
            <p:nvPr/>
          </p:nvSpPr>
          <p:spPr>
            <a:xfrm>
              <a:off x="6926125" y="4768110"/>
              <a:ext cx="4418385" cy="7315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6"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travel@liberty.edu</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582-8760</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23" name="Freeform: Shape 22">
              <a:extLst>
                <a:ext uri="{FF2B5EF4-FFF2-40B4-BE49-F238E27FC236}">
                  <a16:creationId xmlns:a16="http://schemas.microsoft.com/office/drawing/2014/main" id="{E9ABFA3B-8157-4D7D-D1AF-5A303F6D7DCF}"/>
                </a:ext>
              </a:extLst>
            </p:cNvPr>
            <p:cNvSpPr/>
            <p:nvPr/>
          </p:nvSpPr>
          <p:spPr>
            <a:xfrm>
              <a:off x="4440785" y="4722390"/>
              <a:ext cx="2843514" cy="82296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a:ln>
                    <a:noFill/>
                  </a:ln>
                  <a:solidFill>
                    <a:prstClr val="white"/>
                  </a:solidFill>
                  <a:effectLst/>
                  <a:uLnTx/>
                  <a:uFillTx/>
                  <a:latin typeface="Segoe UI"/>
                  <a:ea typeface="+mn-ea"/>
                  <a:cs typeface="+mn-cs"/>
                </a:rPr>
                <a:t>Travel Services</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5C3BEC30-8746-20A2-D947-4A105B24A905}"/>
              </a:ext>
            </a:extLst>
          </p:cNvPr>
          <p:cNvGrpSpPr/>
          <p:nvPr/>
        </p:nvGrpSpPr>
        <p:grpSpPr>
          <a:xfrm>
            <a:off x="4450080" y="1346796"/>
            <a:ext cx="6903721" cy="822960"/>
            <a:chOff x="4450080" y="1400340"/>
            <a:chExt cx="6903721" cy="822960"/>
          </a:xfrm>
        </p:grpSpPr>
        <p:sp>
          <p:nvSpPr>
            <p:cNvPr id="7" name="Freeform: Shape 6">
              <a:extLst>
                <a:ext uri="{FF2B5EF4-FFF2-40B4-BE49-F238E27FC236}">
                  <a16:creationId xmlns:a16="http://schemas.microsoft.com/office/drawing/2014/main" id="{E9455A08-BA66-4C81-61F0-2B835C5097A9}"/>
                </a:ext>
              </a:extLst>
            </p:cNvPr>
            <p:cNvSpPr/>
            <p:nvPr/>
          </p:nvSpPr>
          <p:spPr>
            <a:xfrm>
              <a:off x="6935419" y="1446060"/>
              <a:ext cx="4418382" cy="7315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5"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enterprisesourcing@liberty.edu</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rPr>
                <a:t>(434) 592-5058</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8" name="Freeform: Shape 7">
              <a:extLst>
                <a:ext uri="{FF2B5EF4-FFF2-40B4-BE49-F238E27FC236}">
                  <a16:creationId xmlns:a16="http://schemas.microsoft.com/office/drawing/2014/main" id="{E48BA89D-7422-99F6-C31F-D56B985CB0B5}"/>
                </a:ext>
              </a:extLst>
            </p:cNvPr>
            <p:cNvSpPr/>
            <p:nvPr/>
          </p:nvSpPr>
          <p:spPr>
            <a:xfrm>
              <a:off x="4450080" y="1400340"/>
              <a:ext cx="2843512" cy="82296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dirty="0">
                  <a:ln>
                    <a:noFill/>
                  </a:ln>
                  <a:solidFill>
                    <a:prstClr val="white"/>
                  </a:solidFill>
                  <a:effectLst/>
                  <a:uLnTx/>
                  <a:uFillTx/>
                  <a:latin typeface="Segoe UI"/>
                  <a:ea typeface="+mn-ea"/>
                  <a:cs typeface="+mn-cs"/>
                </a:rPr>
                <a:t>Enterprise Sourcing</a:t>
              </a: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grpSp>
      <p:pic>
        <p:nvPicPr>
          <p:cNvPr id="4" name="Picture 2">
            <a:extLst>
              <a:ext uri="{FF2B5EF4-FFF2-40B4-BE49-F238E27FC236}">
                <a16:creationId xmlns:a16="http://schemas.microsoft.com/office/drawing/2014/main" id="{43577473-CF59-F284-D5DD-963805738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19" y="2828184"/>
            <a:ext cx="1368547" cy="287554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932DB10-8AE1-012D-AEE9-4E3C97C87F57}"/>
              </a:ext>
            </a:extLst>
          </p:cNvPr>
          <p:cNvGrpSpPr/>
          <p:nvPr/>
        </p:nvGrpSpPr>
        <p:grpSpPr>
          <a:xfrm>
            <a:off x="4441106" y="5604896"/>
            <a:ext cx="6903725" cy="822960"/>
            <a:chOff x="4441106" y="5604896"/>
            <a:chExt cx="6903725" cy="822960"/>
          </a:xfrm>
        </p:grpSpPr>
        <p:sp>
          <p:nvSpPr>
            <p:cNvPr id="10" name="Freeform: Shape 9">
              <a:extLst>
                <a:ext uri="{FF2B5EF4-FFF2-40B4-BE49-F238E27FC236}">
                  <a16:creationId xmlns:a16="http://schemas.microsoft.com/office/drawing/2014/main" id="{9BDA834F-65D4-CB1A-F87B-5F3B9D26556D}"/>
                </a:ext>
              </a:extLst>
            </p:cNvPr>
            <p:cNvSpPr/>
            <p:nvPr/>
          </p:nvSpPr>
          <p:spPr>
            <a:xfrm>
              <a:off x="6926446" y="5650635"/>
              <a:ext cx="4418385" cy="731520"/>
            </a:xfrm>
            <a:custGeom>
              <a:avLst/>
              <a:gdLst>
                <a:gd name="connsiteX0" fmla="*/ 102155 w 612920"/>
                <a:gd name="connsiteY0" fmla="*/ 0 h 6729984"/>
                <a:gd name="connsiteX1" fmla="*/ 510765 w 612920"/>
                <a:gd name="connsiteY1" fmla="*/ 0 h 6729984"/>
                <a:gd name="connsiteX2" fmla="*/ 612920 w 612920"/>
                <a:gd name="connsiteY2" fmla="*/ 102155 h 6729984"/>
                <a:gd name="connsiteX3" fmla="*/ 612920 w 612920"/>
                <a:gd name="connsiteY3" fmla="*/ 6729984 h 6729984"/>
                <a:gd name="connsiteX4" fmla="*/ 612920 w 612920"/>
                <a:gd name="connsiteY4" fmla="*/ 6729984 h 6729984"/>
                <a:gd name="connsiteX5" fmla="*/ 0 w 612920"/>
                <a:gd name="connsiteY5" fmla="*/ 6729984 h 6729984"/>
                <a:gd name="connsiteX6" fmla="*/ 0 w 612920"/>
                <a:gd name="connsiteY6" fmla="*/ 6729984 h 6729984"/>
                <a:gd name="connsiteX7" fmla="*/ 0 w 612920"/>
                <a:gd name="connsiteY7" fmla="*/ 102155 h 6729984"/>
                <a:gd name="connsiteX8" fmla="*/ 102155 w 612920"/>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920" h="6729984">
                  <a:moveTo>
                    <a:pt x="612920" y="1121686"/>
                  </a:moveTo>
                  <a:lnTo>
                    <a:pt x="612920" y="5608298"/>
                  </a:lnTo>
                  <a:cubicBezTo>
                    <a:pt x="612920" y="6227789"/>
                    <a:pt x="608755" y="6729979"/>
                    <a:pt x="603616" y="6729979"/>
                  </a:cubicBezTo>
                  <a:lnTo>
                    <a:pt x="0" y="6729979"/>
                  </a:lnTo>
                  <a:lnTo>
                    <a:pt x="0" y="6729979"/>
                  </a:lnTo>
                  <a:lnTo>
                    <a:pt x="0" y="5"/>
                  </a:lnTo>
                  <a:lnTo>
                    <a:pt x="0" y="5"/>
                  </a:lnTo>
                  <a:lnTo>
                    <a:pt x="603616" y="5"/>
                  </a:lnTo>
                  <a:cubicBezTo>
                    <a:pt x="608755" y="5"/>
                    <a:pt x="612920" y="502195"/>
                    <a:pt x="612920" y="1121686"/>
                  </a:cubicBezTo>
                  <a:close/>
                </a:path>
              </a:pathLst>
            </a:custGeom>
            <a:solidFill>
              <a:schemeClr val="tx2">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0" tIns="58495" rIns="0" bIns="58496" numCol="1" spcCol="1270" anchor="ctr" anchorCtr="0">
              <a:noAutofit/>
            </a:bodyPr>
            <a:lstStyle/>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lang="en-US" sz="1725" dirty="0">
                  <a:solidFill>
                    <a:srgbClr val="E7E6E6">
                      <a:lumMod val="10000"/>
                    </a:srgbClr>
                  </a:solidFill>
                  <a:latin typeface="Segoe UI"/>
                </a:rPr>
                <a:t>BuyLU</a:t>
              </a:r>
              <a:r>
                <a:rPr kumimoji="0" lang="en-US" sz="1725" b="0" i="0" u="none" strike="noStrike" kern="1200" cap="none" spc="0" normalizeH="0" baseline="0" noProof="0" dirty="0">
                  <a:ln>
                    <a:noFill/>
                  </a:ln>
                  <a:solidFill>
                    <a:srgbClr val="E7E6E6">
                      <a:lumMod val="10000"/>
                    </a:srgbClr>
                  </a:solidFill>
                  <a:effectLst/>
                  <a:uLnTx/>
                  <a:uFillTx/>
                  <a:latin typeface="Segoe UI"/>
                </a:rPr>
                <a:t>@liberty.edu</a:t>
              </a: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lang="en-US" sz="1725" dirty="0">
                  <a:solidFill>
                    <a:srgbClr val="E7E6E6">
                      <a:lumMod val="10000"/>
                    </a:srgbClr>
                  </a:solidFill>
                  <a:latin typeface="Segoe UI"/>
                  <a:ea typeface="+mn-ea"/>
                  <a:cs typeface="+mn-cs"/>
                </a:rPr>
                <a:t>BuyLUReporting@liberty.edu</a:t>
              </a:r>
              <a:endParaRPr kumimoji="0" lang="en-US" sz="1725" b="0" i="0" u="none" strike="noStrike" kern="1200" cap="none" spc="0" normalizeH="0" baseline="0" noProof="0" dirty="0">
                <a:ln>
                  <a:noFill/>
                </a:ln>
                <a:solidFill>
                  <a:srgbClr val="E7E6E6">
                    <a:lumMod val="10000"/>
                  </a:srgbClr>
                </a:solidFill>
                <a:effectLst/>
                <a:uLnTx/>
                <a:uFillTx/>
                <a:latin typeface="Segoe UI"/>
                <a:ea typeface="+mn-ea"/>
                <a:cs typeface="+mn-cs"/>
              </a:endParaRPr>
            </a:p>
            <a:p>
              <a:pPr marL="131468" marR="0" lvl="1" indent="-131468" algn="l" defTabSz="766897" rtl="0" eaLnBrk="1" fontAlgn="auto" latinLnBrk="0" hangingPunct="1">
                <a:lnSpc>
                  <a:spcPct val="90000"/>
                </a:lnSpc>
                <a:spcBef>
                  <a:spcPct val="0"/>
                </a:spcBef>
                <a:spcAft>
                  <a:spcPct val="15000"/>
                </a:spcAft>
                <a:buClrTx/>
                <a:buSzTx/>
                <a:buFontTx/>
                <a:buChar char="•"/>
                <a:tabLst/>
                <a:defRPr/>
              </a:pPr>
              <a:r>
                <a:rPr lang="en-US" sz="1725" dirty="0">
                  <a:solidFill>
                    <a:srgbClr val="E7E6E6">
                      <a:lumMod val="10000"/>
                    </a:srgbClr>
                  </a:solidFill>
                  <a:latin typeface="Segoe UI"/>
                </a:rPr>
                <a:t>SupplierManagement@liberty.edu</a:t>
              </a:r>
              <a:endParaRPr kumimoji="0" lang="en-US" sz="1500" b="0" i="0" u="none" strike="noStrike" kern="1200" cap="none" spc="0" normalizeH="0" baseline="0" noProof="0" dirty="0">
                <a:ln>
                  <a:noFill/>
                </a:ln>
                <a:solidFill>
                  <a:srgbClr val="E7E6E6">
                    <a:lumMod val="10000"/>
                  </a:srgbClr>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3670779C-E209-F9DE-B25C-5D3BA6387044}"/>
                </a:ext>
              </a:extLst>
            </p:cNvPr>
            <p:cNvSpPr/>
            <p:nvPr/>
          </p:nvSpPr>
          <p:spPr>
            <a:xfrm>
              <a:off x="4441106" y="5604896"/>
              <a:ext cx="2843514" cy="822960"/>
            </a:xfrm>
            <a:custGeom>
              <a:avLst/>
              <a:gdLst>
                <a:gd name="connsiteX0" fmla="*/ 0 w 3785616"/>
                <a:gd name="connsiteY0" fmla="*/ 127694 h 766150"/>
                <a:gd name="connsiteX1" fmla="*/ 127694 w 3785616"/>
                <a:gd name="connsiteY1" fmla="*/ 0 h 766150"/>
                <a:gd name="connsiteX2" fmla="*/ 3657922 w 3785616"/>
                <a:gd name="connsiteY2" fmla="*/ 0 h 766150"/>
                <a:gd name="connsiteX3" fmla="*/ 3785616 w 3785616"/>
                <a:gd name="connsiteY3" fmla="*/ 127694 h 766150"/>
                <a:gd name="connsiteX4" fmla="*/ 3785616 w 3785616"/>
                <a:gd name="connsiteY4" fmla="*/ 638456 h 766150"/>
                <a:gd name="connsiteX5" fmla="*/ 3657922 w 3785616"/>
                <a:gd name="connsiteY5" fmla="*/ 766150 h 766150"/>
                <a:gd name="connsiteX6" fmla="*/ 127694 w 3785616"/>
                <a:gd name="connsiteY6" fmla="*/ 766150 h 766150"/>
                <a:gd name="connsiteX7" fmla="*/ 0 w 3785616"/>
                <a:gd name="connsiteY7" fmla="*/ 638456 h 766150"/>
                <a:gd name="connsiteX8" fmla="*/ 0 w 3785616"/>
                <a:gd name="connsiteY8" fmla="*/ 127694 h 7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766150">
                  <a:moveTo>
                    <a:pt x="0" y="127694"/>
                  </a:moveTo>
                  <a:cubicBezTo>
                    <a:pt x="0" y="57171"/>
                    <a:pt x="57171" y="0"/>
                    <a:pt x="127694" y="0"/>
                  </a:cubicBezTo>
                  <a:lnTo>
                    <a:pt x="3657922" y="0"/>
                  </a:lnTo>
                  <a:cubicBezTo>
                    <a:pt x="3728445" y="0"/>
                    <a:pt x="3785616" y="57171"/>
                    <a:pt x="3785616" y="127694"/>
                  </a:cubicBezTo>
                  <a:lnTo>
                    <a:pt x="3785616" y="638456"/>
                  </a:lnTo>
                  <a:cubicBezTo>
                    <a:pt x="3785616" y="708979"/>
                    <a:pt x="3728445" y="766150"/>
                    <a:pt x="3657922" y="766150"/>
                  </a:cubicBezTo>
                  <a:lnTo>
                    <a:pt x="127694" y="766150"/>
                  </a:lnTo>
                  <a:cubicBezTo>
                    <a:pt x="57171" y="766150"/>
                    <a:pt x="0" y="708979"/>
                    <a:pt x="0" y="638456"/>
                  </a:cubicBezTo>
                  <a:lnTo>
                    <a:pt x="0" y="127694"/>
                  </a:lnTo>
                  <a:close/>
                </a:path>
              </a:pathLst>
            </a:custGeom>
            <a:solidFill>
              <a:srgbClr val="0B2D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00" tIns="75500" rIns="0" bIns="75500" numCol="1" spcCol="1270" anchor="ctr" anchorCtr="0">
              <a:noAutofit/>
            </a:bodyPr>
            <a:lstStyle/>
            <a:p>
              <a:pPr marL="0" marR="0" lvl="0" indent="0" algn="l" defTabSz="1022528" rtl="0" eaLnBrk="1" fontAlgn="auto" latinLnBrk="0" hangingPunct="1">
                <a:lnSpc>
                  <a:spcPct val="90000"/>
                </a:lnSpc>
                <a:spcBef>
                  <a:spcPct val="0"/>
                </a:spcBef>
                <a:spcAft>
                  <a:spcPct val="35000"/>
                </a:spcAft>
                <a:buClrTx/>
                <a:buSzTx/>
                <a:buFontTx/>
                <a:buNone/>
                <a:tabLst/>
                <a:defRPr/>
              </a:pPr>
              <a:r>
                <a:rPr kumimoji="0" lang="en-US" sz="2070" b="1" i="0" u="none" strike="noStrike" kern="1200" cap="none" spc="0" normalizeH="0" baseline="0" noProof="0" dirty="0">
                  <a:ln>
                    <a:noFill/>
                  </a:ln>
                  <a:solidFill>
                    <a:prstClr val="white"/>
                  </a:solidFill>
                  <a:effectLst/>
                  <a:uLnTx/>
                  <a:uFillTx/>
                  <a:latin typeface="Segoe UI"/>
                  <a:ea typeface="+mn-ea"/>
                  <a:cs typeface="+mn-cs"/>
                </a:rPr>
                <a:t>Technology Services</a:t>
              </a: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325285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F7F36076-0F5F-E5EF-1B6D-81C029357847}"/>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dirty="0"/>
              <a:t>Procurement Training &amp; Resources</a:t>
            </a:r>
            <a:endParaRPr lang="en-US" sz="4000" b="1" dirty="0"/>
          </a:p>
        </p:txBody>
      </p:sp>
      <p:sp>
        <p:nvSpPr>
          <p:cNvPr id="8" name="TextBox 7">
            <a:extLst>
              <a:ext uri="{FF2B5EF4-FFF2-40B4-BE49-F238E27FC236}">
                <a16:creationId xmlns:a16="http://schemas.microsoft.com/office/drawing/2014/main" id="{02CE8331-2807-CAFE-5370-D139FA359694}"/>
              </a:ext>
            </a:extLst>
          </p:cNvPr>
          <p:cNvSpPr txBox="1"/>
          <p:nvPr/>
        </p:nvSpPr>
        <p:spPr>
          <a:xfrm>
            <a:off x="838201" y="2962279"/>
            <a:ext cx="3799425" cy="3143241"/>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Segoe UI"/>
                <a:ea typeface="+mn-ea"/>
                <a:cs typeface="+mn-cs"/>
              </a:rPr>
              <a:t>Procurement Website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Training Videos</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Document Library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000000"/>
                </a:solidFill>
                <a:effectLst/>
                <a:uLnTx/>
                <a:uFillTx/>
                <a:latin typeface="Segoe UI"/>
                <a:ea typeface="+mn-ea"/>
                <a:cs typeface="+mn-cs"/>
              </a:rPr>
              <a:t>Procurement Training Month – April 2024</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Training schedule to be posted on </a:t>
            </a:r>
            <a:r>
              <a:rPr kumimoji="0" lang="en-US" sz="1700" b="0" i="0" u="none" strike="noStrike" kern="1200" cap="none" spc="0" normalizeH="0" baseline="0" noProof="0" dirty="0">
                <a:ln>
                  <a:noFill/>
                </a:ln>
                <a:solidFill>
                  <a:srgbClr val="000000"/>
                </a:solidFill>
                <a:effectLst/>
                <a:uLnTx/>
                <a:uFillTx/>
                <a:latin typeface="Segoe UI"/>
                <a:ea typeface="+mn-ea"/>
                <a:cs typeface="+mn-cs"/>
                <a:hlinkClick r:id="rId2"/>
              </a:rPr>
              <a:t>Procurement website</a:t>
            </a:r>
            <a:endParaRPr kumimoji="0" lang="en-US" sz="1700" b="0" i="0" u="none" strike="noStrike" kern="1200" cap="none" spc="0" normalizeH="0" baseline="0" noProof="0" dirty="0">
              <a:ln>
                <a:noFill/>
              </a:ln>
              <a:solidFill>
                <a:srgbClr val="000000"/>
              </a:solidFill>
              <a:effectLst/>
              <a:uLnTx/>
              <a:uFillTx/>
              <a:latin typeface="Segoe UI"/>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Segoe UI"/>
                <a:ea typeface="+mn-ea"/>
                <a:cs typeface="+mn-cs"/>
              </a:rPr>
              <a:t>Newsletter announcement</a:t>
            </a:r>
          </a:p>
        </p:txBody>
      </p:sp>
      <p:pic>
        <p:nvPicPr>
          <p:cNvPr id="4" name="Picture 3" descr="A screenshot of a website&#10;&#10;Description automatically generated">
            <a:extLst>
              <a:ext uri="{FF2B5EF4-FFF2-40B4-BE49-F238E27FC236}">
                <a16:creationId xmlns:a16="http://schemas.microsoft.com/office/drawing/2014/main" id="{A7C47D44-6A01-FB13-6CE6-C725B289AC47}"/>
              </a:ext>
            </a:extLst>
          </p:cNvPr>
          <p:cNvPicPr>
            <a:picLocks noChangeAspect="1"/>
          </p:cNvPicPr>
          <p:nvPr/>
        </p:nvPicPr>
        <p:blipFill rotWithShape="1">
          <a:blip r:embed="rId3"/>
          <a:srcRect b="527"/>
          <a:stretch/>
        </p:blipFill>
        <p:spPr>
          <a:xfrm>
            <a:off x="5010386" y="10"/>
            <a:ext cx="5094877" cy="4865288"/>
          </a:xfrm>
          <a:prstGeom prst="rect">
            <a:avLst/>
          </a:prstGeom>
          <a:ln>
            <a:solidFill>
              <a:srgbClr val="000000"/>
            </a:solidFill>
          </a:ln>
          <a:effectLst/>
        </p:spPr>
      </p:pic>
      <p:sp>
        <p:nvSpPr>
          <p:cNvPr id="5" name="Slide Number Placeholder 4">
            <a:extLst>
              <a:ext uri="{FF2B5EF4-FFF2-40B4-BE49-F238E27FC236}">
                <a16:creationId xmlns:a16="http://schemas.microsoft.com/office/drawing/2014/main" id="{47FA6CD7-1EE0-C0F6-6CD2-9220ED5BD9E8}"/>
              </a:ext>
            </a:extLst>
          </p:cNvPr>
          <p:cNvSpPr>
            <a:spLocks noGrp="1"/>
          </p:cNvSpPr>
          <p:nvPr>
            <p:ph type="sldNum" sz="quarter" idx="12"/>
          </p:nvPr>
        </p:nvSpPr>
        <p:spPr>
          <a:xfrm>
            <a:off x="10200102" y="6356350"/>
            <a:ext cx="115369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96F7688-BD09-D03B-8FA3-65F375099BE6}"/>
              </a:ext>
            </a:extLst>
          </p:cNvPr>
          <p:cNvPicPr>
            <a:picLocks noChangeAspect="1"/>
          </p:cNvPicPr>
          <p:nvPr/>
        </p:nvPicPr>
        <p:blipFill rotWithShape="1">
          <a:blip r:embed="rId4"/>
          <a:srcRect t="273" r="2987"/>
          <a:stretch/>
        </p:blipFill>
        <p:spPr>
          <a:xfrm>
            <a:off x="8017454" y="1466491"/>
            <a:ext cx="4050901" cy="5254984"/>
          </a:xfrm>
          <a:prstGeom prst="rect">
            <a:avLst/>
          </a:prstGeom>
          <a:ln>
            <a:solidFill>
              <a:srgbClr val="000000"/>
            </a:solidFill>
          </a:ln>
          <a:effectLst>
            <a:outerShdw blurRad="50800" dist="38100" dir="8100000" algn="tr" rotWithShape="0">
              <a:prstClr val="black">
                <a:alpha val="40000"/>
              </a:prstClr>
            </a:outerShdw>
          </a:effectLst>
        </p:spPr>
      </p:pic>
      <p:sp>
        <p:nvSpPr>
          <p:cNvPr id="9" name="sketch line">
            <a:extLst>
              <a:ext uri="{FF2B5EF4-FFF2-40B4-BE49-F238E27FC236}">
                <a16:creationId xmlns:a16="http://schemas.microsoft.com/office/drawing/2014/main" id="{E9BF6382-3926-3F02-A6F6-A6FAFFBF1E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2573756"/>
            <a:ext cx="3255095" cy="18288"/>
          </a:xfrm>
          <a:prstGeom prst="rect">
            <a:avLst/>
          </a:pr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8037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rgbClr val="FFFFFF"/>
      </a:dk1>
      <a:lt1>
        <a:sysClr val="window" lastClr="FFFFFF"/>
      </a:lt1>
      <a:dk2>
        <a:srgbClr val="FFFFFF"/>
      </a:dk2>
      <a:lt2>
        <a:srgbClr val="E7E6E6"/>
      </a:lt2>
      <a:accent1>
        <a:srgbClr val="4472C4"/>
      </a:accent1>
      <a:accent2>
        <a:srgbClr val="E7E6E6"/>
      </a:accent2>
      <a:accent3>
        <a:srgbClr val="A5A5A5"/>
      </a:accent3>
      <a:accent4>
        <a:srgbClr val="4472C4"/>
      </a:accent4>
      <a:accent5>
        <a:srgbClr val="5B9BD5"/>
      </a:accent5>
      <a:accent6>
        <a:srgbClr val="70AD47"/>
      </a:accent6>
      <a:hlink>
        <a:srgbClr val="0563C1"/>
      </a:hlink>
      <a:folHlink>
        <a:srgbClr val="954F72"/>
      </a:folHlink>
    </a:clrScheme>
    <a:fontScheme name="Custom 2">
      <a:majorFont>
        <a:latin typeface=" 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af8218e-b302-4465-a993-4a39c97251b2}" enabled="0" method="" siteId="{baf8218e-b302-4465-a993-4a39c97251b2}" removed="1"/>
</clbl:labelList>
</file>

<file path=docProps/app.xml><?xml version="1.0" encoding="utf-8"?>
<Properties xmlns="http://schemas.openxmlformats.org/officeDocument/2006/extended-properties" xmlns:vt="http://schemas.openxmlformats.org/officeDocument/2006/docPropsVTypes">
  <TotalTime>2186</TotalTime>
  <Words>846</Words>
  <Application>Microsoft Office PowerPoint</Application>
  <PresentationFormat>Widescreen</PresentationFormat>
  <Paragraphs>101</Paragraphs>
  <Slides>12</Slides>
  <Notes>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4" baseType="lpstr">
      <vt:lpstr> Segoe UI Semibold</vt:lpstr>
      <vt:lpstr>Arial</vt:lpstr>
      <vt:lpstr>Calibri</vt:lpstr>
      <vt:lpstr>Calibri Light</vt:lpstr>
      <vt:lpstr>Roboto</vt:lpstr>
      <vt:lpstr>Segoe UI</vt:lpstr>
      <vt:lpstr>Segoe UI Semibold</vt:lpstr>
      <vt:lpstr>Wingdings</vt:lpstr>
      <vt:lpstr>Office Theme</vt:lpstr>
      <vt:lpstr>1_Office Theme</vt:lpstr>
      <vt:lpstr>Office Theme</vt:lpstr>
      <vt:lpstr>Document</vt:lpstr>
      <vt:lpstr>PAYMENT SERVICES</vt:lpstr>
      <vt:lpstr>INTRODUCTION</vt:lpstr>
      <vt:lpstr>PowerPoint Presentation</vt:lpstr>
      <vt:lpstr>Discuss Receipt Creating/Correction </vt:lpstr>
      <vt:lpstr>PowerPoint Presentation</vt:lpstr>
      <vt:lpstr>PowerPoint Presentation</vt:lpstr>
      <vt:lpstr>Thank You Q&amp;A</vt:lpstr>
      <vt:lpstr>Contact Us</vt:lpstr>
      <vt:lpstr>Procurement Training &amp; Resources</vt:lpstr>
      <vt:lpstr>Procurement Planning Timeline</vt:lpstr>
      <vt:lpstr>PowerPoint Presentation</vt:lpstr>
      <vt:lpstr>Procurement Planning Checklist</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Payment Services</dc:title>
  <dc:creator>Williams, Kirk (Procurement &amp; Payment Services)</dc:creator>
  <cp:lastModifiedBy>Williams, Kirk (Procurement &amp; Payment Services)</cp:lastModifiedBy>
  <cp:revision>30</cp:revision>
  <dcterms:created xsi:type="dcterms:W3CDTF">2024-03-06T19:51:05Z</dcterms:created>
  <dcterms:modified xsi:type="dcterms:W3CDTF">2024-10-22T12:42:55Z</dcterms:modified>
</cp:coreProperties>
</file>