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9"/>
  </p:notesMasterIdLst>
  <p:sldIdLst>
    <p:sldId id="430" r:id="rId4"/>
    <p:sldId id="459" r:id="rId5"/>
    <p:sldId id="516" r:id="rId6"/>
    <p:sldId id="489" r:id="rId7"/>
    <p:sldId id="515" r:id="rId8"/>
    <p:sldId id="490" r:id="rId9"/>
    <p:sldId id="513" r:id="rId10"/>
    <p:sldId id="518" r:id="rId11"/>
    <p:sldId id="455" r:id="rId12"/>
    <p:sldId id="517" r:id="rId13"/>
    <p:sldId id="487" r:id="rId14"/>
    <p:sldId id="512" r:id="rId15"/>
    <p:sldId id="519" r:id="rId16"/>
    <p:sldId id="507" r:id="rId17"/>
    <p:sldId id="4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63D51E-8951-4241-9CAB-CA89FD23D40C}">
          <p14:sldIdLst>
            <p14:sldId id="430"/>
            <p14:sldId id="459"/>
            <p14:sldId id="516"/>
            <p14:sldId id="489"/>
            <p14:sldId id="515"/>
            <p14:sldId id="490"/>
            <p14:sldId id="513"/>
            <p14:sldId id="518"/>
            <p14:sldId id="455"/>
            <p14:sldId id="517"/>
            <p14:sldId id="487"/>
            <p14:sldId id="512"/>
            <p14:sldId id="519"/>
            <p14:sldId id="507"/>
            <p14:sldId id="495"/>
          </p14:sldIdLst>
        </p14:section>
        <p14:section name="Backup Slides" id="{A6BFD3B6-FC79-432B-BBFD-FA2CBD9879D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elink.enterprise.com/en/23/09/liberty-university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elink.enterprise.com/en/23/09/liberty-university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48204-3654-4FE4-AF03-EBBFE548FB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A4439A0-7289-4780-B66D-7A6F14F58F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get to P-Card Website</a:t>
          </a:r>
        </a:p>
      </dgm:t>
    </dgm:pt>
    <dgm:pt modelId="{E26B8E46-8821-468B-BD50-D9D5CBD8FDF2}" type="parTrans" cxnId="{452CDEA7-56D2-4C11-BD16-3976800BD240}">
      <dgm:prSet/>
      <dgm:spPr/>
      <dgm:t>
        <a:bodyPr/>
        <a:lstStyle/>
        <a:p>
          <a:endParaRPr lang="en-US"/>
        </a:p>
      </dgm:t>
    </dgm:pt>
    <dgm:pt modelId="{909E9222-6E24-41DC-9B9E-F643B8CF5467}" type="sibTrans" cxnId="{452CDEA7-56D2-4C11-BD16-3976800BD240}">
      <dgm:prSet/>
      <dgm:spPr/>
      <dgm:t>
        <a:bodyPr/>
        <a:lstStyle/>
        <a:p>
          <a:endParaRPr lang="en-US"/>
        </a:p>
      </dgm:t>
    </dgm:pt>
    <dgm:pt modelId="{9E133E69-B154-4796-8258-E2869C9378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From MyLU</a:t>
          </a:r>
        </a:p>
      </dgm:t>
    </dgm:pt>
    <dgm:pt modelId="{4636137A-F33B-4108-BD5D-C7837056E9B2}" type="parTrans" cxnId="{7B264A59-90A7-441B-92A1-24BA891A0DD3}">
      <dgm:prSet/>
      <dgm:spPr/>
      <dgm:t>
        <a:bodyPr/>
        <a:lstStyle/>
        <a:p>
          <a:endParaRPr lang="en-US"/>
        </a:p>
      </dgm:t>
    </dgm:pt>
    <dgm:pt modelId="{CCF2A150-D1E0-49AF-914E-9DCC92786E10}" type="sibTrans" cxnId="{7B264A59-90A7-441B-92A1-24BA891A0DD3}">
      <dgm:prSet/>
      <dgm:spPr/>
      <dgm:t>
        <a:bodyPr/>
        <a:lstStyle/>
        <a:p>
          <a:endParaRPr lang="en-US"/>
        </a:p>
      </dgm:t>
    </dgm:pt>
    <dgm:pt modelId="{5CC91C62-0962-4E91-8202-ABBC82C591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From URL – liberty.edu/finance-admin/procurement/</a:t>
          </a:r>
          <a:r>
            <a:rPr lang="en-US" dirty="0" err="1"/>
            <a:t>pcard</a:t>
          </a:r>
          <a:r>
            <a:rPr lang="en-US" dirty="0"/>
            <a:t>/ </a:t>
          </a:r>
        </a:p>
      </dgm:t>
    </dgm:pt>
    <dgm:pt modelId="{24461264-7DFF-4B38-BD51-0CF315CC0DF9}" type="parTrans" cxnId="{687DC6B4-0DA6-4634-8185-758661FD0290}">
      <dgm:prSet/>
      <dgm:spPr/>
      <dgm:t>
        <a:bodyPr/>
        <a:lstStyle/>
        <a:p>
          <a:endParaRPr lang="en-US"/>
        </a:p>
      </dgm:t>
    </dgm:pt>
    <dgm:pt modelId="{65364691-9F6A-497F-A4B8-F4025B75DC2C}" type="sibTrans" cxnId="{687DC6B4-0DA6-4634-8185-758661FD0290}">
      <dgm:prSet/>
      <dgm:spPr/>
      <dgm:t>
        <a:bodyPr/>
        <a:lstStyle/>
        <a:p>
          <a:endParaRPr lang="en-US"/>
        </a:p>
      </dgm:t>
    </dgm:pt>
    <dgm:pt modelId="{9B939AE9-1BD1-46A6-87E5-D8924A2B04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Navigate P-Card Website</a:t>
          </a:r>
        </a:p>
      </dgm:t>
    </dgm:pt>
    <dgm:pt modelId="{24283040-4715-47A2-9C6B-ACC1C5579A6B}" type="parTrans" cxnId="{274A472B-7248-4BE2-B80D-3FDC160C99EA}">
      <dgm:prSet/>
      <dgm:spPr/>
      <dgm:t>
        <a:bodyPr/>
        <a:lstStyle/>
        <a:p>
          <a:endParaRPr lang="en-US"/>
        </a:p>
      </dgm:t>
    </dgm:pt>
    <dgm:pt modelId="{865DEE78-623F-4B39-B0E2-61422D900BD3}" type="sibTrans" cxnId="{274A472B-7248-4BE2-B80D-3FDC160C99EA}">
      <dgm:prSet/>
      <dgm:spPr/>
      <dgm:t>
        <a:bodyPr/>
        <a:lstStyle/>
        <a:p>
          <a:endParaRPr lang="en-US"/>
        </a:p>
      </dgm:t>
    </dgm:pt>
    <dgm:pt modelId="{5B40EA89-7790-44DE-83FA-D186FD7FD2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Forms available</a:t>
          </a:r>
        </a:p>
      </dgm:t>
    </dgm:pt>
    <dgm:pt modelId="{3205F145-6371-40A4-A018-CF93AC055CD0}" type="parTrans" cxnId="{EBFE8FB7-8E70-4DC2-8361-DB3DF6F4E42D}">
      <dgm:prSet/>
      <dgm:spPr/>
      <dgm:t>
        <a:bodyPr/>
        <a:lstStyle/>
        <a:p>
          <a:endParaRPr lang="en-US"/>
        </a:p>
      </dgm:t>
    </dgm:pt>
    <dgm:pt modelId="{DBDA0C94-3477-4B9E-9CA9-CADFC43E810C}" type="sibTrans" cxnId="{EBFE8FB7-8E70-4DC2-8361-DB3DF6F4E42D}">
      <dgm:prSet/>
      <dgm:spPr/>
      <dgm:t>
        <a:bodyPr/>
        <a:lstStyle/>
        <a:p>
          <a:endParaRPr lang="en-US"/>
        </a:p>
      </dgm:t>
    </dgm:pt>
    <dgm:pt modelId="{DCCFA71A-F2B4-40DF-A6C7-CFEA45EAD7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Missing Receipt Form</a:t>
          </a:r>
        </a:p>
      </dgm:t>
    </dgm:pt>
    <dgm:pt modelId="{5986C567-77DA-41B2-BB15-30AD068AD713}" type="parTrans" cxnId="{CCF1E372-60CA-45CE-9BBD-92588C9CFC86}">
      <dgm:prSet/>
      <dgm:spPr/>
      <dgm:t>
        <a:bodyPr/>
        <a:lstStyle/>
        <a:p>
          <a:endParaRPr lang="en-US"/>
        </a:p>
      </dgm:t>
    </dgm:pt>
    <dgm:pt modelId="{66916CAB-832D-4F21-8B9D-83B70FC5A64D}" type="sibTrans" cxnId="{CCF1E372-60CA-45CE-9BBD-92588C9CFC86}">
      <dgm:prSet/>
      <dgm:spPr/>
      <dgm:t>
        <a:bodyPr/>
        <a:lstStyle/>
        <a:p>
          <a:endParaRPr lang="en-US"/>
        </a:p>
      </dgm:t>
    </dgm:pt>
    <dgm:pt modelId="{4A6D6D27-7F0B-48AE-9812-28447158C5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Gift Incentive Form</a:t>
          </a:r>
        </a:p>
        <a:p>
          <a:pPr>
            <a:lnSpc>
              <a:spcPct val="100000"/>
            </a:lnSpc>
          </a:pPr>
          <a:r>
            <a:rPr lang="en-US" dirty="0"/>
            <a:t>- Fraud Report Form</a:t>
          </a:r>
        </a:p>
      </dgm:t>
    </dgm:pt>
    <dgm:pt modelId="{2B47DE48-4E8B-45DC-A688-55D2D8083F53}" type="parTrans" cxnId="{593D425E-AF0A-413B-A571-134FF6CDBFFD}">
      <dgm:prSet/>
      <dgm:spPr/>
      <dgm:t>
        <a:bodyPr/>
        <a:lstStyle/>
        <a:p>
          <a:endParaRPr lang="en-US"/>
        </a:p>
      </dgm:t>
    </dgm:pt>
    <dgm:pt modelId="{D4C54F38-CBF9-4245-A1CE-43AA5FEDC27B}" type="sibTrans" cxnId="{593D425E-AF0A-413B-A571-134FF6CDBFFD}">
      <dgm:prSet/>
      <dgm:spPr/>
      <dgm:t>
        <a:bodyPr/>
        <a:lstStyle/>
        <a:p>
          <a:endParaRPr lang="en-US"/>
        </a:p>
      </dgm:t>
    </dgm:pt>
    <dgm:pt modelId="{F7CB2061-2EEC-4091-9276-E4B810BC26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Dealing with P-Card Fraud section</a:t>
          </a:r>
        </a:p>
      </dgm:t>
    </dgm:pt>
    <dgm:pt modelId="{62FB6AFE-61EA-44DD-845D-5AE0B81471D8}" type="parTrans" cxnId="{4DE51EF2-C282-43C6-B23A-453E4E34B21C}">
      <dgm:prSet/>
      <dgm:spPr/>
      <dgm:t>
        <a:bodyPr/>
        <a:lstStyle/>
        <a:p>
          <a:endParaRPr lang="en-US"/>
        </a:p>
      </dgm:t>
    </dgm:pt>
    <dgm:pt modelId="{198A3F2F-6C06-462D-A4D0-8B30A61DED59}" type="sibTrans" cxnId="{4DE51EF2-C282-43C6-B23A-453E4E34B21C}">
      <dgm:prSet/>
      <dgm:spPr/>
      <dgm:t>
        <a:bodyPr/>
        <a:lstStyle/>
        <a:p>
          <a:endParaRPr lang="en-US"/>
        </a:p>
      </dgm:t>
    </dgm:pt>
    <dgm:pt modelId="{C4538CCA-60D9-499F-B1E8-09FC5C316B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Should be done within 30 days to avoid penalties</a:t>
          </a:r>
        </a:p>
      </dgm:t>
    </dgm:pt>
    <dgm:pt modelId="{1BA069A0-F9E7-4E46-9753-51276C261E4B}" type="parTrans" cxnId="{6360D981-B0B9-4B5D-A04B-D4649A7A2A2F}">
      <dgm:prSet/>
      <dgm:spPr/>
      <dgm:t>
        <a:bodyPr/>
        <a:lstStyle/>
        <a:p>
          <a:endParaRPr lang="en-US"/>
        </a:p>
      </dgm:t>
    </dgm:pt>
    <dgm:pt modelId="{797E545A-22E6-4467-82A3-55BA3ACE24E8}" type="sibTrans" cxnId="{6360D981-B0B9-4B5D-A04B-D4649A7A2A2F}">
      <dgm:prSet/>
      <dgm:spPr/>
      <dgm:t>
        <a:bodyPr/>
        <a:lstStyle/>
        <a:p>
          <a:endParaRPr lang="en-US"/>
        </a:p>
      </dgm:t>
    </dgm:pt>
    <dgm:pt modelId="{ADCBF549-0674-4858-AEC8-D7EE3A73E0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Always H2000-60-Fraud – under Fraud expense type</a:t>
          </a:r>
        </a:p>
      </dgm:t>
    </dgm:pt>
    <dgm:pt modelId="{09050592-2553-4D07-93F2-C9DDF35844A8}" type="parTrans" cxnId="{4DC757E6-9EBE-4A15-B449-626BB85BE8F9}">
      <dgm:prSet/>
      <dgm:spPr/>
      <dgm:t>
        <a:bodyPr/>
        <a:lstStyle/>
        <a:p>
          <a:endParaRPr lang="en-US"/>
        </a:p>
      </dgm:t>
    </dgm:pt>
    <dgm:pt modelId="{60CEB904-22C5-4886-847A-00A99130A36D}" type="sibTrans" cxnId="{4DC757E6-9EBE-4A15-B449-626BB85BE8F9}">
      <dgm:prSet/>
      <dgm:spPr/>
      <dgm:t>
        <a:bodyPr/>
        <a:lstStyle/>
        <a:p>
          <a:endParaRPr lang="en-US"/>
        </a:p>
      </dgm:t>
    </dgm:pt>
    <dgm:pt modelId="{20BDABFC-1E77-4193-83C7-8F2269CF033D}" type="pres">
      <dgm:prSet presAssocID="{69248204-3654-4FE4-AF03-EBBFE548FB18}" presName="root" presStyleCnt="0">
        <dgm:presLayoutVars>
          <dgm:dir/>
          <dgm:resizeHandles val="exact"/>
        </dgm:presLayoutVars>
      </dgm:prSet>
      <dgm:spPr/>
    </dgm:pt>
    <dgm:pt modelId="{6C39DE90-F260-46DC-86CE-B071DB2CC685}" type="pres">
      <dgm:prSet presAssocID="{9A4439A0-7289-4780-B66D-7A6F14F58F1C}" presName="compNode" presStyleCnt="0"/>
      <dgm:spPr/>
    </dgm:pt>
    <dgm:pt modelId="{DBF80880-8F4E-45C8-B718-CA63F9D1BFA0}" type="pres">
      <dgm:prSet presAssocID="{9A4439A0-7289-4780-B66D-7A6F14F58F1C}" presName="bgRect" presStyleLbl="bgShp" presStyleIdx="0" presStyleCnt="3" custLinFactNeighborX="123" custLinFactNeighborY="-214"/>
      <dgm:spPr>
        <a:solidFill>
          <a:schemeClr val="accent1">
            <a:lumMod val="60000"/>
            <a:lumOff val="40000"/>
          </a:schemeClr>
        </a:solidFill>
      </dgm:spPr>
    </dgm:pt>
    <dgm:pt modelId="{0DDED12B-ECF2-4323-8F40-1A112E8109E8}" type="pres">
      <dgm:prSet presAssocID="{9A4439A0-7289-4780-B66D-7A6F14F58F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7E4232C8-A723-4B97-840E-B63031B6873C}" type="pres">
      <dgm:prSet presAssocID="{9A4439A0-7289-4780-B66D-7A6F14F58F1C}" presName="spaceRect" presStyleCnt="0"/>
      <dgm:spPr/>
    </dgm:pt>
    <dgm:pt modelId="{0B1C232C-A197-4468-A054-15980BBE3ECD}" type="pres">
      <dgm:prSet presAssocID="{9A4439A0-7289-4780-B66D-7A6F14F58F1C}" presName="parTx" presStyleLbl="revTx" presStyleIdx="0" presStyleCnt="6">
        <dgm:presLayoutVars>
          <dgm:chMax val="0"/>
          <dgm:chPref val="0"/>
        </dgm:presLayoutVars>
      </dgm:prSet>
      <dgm:spPr/>
    </dgm:pt>
    <dgm:pt modelId="{2AAAC85F-224A-48A1-B1D6-64D941893ECB}" type="pres">
      <dgm:prSet presAssocID="{9A4439A0-7289-4780-B66D-7A6F14F58F1C}" presName="desTx" presStyleLbl="revTx" presStyleIdx="1" presStyleCnt="6">
        <dgm:presLayoutVars/>
      </dgm:prSet>
      <dgm:spPr/>
    </dgm:pt>
    <dgm:pt modelId="{17C81AD8-B2B9-4ECD-89BD-6D818AD2AA7C}" type="pres">
      <dgm:prSet presAssocID="{909E9222-6E24-41DC-9B9E-F643B8CF5467}" presName="sibTrans" presStyleCnt="0"/>
      <dgm:spPr/>
    </dgm:pt>
    <dgm:pt modelId="{2487F22A-DDCB-48D6-85A2-CAD4AD9DD20D}" type="pres">
      <dgm:prSet presAssocID="{9B939AE9-1BD1-46A6-87E5-D8924A2B0450}" presName="compNode" presStyleCnt="0"/>
      <dgm:spPr/>
    </dgm:pt>
    <dgm:pt modelId="{C669F21A-F011-480C-ABC0-17C55745902D}" type="pres">
      <dgm:prSet presAssocID="{9B939AE9-1BD1-46A6-87E5-D8924A2B0450}" presName="bgRect" presStyleLbl="bgShp" presStyleIdx="1" presStyleCnt="3" custLinFactNeighborX="-258" custLinFactNeighborY="1272"/>
      <dgm:spPr/>
    </dgm:pt>
    <dgm:pt modelId="{219EECE3-4224-4AB8-A7A1-4CE9556BEAC5}" type="pres">
      <dgm:prSet presAssocID="{9B939AE9-1BD1-46A6-87E5-D8924A2B04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6C0DCE73-28AC-4F46-883F-3B2A6005BC11}" type="pres">
      <dgm:prSet presAssocID="{9B939AE9-1BD1-46A6-87E5-D8924A2B0450}" presName="spaceRect" presStyleCnt="0"/>
      <dgm:spPr/>
    </dgm:pt>
    <dgm:pt modelId="{B9DEF2A6-D8DC-4104-A57C-08149F0F9CC2}" type="pres">
      <dgm:prSet presAssocID="{9B939AE9-1BD1-46A6-87E5-D8924A2B0450}" presName="parTx" presStyleLbl="revTx" presStyleIdx="2" presStyleCnt="6">
        <dgm:presLayoutVars>
          <dgm:chMax val="0"/>
          <dgm:chPref val="0"/>
        </dgm:presLayoutVars>
      </dgm:prSet>
      <dgm:spPr/>
    </dgm:pt>
    <dgm:pt modelId="{AAC3B44B-A0D0-47D7-AD48-7646167394B4}" type="pres">
      <dgm:prSet presAssocID="{9B939AE9-1BD1-46A6-87E5-D8924A2B0450}" presName="desTx" presStyleLbl="revTx" presStyleIdx="3" presStyleCnt="6">
        <dgm:presLayoutVars/>
      </dgm:prSet>
      <dgm:spPr/>
    </dgm:pt>
    <dgm:pt modelId="{40C2C188-6ACB-4E1A-AD10-5D327AF2F7EE}" type="pres">
      <dgm:prSet presAssocID="{865DEE78-623F-4B39-B0E2-61422D900BD3}" presName="sibTrans" presStyleCnt="0"/>
      <dgm:spPr/>
    </dgm:pt>
    <dgm:pt modelId="{F7D6C29F-77D8-4A5E-8535-7BD975EE4636}" type="pres">
      <dgm:prSet presAssocID="{F7CB2061-2EEC-4091-9276-E4B810BC261F}" presName="compNode" presStyleCnt="0"/>
      <dgm:spPr/>
    </dgm:pt>
    <dgm:pt modelId="{4127D2CE-ADDE-49A1-A5F8-87F080EF632B}" type="pres">
      <dgm:prSet presAssocID="{F7CB2061-2EEC-4091-9276-E4B810BC261F}" presName="bgRect" presStyleLbl="bgShp" presStyleIdx="2" presStyleCnt="3"/>
      <dgm:spPr/>
    </dgm:pt>
    <dgm:pt modelId="{23FAD97B-F744-40CB-9987-6520B290CDEB}" type="pres">
      <dgm:prSet presAssocID="{F7CB2061-2EEC-4091-9276-E4B810BC26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A5B85EDA-6916-4E84-AD40-579C9AAFF5E6}" type="pres">
      <dgm:prSet presAssocID="{F7CB2061-2EEC-4091-9276-E4B810BC261F}" presName="spaceRect" presStyleCnt="0"/>
      <dgm:spPr/>
    </dgm:pt>
    <dgm:pt modelId="{37E8EB14-69A8-43A2-A3C2-DE8E09370254}" type="pres">
      <dgm:prSet presAssocID="{F7CB2061-2EEC-4091-9276-E4B810BC261F}" presName="parTx" presStyleLbl="revTx" presStyleIdx="4" presStyleCnt="6">
        <dgm:presLayoutVars>
          <dgm:chMax val="0"/>
          <dgm:chPref val="0"/>
        </dgm:presLayoutVars>
      </dgm:prSet>
      <dgm:spPr/>
    </dgm:pt>
    <dgm:pt modelId="{C297862A-B746-438C-A973-BB29185CA019}" type="pres">
      <dgm:prSet presAssocID="{F7CB2061-2EEC-4091-9276-E4B810BC261F}" presName="desTx" presStyleLbl="revTx" presStyleIdx="5" presStyleCnt="6">
        <dgm:presLayoutVars/>
      </dgm:prSet>
      <dgm:spPr/>
    </dgm:pt>
  </dgm:ptLst>
  <dgm:cxnLst>
    <dgm:cxn modelId="{AC7F8A15-0ADE-4B0A-81A8-626452147E6E}" type="presOf" srcId="{C4538CCA-60D9-499F-B1E8-09FC5C316B0F}" destId="{C297862A-B746-438C-A973-BB29185CA019}" srcOrd="0" destOrd="0" presId="urn:microsoft.com/office/officeart/2018/2/layout/IconVerticalSolidList"/>
    <dgm:cxn modelId="{56216B23-AD26-4EC0-A1CB-B88AF4A62C71}" type="presOf" srcId="{69248204-3654-4FE4-AF03-EBBFE548FB18}" destId="{20BDABFC-1E77-4193-83C7-8F2269CF033D}" srcOrd="0" destOrd="0" presId="urn:microsoft.com/office/officeart/2018/2/layout/IconVerticalSolidList"/>
    <dgm:cxn modelId="{274A472B-7248-4BE2-B80D-3FDC160C99EA}" srcId="{69248204-3654-4FE4-AF03-EBBFE548FB18}" destId="{9B939AE9-1BD1-46A6-87E5-D8924A2B0450}" srcOrd="1" destOrd="0" parTransId="{24283040-4715-47A2-9C6B-ACC1C5579A6B}" sibTransId="{865DEE78-623F-4B39-B0E2-61422D900BD3}"/>
    <dgm:cxn modelId="{3540BF35-9081-4E4F-B1AC-7223F46012EA}" type="presOf" srcId="{ADCBF549-0674-4858-AEC8-D7EE3A73E09E}" destId="{C297862A-B746-438C-A973-BB29185CA019}" srcOrd="0" destOrd="1" presId="urn:microsoft.com/office/officeart/2018/2/layout/IconVerticalSolidList"/>
    <dgm:cxn modelId="{4CD07539-A3AA-4D40-B35D-D2E596374CCB}" type="presOf" srcId="{4A6D6D27-7F0B-48AE-9812-28447158C542}" destId="{AAC3B44B-A0D0-47D7-AD48-7646167394B4}" srcOrd="0" destOrd="2" presId="urn:microsoft.com/office/officeart/2018/2/layout/IconVerticalSolidList"/>
    <dgm:cxn modelId="{DE66865D-6B57-4486-8394-CA96C7E9808A}" type="presOf" srcId="{9E133E69-B154-4796-8258-E2869C9378D8}" destId="{2AAAC85F-224A-48A1-B1D6-64D941893ECB}" srcOrd="0" destOrd="0" presId="urn:microsoft.com/office/officeart/2018/2/layout/IconVerticalSolidList"/>
    <dgm:cxn modelId="{593D425E-AF0A-413B-A571-134FF6CDBFFD}" srcId="{9B939AE9-1BD1-46A6-87E5-D8924A2B0450}" destId="{4A6D6D27-7F0B-48AE-9812-28447158C542}" srcOrd="2" destOrd="0" parTransId="{2B47DE48-4E8B-45DC-A688-55D2D8083F53}" sibTransId="{D4C54F38-CBF9-4245-A1CE-43AA5FEDC27B}"/>
    <dgm:cxn modelId="{CD8A6547-FD50-4AF2-B7EF-5DD3A0B3F532}" type="presOf" srcId="{5CC91C62-0962-4E91-8202-ABBC82C591D8}" destId="{2AAAC85F-224A-48A1-B1D6-64D941893ECB}" srcOrd="0" destOrd="1" presId="urn:microsoft.com/office/officeart/2018/2/layout/IconVerticalSolidList"/>
    <dgm:cxn modelId="{7015FD49-78D7-4D8B-AA1A-66FF921C87EC}" type="presOf" srcId="{9B939AE9-1BD1-46A6-87E5-D8924A2B0450}" destId="{B9DEF2A6-D8DC-4104-A57C-08149F0F9CC2}" srcOrd="0" destOrd="0" presId="urn:microsoft.com/office/officeart/2018/2/layout/IconVerticalSolidList"/>
    <dgm:cxn modelId="{7BAD4971-5FC5-4CA9-A6CA-B58C9B2BA7A8}" type="presOf" srcId="{DCCFA71A-F2B4-40DF-A6C7-CFEA45EAD753}" destId="{AAC3B44B-A0D0-47D7-AD48-7646167394B4}" srcOrd="0" destOrd="1" presId="urn:microsoft.com/office/officeart/2018/2/layout/IconVerticalSolidList"/>
    <dgm:cxn modelId="{CCF1E372-60CA-45CE-9BBD-92588C9CFC86}" srcId="{9B939AE9-1BD1-46A6-87E5-D8924A2B0450}" destId="{DCCFA71A-F2B4-40DF-A6C7-CFEA45EAD753}" srcOrd="1" destOrd="0" parTransId="{5986C567-77DA-41B2-BB15-30AD068AD713}" sibTransId="{66916CAB-832D-4F21-8B9D-83B70FC5A64D}"/>
    <dgm:cxn modelId="{7B264A59-90A7-441B-92A1-24BA891A0DD3}" srcId="{9A4439A0-7289-4780-B66D-7A6F14F58F1C}" destId="{9E133E69-B154-4796-8258-E2869C9378D8}" srcOrd="0" destOrd="0" parTransId="{4636137A-F33B-4108-BD5D-C7837056E9B2}" sibTransId="{CCF2A150-D1E0-49AF-914E-9DCC92786E10}"/>
    <dgm:cxn modelId="{6360D981-B0B9-4B5D-A04B-D4649A7A2A2F}" srcId="{F7CB2061-2EEC-4091-9276-E4B810BC261F}" destId="{C4538CCA-60D9-499F-B1E8-09FC5C316B0F}" srcOrd="0" destOrd="0" parTransId="{1BA069A0-F9E7-4E46-9753-51276C261E4B}" sibTransId="{797E545A-22E6-4467-82A3-55BA3ACE24E8}"/>
    <dgm:cxn modelId="{48E59F8B-9533-481C-AB30-DC5455C9DBCC}" type="presOf" srcId="{F7CB2061-2EEC-4091-9276-E4B810BC261F}" destId="{37E8EB14-69A8-43A2-A3C2-DE8E09370254}" srcOrd="0" destOrd="0" presId="urn:microsoft.com/office/officeart/2018/2/layout/IconVerticalSolidList"/>
    <dgm:cxn modelId="{452CDEA7-56D2-4C11-BD16-3976800BD240}" srcId="{69248204-3654-4FE4-AF03-EBBFE548FB18}" destId="{9A4439A0-7289-4780-B66D-7A6F14F58F1C}" srcOrd="0" destOrd="0" parTransId="{E26B8E46-8821-468B-BD50-D9D5CBD8FDF2}" sibTransId="{909E9222-6E24-41DC-9B9E-F643B8CF5467}"/>
    <dgm:cxn modelId="{643293AC-65A2-47F5-83D4-9B2D392DC3A7}" type="presOf" srcId="{5B40EA89-7790-44DE-83FA-D186FD7FD2D9}" destId="{AAC3B44B-A0D0-47D7-AD48-7646167394B4}" srcOrd="0" destOrd="0" presId="urn:microsoft.com/office/officeart/2018/2/layout/IconVerticalSolidList"/>
    <dgm:cxn modelId="{687DC6B4-0DA6-4634-8185-758661FD0290}" srcId="{9A4439A0-7289-4780-B66D-7A6F14F58F1C}" destId="{5CC91C62-0962-4E91-8202-ABBC82C591D8}" srcOrd="1" destOrd="0" parTransId="{24461264-7DFF-4B38-BD51-0CF315CC0DF9}" sibTransId="{65364691-9F6A-497F-A4B8-F4025B75DC2C}"/>
    <dgm:cxn modelId="{EBFE8FB7-8E70-4DC2-8361-DB3DF6F4E42D}" srcId="{9B939AE9-1BD1-46A6-87E5-D8924A2B0450}" destId="{5B40EA89-7790-44DE-83FA-D186FD7FD2D9}" srcOrd="0" destOrd="0" parTransId="{3205F145-6371-40A4-A018-CF93AC055CD0}" sibTransId="{DBDA0C94-3477-4B9E-9CA9-CADFC43E810C}"/>
    <dgm:cxn modelId="{4DC757E6-9EBE-4A15-B449-626BB85BE8F9}" srcId="{F7CB2061-2EEC-4091-9276-E4B810BC261F}" destId="{ADCBF549-0674-4858-AEC8-D7EE3A73E09E}" srcOrd="1" destOrd="0" parTransId="{09050592-2553-4D07-93F2-C9DDF35844A8}" sibTransId="{60CEB904-22C5-4886-847A-00A99130A36D}"/>
    <dgm:cxn modelId="{83917EEE-C2A3-4170-BCF9-CDF317E2E4E3}" type="presOf" srcId="{9A4439A0-7289-4780-B66D-7A6F14F58F1C}" destId="{0B1C232C-A197-4468-A054-15980BBE3ECD}" srcOrd="0" destOrd="0" presId="urn:microsoft.com/office/officeart/2018/2/layout/IconVerticalSolidList"/>
    <dgm:cxn modelId="{4DE51EF2-C282-43C6-B23A-453E4E34B21C}" srcId="{69248204-3654-4FE4-AF03-EBBFE548FB18}" destId="{F7CB2061-2EEC-4091-9276-E4B810BC261F}" srcOrd="2" destOrd="0" parTransId="{62FB6AFE-61EA-44DD-845D-5AE0B81471D8}" sibTransId="{198A3F2F-6C06-462D-A4D0-8B30A61DED59}"/>
    <dgm:cxn modelId="{B19CEDD8-4288-477F-876B-CAE46FFBB884}" type="presParOf" srcId="{20BDABFC-1E77-4193-83C7-8F2269CF033D}" destId="{6C39DE90-F260-46DC-86CE-B071DB2CC685}" srcOrd="0" destOrd="0" presId="urn:microsoft.com/office/officeart/2018/2/layout/IconVerticalSolidList"/>
    <dgm:cxn modelId="{35E3CC98-4706-4DFC-9C06-1FB556610029}" type="presParOf" srcId="{6C39DE90-F260-46DC-86CE-B071DB2CC685}" destId="{DBF80880-8F4E-45C8-B718-CA63F9D1BFA0}" srcOrd="0" destOrd="0" presId="urn:microsoft.com/office/officeart/2018/2/layout/IconVerticalSolidList"/>
    <dgm:cxn modelId="{2CC2F617-3D00-4F1C-930D-7A89CD83E1ED}" type="presParOf" srcId="{6C39DE90-F260-46DC-86CE-B071DB2CC685}" destId="{0DDED12B-ECF2-4323-8F40-1A112E8109E8}" srcOrd="1" destOrd="0" presId="urn:microsoft.com/office/officeart/2018/2/layout/IconVerticalSolidList"/>
    <dgm:cxn modelId="{B7E877A3-43AA-4335-9E7C-1A84160E26B5}" type="presParOf" srcId="{6C39DE90-F260-46DC-86CE-B071DB2CC685}" destId="{7E4232C8-A723-4B97-840E-B63031B6873C}" srcOrd="2" destOrd="0" presId="urn:microsoft.com/office/officeart/2018/2/layout/IconVerticalSolidList"/>
    <dgm:cxn modelId="{4D9DAE0E-537F-4B21-9FF5-04C4AE1188C1}" type="presParOf" srcId="{6C39DE90-F260-46DC-86CE-B071DB2CC685}" destId="{0B1C232C-A197-4468-A054-15980BBE3ECD}" srcOrd="3" destOrd="0" presId="urn:microsoft.com/office/officeart/2018/2/layout/IconVerticalSolidList"/>
    <dgm:cxn modelId="{77BE7CAD-CC9C-4DB6-ABC2-DC77C84CDA9B}" type="presParOf" srcId="{6C39DE90-F260-46DC-86CE-B071DB2CC685}" destId="{2AAAC85F-224A-48A1-B1D6-64D941893ECB}" srcOrd="4" destOrd="0" presId="urn:microsoft.com/office/officeart/2018/2/layout/IconVerticalSolidList"/>
    <dgm:cxn modelId="{7BA3F435-3FCA-41BE-92EE-280504654D50}" type="presParOf" srcId="{20BDABFC-1E77-4193-83C7-8F2269CF033D}" destId="{17C81AD8-B2B9-4ECD-89BD-6D818AD2AA7C}" srcOrd="1" destOrd="0" presId="urn:microsoft.com/office/officeart/2018/2/layout/IconVerticalSolidList"/>
    <dgm:cxn modelId="{52E6AFBF-2B30-42DD-B9CA-EBF741040C38}" type="presParOf" srcId="{20BDABFC-1E77-4193-83C7-8F2269CF033D}" destId="{2487F22A-DDCB-48D6-85A2-CAD4AD9DD20D}" srcOrd="2" destOrd="0" presId="urn:microsoft.com/office/officeart/2018/2/layout/IconVerticalSolidList"/>
    <dgm:cxn modelId="{90D8A436-5033-45F5-B644-DF0CD558645A}" type="presParOf" srcId="{2487F22A-DDCB-48D6-85A2-CAD4AD9DD20D}" destId="{C669F21A-F011-480C-ABC0-17C55745902D}" srcOrd="0" destOrd="0" presId="urn:microsoft.com/office/officeart/2018/2/layout/IconVerticalSolidList"/>
    <dgm:cxn modelId="{2F3BA5C6-92D9-4959-841D-4D64A06440E9}" type="presParOf" srcId="{2487F22A-DDCB-48D6-85A2-CAD4AD9DD20D}" destId="{219EECE3-4224-4AB8-A7A1-4CE9556BEAC5}" srcOrd="1" destOrd="0" presId="urn:microsoft.com/office/officeart/2018/2/layout/IconVerticalSolidList"/>
    <dgm:cxn modelId="{7E090287-86AD-445C-B369-4BE5EEF1AB50}" type="presParOf" srcId="{2487F22A-DDCB-48D6-85A2-CAD4AD9DD20D}" destId="{6C0DCE73-28AC-4F46-883F-3B2A6005BC11}" srcOrd="2" destOrd="0" presId="urn:microsoft.com/office/officeart/2018/2/layout/IconVerticalSolidList"/>
    <dgm:cxn modelId="{C721ED02-83D4-4AC4-ADA4-74788252EF3D}" type="presParOf" srcId="{2487F22A-DDCB-48D6-85A2-CAD4AD9DD20D}" destId="{B9DEF2A6-D8DC-4104-A57C-08149F0F9CC2}" srcOrd="3" destOrd="0" presId="urn:microsoft.com/office/officeart/2018/2/layout/IconVerticalSolidList"/>
    <dgm:cxn modelId="{0368FBB3-9188-40D4-B54E-F81EA25C5DB0}" type="presParOf" srcId="{2487F22A-DDCB-48D6-85A2-CAD4AD9DD20D}" destId="{AAC3B44B-A0D0-47D7-AD48-7646167394B4}" srcOrd="4" destOrd="0" presId="urn:microsoft.com/office/officeart/2018/2/layout/IconVerticalSolidList"/>
    <dgm:cxn modelId="{B6717BBD-7265-42C2-AF64-E9D2386CBF93}" type="presParOf" srcId="{20BDABFC-1E77-4193-83C7-8F2269CF033D}" destId="{40C2C188-6ACB-4E1A-AD10-5D327AF2F7EE}" srcOrd="3" destOrd="0" presId="urn:microsoft.com/office/officeart/2018/2/layout/IconVerticalSolidList"/>
    <dgm:cxn modelId="{2EBDAAB5-489C-40E1-BE00-9D7C11F7C187}" type="presParOf" srcId="{20BDABFC-1E77-4193-83C7-8F2269CF033D}" destId="{F7D6C29F-77D8-4A5E-8535-7BD975EE4636}" srcOrd="4" destOrd="0" presId="urn:microsoft.com/office/officeart/2018/2/layout/IconVerticalSolidList"/>
    <dgm:cxn modelId="{6597BDA1-4946-446B-AB8A-D736A31553C7}" type="presParOf" srcId="{F7D6C29F-77D8-4A5E-8535-7BD975EE4636}" destId="{4127D2CE-ADDE-49A1-A5F8-87F080EF632B}" srcOrd="0" destOrd="0" presId="urn:microsoft.com/office/officeart/2018/2/layout/IconVerticalSolidList"/>
    <dgm:cxn modelId="{BEB47973-63C9-49D6-BFF8-C1992E1622E7}" type="presParOf" srcId="{F7D6C29F-77D8-4A5E-8535-7BD975EE4636}" destId="{23FAD97B-F744-40CB-9987-6520B290CDEB}" srcOrd="1" destOrd="0" presId="urn:microsoft.com/office/officeart/2018/2/layout/IconVerticalSolidList"/>
    <dgm:cxn modelId="{1399D569-AB60-44BC-8BA6-F24A12FB096B}" type="presParOf" srcId="{F7D6C29F-77D8-4A5E-8535-7BD975EE4636}" destId="{A5B85EDA-6916-4E84-AD40-579C9AAFF5E6}" srcOrd="2" destOrd="0" presId="urn:microsoft.com/office/officeart/2018/2/layout/IconVerticalSolidList"/>
    <dgm:cxn modelId="{64AF89EE-7360-4734-BBE8-DFACD43A7331}" type="presParOf" srcId="{F7D6C29F-77D8-4A5E-8535-7BD975EE4636}" destId="{37E8EB14-69A8-43A2-A3C2-DE8E09370254}" srcOrd="3" destOrd="0" presId="urn:microsoft.com/office/officeart/2018/2/layout/IconVerticalSolidList"/>
    <dgm:cxn modelId="{8E10C1FC-759D-4EB6-9F81-2D6711D1EDF4}" type="presParOf" srcId="{F7D6C29F-77D8-4A5E-8535-7BD975EE4636}" destId="{C297862A-B746-438C-A973-BB29185CA01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AF567-53E5-4B2C-AA9B-A9C98298A7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33317-DBD3-470E-ABB6-ABB5A741C9F8}">
      <dgm:prSet custT="1"/>
      <dgm:spPr>
        <a:solidFill>
          <a:srgbClr val="D0D1D6">
            <a:alpha val="90000"/>
          </a:srgbClr>
        </a:solidFill>
        <a:ln>
          <a:noFill/>
        </a:ln>
      </dgm:spPr>
      <dgm:t>
        <a:bodyPr lIns="457200"/>
        <a:lstStyle/>
        <a:p>
          <a:r>
            <a:rPr lang="en-US" sz="2000">
              <a:solidFill>
                <a:srgbClr val="000000"/>
              </a:solidFill>
            </a:rPr>
            <a:t>Book on Concur</a:t>
          </a:r>
          <a:endParaRPr lang="en-US" sz="2000" dirty="0">
            <a:solidFill>
              <a:srgbClr val="000000"/>
            </a:solidFill>
          </a:endParaRPr>
        </a:p>
      </dgm:t>
    </dgm:pt>
    <dgm:pt modelId="{1F4C3705-2E2E-4EDE-B69A-3FFE4FA75EB3}" type="parTrans" cxnId="{FE51EA27-F784-4D93-BACB-0B8E97107CC6}">
      <dgm:prSet/>
      <dgm:spPr/>
      <dgm:t>
        <a:bodyPr/>
        <a:lstStyle/>
        <a:p>
          <a:endParaRPr lang="en-US"/>
        </a:p>
      </dgm:t>
    </dgm:pt>
    <dgm:pt modelId="{DA4BC835-2CFE-49FC-8FA7-8CECA1A549D9}" type="sibTrans" cxnId="{FE51EA27-F784-4D93-BACB-0B8E97107CC6}">
      <dgm:prSet/>
      <dgm:spPr/>
      <dgm:t>
        <a:bodyPr/>
        <a:lstStyle/>
        <a:p>
          <a:endParaRPr lang="en-US"/>
        </a:p>
      </dgm:t>
    </dgm:pt>
    <dgm:pt modelId="{F1CCC189-08FF-4CEF-B275-FD52C16ACC8A}">
      <dgm:prSet custT="1"/>
      <dgm:spPr>
        <a:solidFill>
          <a:srgbClr val="D0D1D6">
            <a:alpha val="90000"/>
          </a:srgbClr>
        </a:solidFill>
        <a:ln>
          <a:noFill/>
        </a:ln>
      </dgm:spPr>
      <dgm:t>
        <a:bodyPr lIns="457200"/>
        <a:lstStyle/>
        <a:p>
          <a:r>
            <a:rPr lang="en-US" sz="2000" dirty="0">
              <a:solidFill>
                <a:srgbClr val="000000"/>
              </a:solidFill>
            </a:rPr>
            <a:t>Compare Rental VS Personal Car pricing </a:t>
          </a:r>
          <a:r>
            <a:rPr lang="en-US" sz="2000" dirty="0">
              <a:solidFill>
                <a:srgbClr val="000000"/>
              </a:solidFill>
              <a:hlinkClick xmlns:r="http://schemas.openxmlformats.org/officeDocument/2006/relationships" r:id="rId1"/>
            </a:rPr>
            <a:t>here</a:t>
          </a:r>
          <a:endParaRPr lang="en-US" sz="2000" dirty="0">
            <a:solidFill>
              <a:srgbClr val="000000"/>
            </a:solidFill>
          </a:endParaRPr>
        </a:p>
      </dgm:t>
    </dgm:pt>
    <dgm:pt modelId="{A02892D2-1D5A-495A-847C-E3E2ABEE8B0C}" type="parTrans" cxnId="{B5968CE6-542A-4DD5-B80C-9158AD27DFAE}">
      <dgm:prSet/>
      <dgm:spPr/>
      <dgm:t>
        <a:bodyPr/>
        <a:lstStyle/>
        <a:p>
          <a:endParaRPr lang="en-US"/>
        </a:p>
      </dgm:t>
    </dgm:pt>
    <dgm:pt modelId="{606B08C2-BC39-41E5-8FD0-EC056335F941}" type="sibTrans" cxnId="{B5968CE6-542A-4DD5-B80C-9158AD27DFAE}">
      <dgm:prSet/>
      <dgm:spPr/>
      <dgm:t>
        <a:bodyPr/>
        <a:lstStyle/>
        <a:p>
          <a:endParaRPr lang="en-US"/>
        </a:p>
      </dgm:t>
    </dgm:pt>
    <dgm:pt modelId="{C062F9F6-CE07-4175-80C4-B7F3C7455BCA}">
      <dgm:prSet custT="1"/>
      <dgm:spPr>
        <a:solidFill>
          <a:srgbClr val="0B2D5D"/>
        </a:solidFill>
      </dgm:spPr>
      <dgm:t>
        <a:bodyPr/>
        <a:lstStyle/>
        <a:p>
          <a:r>
            <a:rPr lang="en-US" sz="3600"/>
            <a:t>Don’t</a:t>
          </a:r>
          <a:r>
            <a:rPr lang="en-US" sz="5400"/>
            <a:t> </a:t>
          </a:r>
          <a:endParaRPr lang="en-US" sz="5400" dirty="0"/>
        </a:p>
      </dgm:t>
    </dgm:pt>
    <dgm:pt modelId="{3235175B-AC7E-4FAC-9FEF-D410B4F4B9F7}" type="parTrans" cxnId="{13855D3E-CDC5-463E-BAFE-E5D4087701C3}">
      <dgm:prSet/>
      <dgm:spPr/>
      <dgm:t>
        <a:bodyPr/>
        <a:lstStyle/>
        <a:p>
          <a:endParaRPr lang="en-US"/>
        </a:p>
      </dgm:t>
    </dgm:pt>
    <dgm:pt modelId="{4231518E-1DD9-49EC-82E5-D743EE9765F6}" type="sibTrans" cxnId="{13855D3E-CDC5-463E-BAFE-E5D4087701C3}">
      <dgm:prSet/>
      <dgm:spPr/>
      <dgm:t>
        <a:bodyPr/>
        <a:lstStyle/>
        <a:p>
          <a:endParaRPr lang="en-US"/>
        </a:p>
      </dgm:t>
    </dgm:pt>
    <dgm:pt modelId="{D1F491D1-15B6-40DB-A443-A25498B6315F}">
      <dgm:prSet custT="1"/>
      <dgm:spPr>
        <a:solidFill>
          <a:srgbClr val="D0D1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0" tIns="28575" rIns="57150" bIns="28575" numCol="1" spcCol="1270" anchor="ctr" anchorCtr="0"/>
        <a:lstStyle/>
        <a:p>
          <a:r>
            <a:rPr lang="en-US" sz="2000" kern="1200" dirty="0">
              <a:solidFill>
                <a:srgbClr val="000000"/>
              </a:solidFill>
            </a:rPr>
            <a:t>Book directly on supplier site</a:t>
          </a:r>
        </a:p>
      </dgm:t>
    </dgm:pt>
    <dgm:pt modelId="{2C82CBCA-A628-46CD-BCD9-0A99817B6396}" type="parTrans" cxnId="{8C1D8A28-F7A7-4063-8DBF-54DCF05606C5}">
      <dgm:prSet/>
      <dgm:spPr/>
      <dgm:t>
        <a:bodyPr/>
        <a:lstStyle/>
        <a:p>
          <a:endParaRPr lang="en-US"/>
        </a:p>
      </dgm:t>
    </dgm:pt>
    <dgm:pt modelId="{E8D46599-D113-453A-BA97-E770B52CA33B}" type="sibTrans" cxnId="{8C1D8A28-F7A7-4063-8DBF-54DCF05606C5}">
      <dgm:prSet/>
      <dgm:spPr/>
      <dgm:t>
        <a:bodyPr/>
        <a:lstStyle/>
        <a:p>
          <a:endParaRPr lang="en-US"/>
        </a:p>
      </dgm:t>
    </dgm:pt>
    <dgm:pt modelId="{25508545-DA37-4761-9527-EFBE0BD83AD5}">
      <dgm:prSet custT="1"/>
      <dgm:spPr>
        <a:solidFill>
          <a:srgbClr val="D0D1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0" tIns="28575" rIns="57150" bIns="28575" numCol="1" spcCol="1270" anchor="ctr" anchorCtr="0"/>
        <a:lstStyle/>
        <a:p>
          <a:r>
            <a:rPr lang="en-US" sz="2000" kern="1200" dirty="0">
              <a:solidFill>
                <a:srgbClr val="000000"/>
              </a:solidFill>
            </a:rPr>
            <a:t>Split payment to be </a:t>
          </a:r>
          <a:r>
            <a:rPr lang="en-US" sz="2000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able</a:t>
          </a:r>
          <a:r>
            <a:rPr lang="en-US" sz="2000" kern="1200" dirty="0">
              <a:solidFill>
                <a:srgbClr val="000000"/>
              </a:solidFill>
            </a:rPr>
            <a:t> to put on P-Card*</a:t>
          </a:r>
        </a:p>
      </dgm:t>
    </dgm:pt>
    <dgm:pt modelId="{F7D4155F-0D58-4062-91C3-3CF1EA217540}" type="parTrans" cxnId="{C348AEBB-0A39-49C4-8A36-AF76DA5A0C1E}">
      <dgm:prSet/>
      <dgm:spPr/>
      <dgm:t>
        <a:bodyPr/>
        <a:lstStyle/>
        <a:p>
          <a:endParaRPr lang="en-US"/>
        </a:p>
      </dgm:t>
    </dgm:pt>
    <dgm:pt modelId="{EADB883E-D048-412B-A35D-C907F76A7CDD}" type="sibTrans" cxnId="{C348AEBB-0A39-49C4-8A36-AF76DA5A0C1E}">
      <dgm:prSet/>
      <dgm:spPr/>
      <dgm:t>
        <a:bodyPr/>
        <a:lstStyle/>
        <a:p>
          <a:endParaRPr lang="en-US"/>
        </a:p>
      </dgm:t>
    </dgm:pt>
    <dgm:pt modelId="{422D73B6-7DDA-44BB-B498-98405DF8EA38}">
      <dgm:prSet custT="1"/>
      <dgm:spPr>
        <a:solidFill>
          <a:srgbClr val="0B2D5D"/>
        </a:solidFill>
      </dgm:spPr>
      <dgm:t>
        <a:bodyPr/>
        <a:lstStyle/>
        <a:p>
          <a:r>
            <a:rPr lang="en-US" sz="3600"/>
            <a:t>Do</a:t>
          </a:r>
          <a:endParaRPr lang="en-US" sz="4800" dirty="0"/>
        </a:p>
      </dgm:t>
    </dgm:pt>
    <dgm:pt modelId="{DC2A118F-0CF8-4525-BC56-37E8A9298D7B}" type="sibTrans" cxnId="{12B437E3-3389-4CDD-8843-AA7CE807C881}">
      <dgm:prSet/>
      <dgm:spPr/>
      <dgm:t>
        <a:bodyPr/>
        <a:lstStyle/>
        <a:p>
          <a:endParaRPr lang="en-US"/>
        </a:p>
      </dgm:t>
    </dgm:pt>
    <dgm:pt modelId="{18425802-4A83-4D98-AD06-07ABF2120660}" type="parTrans" cxnId="{12B437E3-3389-4CDD-8843-AA7CE807C881}">
      <dgm:prSet/>
      <dgm:spPr/>
      <dgm:t>
        <a:bodyPr/>
        <a:lstStyle/>
        <a:p>
          <a:endParaRPr lang="en-US"/>
        </a:p>
      </dgm:t>
    </dgm:pt>
    <dgm:pt modelId="{7A1E13E4-6AA7-4C8B-9D7D-523426B735B7}">
      <dgm:prSet custT="1"/>
      <dgm:spPr>
        <a:solidFill>
          <a:srgbClr val="D0D1D6">
            <a:alpha val="90000"/>
          </a:srgbClr>
        </a:solidFill>
        <a:ln>
          <a:noFill/>
        </a:ln>
      </dgm:spPr>
      <dgm:t>
        <a:bodyPr lIns="457200"/>
        <a:lstStyle/>
        <a:p>
          <a:r>
            <a:rPr lang="en-US" sz="2000" dirty="0">
              <a:solidFill>
                <a:srgbClr val="000000"/>
              </a:solidFill>
            </a:rPr>
            <a:t>Use the new Travel Request Form for all needs that will be above P-Card limit and for group travel*</a:t>
          </a:r>
        </a:p>
      </dgm:t>
    </dgm:pt>
    <dgm:pt modelId="{7D7FAD40-A547-4F14-8F1F-073D0266EBCA}" type="parTrans" cxnId="{BF87450A-8A45-4FD6-A3E8-061ACFF77C6C}">
      <dgm:prSet/>
      <dgm:spPr/>
      <dgm:t>
        <a:bodyPr/>
        <a:lstStyle/>
        <a:p>
          <a:endParaRPr lang="en-US"/>
        </a:p>
      </dgm:t>
    </dgm:pt>
    <dgm:pt modelId="{CDB2F433-80F0-4778-8B79-29C2691F0E33}" type="sibTrans" cxnId="{BF87450A-8A45-4FD6-A3E8-061ACFF77C6C}">
      <dgm:prSet/>
      <dgm:spPr/>
      <dgm:t>
        <a:bodyPr/>
        <a:lstStyle/>
        <a:p>
          <a:endParaRPr lang="en-US"/>
        </a:p>
      </dgm:t>
    </dgm:pt>
    <dgm:pt modelId="{2FD07BAB-172A-4B6F-959F-61B2F409FDE8}">
      <dgm:prSet custT="1"/>
      <dgm:spPr>
        <a:solidFill>
          <a:srgbClr val="D0D1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0" tIns="28575" rIns="57150" bIns="28575" numCol="1" spcCol="1270" anchor="ctr" anchorCtr="0"/>
        <a:lstStyle/>
        <a:p>
          <a:r>
            <a:rPr lang="en-US" sz="2000" kern="1200" dirty="0">
              <a:solidFill>
                <a:srgbClr val="000000"/>
              </a:solidFill>
            </a:rPr>
            <a:t>Sign a contract of any type (whether LU is paying or not)</a:t>
          </a:r>
        </a:p>
      </dgm:t>
    </dgm:pt>
    <dgm:pt modelId="{3C1BA650-35DC-4FFD-BDDC-8A82B081E42F}" type="parTrans" cxnId="{2A0F3526-8E95-4CF7-ABAF-1475CA9DB43E}">
      <dgm:prSet/>
      <dgm:spPr/>
      <dgm:t>
        <a:bodyPr/>
        <a:lstStyle/>
        <a:p>
          <a:endParaRPr lang="en-US"/>
        </a:p>
      </dgm:t>
    </dgm:pt>
    <dgm:pt modelId="{B69D2C90-BB1E-4964-BD71-35146DA5D2A9}" type="sibTrans" cxnId="{2A0F3526-8E95-4CF7-ABAF-1475CA9DB43E}">
      <dgm:prSet/>
      <dgm:spPr/>
      <dgm:t>
        <a:bodyPr/>
        <a:lstStyle/>
        <a:p>
          <a:endParaRPr lang="en-US"/>
        </a:p>
      </dgm:t>
    </dgm:pt>
    <dgm:pt modelId="{83AE55DE-8C0E-4AD2-8B93-2E0899785FDE}">
      <dgm:prSet custT="1"/>
      <dgm:spPr>
        <a:solidFill>
          <a:srgbClr val="D0D1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0" tIns="28575" rIns="57150" bIns="28575" numCol="1" spcCol="1270" anchor="ctr" anchorCtr="0"/>
        <a:lstStyle/>
        <a:p>
          <a:r>
            <a:rPr lang="en-US" sz="2000" kern="1200" dirty="0">
              <a:solidFill>
                <a:srgbClr val="000000"/>
              </a:solidFill>
            </a:rPr>
            <a:t>Return rental car without refueling first</a:t>
          </a:r>
        </a:p>
      </dgm:t>
    </dgm:pt>
    <dgm:pt modelId="{2A879735-DE76-4E3F-9C87-A28A6B3E4551}" type="parTrans" cxnId="{FE77F22A-FF7F-4C77-A326-4C4D61279993}">
      <dgm:prSet/>
      <dgm:spPr/>
      <dgm:t>
        <a:bodyPr/>
        <a:lstStyle/>
        <a:p>
          <a:endParaRPr lang="en-US"/>
        </a:p>
      </dgm:t>
    </dgm:pt>
    <dgm:pt modelId="{6BB87738-8DD3-46E9-BC66-3CC8A5626D4E}" type="sibTrans" cxnId="{FE77F22A-FF7F-4C77-A326-4C4D61279993}">
      <dgm:prSet/>
      <dgm:spPr/>
      <dgm:t>
        <a:bodyPr/>
        <a:lstStyle/>
        <a:p>
          <a:endParaRPr lang="en-US"/>
        </a:p>
      </dgm:t>
    </dgm:pt>
    <dgm:pt modelId="{01C053DF-E29D-48A6-B565-FE997F41AA7F}">
      <dgm:prSet custT="1"/>
      <dgm:spPr>
        <a:solidFill>
          <a:srgbClr val="D0D1D6">
            <a:alpha val="90000"/>
          </a:srgbClr>
        </a:solidFill>
        <a:ln>
          <a:noFill/>
        </a:ln>
      </dgm:spPr>
      <dgm:t>
        <a:bodyPr lIns="457200"/>
        <a:lstStyle/>
        <a:p>
          <a:r>
            <a:rPr lang="en-US" sz="2000" dirty="0">
              <a:solidFill>
                <a:srgbClr val="000000"/>
              </a:solidFill>
            </a:rPr>
            <a:t>Request passenger vans through Travel Office</a:t>
          </a:r>
        </a:p>
      </dgm:t>
    </dgm:pt>
    <dgm:pt modelId="{0DC59DDD-1E12-4C72-87EC-2F691828A4D0}" type="parTrans" cxnId="{212FC03E-9812-494F-A093-3DD9AC195D26}">
      <dgm:prSet/>
      <dgm:spPr/>
      <dgm:t>
        <a:bodyPr/>
        <a:lstStyle/>
        <a:p>
          <a:endParaRPr lang="en-US"/>
        </a:p>
      </dgm:t>
    </dgm:pt>
    <dgm:pt modelId="{9E0CAB57-4177-4A1D-85F9-54D093440BE9}" type="sibTrans" cxnId="{212FC03E-9812-494F-A093-3DD9AC195D26}">
      <dgm:prSet/>
      <dgm:spPr/>
      <dgm:t>
        <a:bodyPr/>
        <a:lstStyle/>
        <a:p>
          <a:endParaRPr lang="en-US"/>
        </a:p>
      </dgm:t>
    </dgm:pt>
    <dgm:pt modelId="{339CD12E-6629-462F-B215-3BF1FAE15E11}" type="pres">
      <dgm:prSet presAssocID="{171AF567-53E5-4B2C-AA9B-A9C98298A717}" presName="Name0" presStyleCnt="0">
        <dgm:presLayoutVars>
          <dgm:dir/>
          <dgm:animLvl val="lvl"/>
          <dgm:resizeHandles val="exact"/>
        </dgm:presLayoutVars>
      </dgm:prSet>
      <dgm:spPr/>
    </dgm:pt>
    <dgm:pt modelId="{0E7CDF6B-29C2-4E2E-909F-8EBDD2862AC1}" type="pres">
      <dgm:prSet presAssocID="{422D73B6-7DDA-44BB-B498-98405DF8EA38}" presName="linNode" presStyleCnt="0"/>
      <dgm:spPr/>
    </dgm:pt>
    <dgm:pt modelId="{79B13BEC-4FEF-40DC-8493-CCFA9E76AD96}" type="pres">
      <dgm:prSet presAssocID="{422D73B6-7DDA-44BB-B498-98405DF8EA38}" presName="parentText" presStyleLbl="node1" presStyleIdx="0" presStyleCnt="2" custScaleX="81504" custScaleY="79514" custLinFactNeighborX="5710">
        <dgm:presLayoutVars>
          <dgm:chMax val="1"/>
          <dgm:bulletEnabled val="1"/>
        </dgm:presLayoutVars>
      </dgm:prSet>
      <dgm:spPr/>
    </dgm:pt>
    <dgm:pt modelId="{7FF6AB7D-F047-4FBC-9C76-FD658026D169}" type="pres">
      <dgm:prSet presAssocID="{422D73B6-7DDA-44BB-B498-98405DF8EA38}" presName="descendantText" presStyleLbl="alignAccFollowNode1" presStyleIdx="0" presStyleCnt="2">
        <dgm:presLayoutVars>
          <dgm:bulletEnabled val="1"/>
        </dgm:presLayoutVars>
      </dgm:prSet>
      <dgm:spPr/>
    </dgm:pt>
    <dgm:pt modelId="{D15E9B6A-5A6B-41A0-9135-02FA59C8611C}" type="pres">
      <dgm:prSet presAssocID="{DC2A118F-0CF8-4525-BC56-37E8A9298D7B}" presName="sp" presStyleCnt="0"/>
      <dgm:spPr/>
    </dgm:pt>
    <dgm:pt modelId="{5A8878BD-EA50-42C0-B8D1-1FD3D67CC194}" type="pres">
      <dgm:prSet presAssocID="{C062F9F6-CE07-4175-80C4-B7F3C7455BCA}" presName="linNode" presStyleCnt="0"/>
      <dgm:spPr/>
    </dgm:pt>
    <dgm:pt modelId="{DBBFEF2B-E91E-494C-A5F9-72A74E8AC383}" type="pres">
      <dgm:prSet presAssocID="{C062F9F6-CE07-4175-80C4-B7F3C7455BCA}" presName="parentText" presStyleLbl="node1" presStyleIdx="1" presStyleCnt="2" custScaleX="81504" custScaleY="79514" custLinFactNeighborX="5570" custLinFactNeighborY="38009">
        <dgm:presLayoutVars>
          <dgm:chMax val="1"/>
          <dgm:bulletEnabled val="1"/>
        </dgm:presLayoutVars>
      </dgm:prSet>
      <dgm:spPr/>
    </dgm:pt>
    <dgm:pt modelId="{FF482A78-336B-42DF-9A0E-1102CD213094}" type="pres">
      <dgm:prSet presAssocID="{C062F9F6-CE07-4175-80C4-B7F3C7455BCA}" presName="descendantText" presStyleLbl="alignAccFollowNode1" presStyleIdx="1" presStyleCnt="2" custScaleY="97888" custLinFactNeighborX="-249" custLinFactNeighborY="47511">
        <dgm:presLayoutVars>
          <dgm:bulletEnabled val="1"/>
        </dgm:presLayoutVars>
      </dgm:prSet>
      <dgm:spPr>
        <a:xfrm rot="5400000">
          <a:off x="3343807" y="-40202"/>
          <a:ext cx="900787" cy="3571012"/>
        </a:xfrm>
        <a:prstGeom prst="round2SameRect">
          <a:avLst/>
        </a:prstGeom>
      </dgm:spPr>
    </dgm:pt>
  </dgm:ptLst>
  <dgm:cxnLst>
    <dgm:cxn modelId="{BF87450A-8A45-4FD6-A3E8-061ACFF77C6C}" srcId="{422D73B6-7DDA-44BB-B498-98405DF8EA38}" destId="{7A1E13E4-6AA7-4C8B-9D7D-523426B735B7}" srcOrd="2" destOrd="0" parTransId="{7D7FAD40-A547-4F14-8F1F-073D0266EBCA}" sibTransId="{CDB2F433-80F0-4778-8B79-29C2691F0E33}"/>
    <dgm:cxn modelId="{F8DC620F-D096-4540-98BB-AC6D85FA30AE}" type="presOf" srcId="{83AE55DE-8C0E-4AD2-8B93-2E0899785FDE}" destId="{FF482A78-336B-42DF-9A0E-1102CD213094}" srcOrd="0" destOrd="3" presId="urn:microsoft.com/office/officeart/2005/8/layout/vList5"/>
    <dgm:cxn modelId="{2A0F3526-8E95-4CF7-ABAF-1475CA9DB43E}" srcId="{C062F9F6-CE07-4175-80C4-B7F3C7455BCA}" destId="{2FD07BAB-172A-4B6F-959F-61B2F409FDE8}" srcOrd="2" destOrd="0" parTransId="{3C1BA650-35DC-4FFD-BDDC-8A82B081E42F}" sibTransId="{B69D2C90-BB1E-4964-BD71-35146DA5D2A9}"/>
    <dgm:cxn modelId="{FE51EA27-F784-4D93-BACB-0B8E97107CC6}" srcId="{422D73B6-7DDA-44BB-B498-98405DF8EA38}" destId="{03033317-DBD3-470E-ABB6-ABB5A741C9F8}" srcOrd="0" destOrd="0" parTransId="{1F4C3705-2E2E-4EDE-B69A-3FFE4FA75EB3}" sibTransId="{DA4BC835-2CFE-49FC-8FA7-8CECA1A549D9}"/>
    <dgm:cxn modelId="{8C1D8A28-F7A7-4063-8DBF-54DCF05606C5}" srcId="{C062F9F6-CE07-4175-80C4-B7F3C7455BCA}" destId="{D1F491D1-15B6-40DB-A443-A25498B6315F}" srcOrd="0" destOrd="0" parTransId="{2C82CBCA-A628-46CD-BCD9-0A99817B6396}" sibTransId="{E8D46599-D113-453A-BA97-E770B52CA33B}"/>
    <dgm:cxn modelId="{FE77F22A-FF7F-4C77-A326-4C4D61279993}" srcId="{C062F9F6-CE07-4175-80C4-B7F3C7455BCA}" destId="{83AE55DE-8C0E-4AD2-8B93-2E0899785FDE}" srcOrd="3" destOrd="0" parTransId="{2A879735-DE76-4E3F-9C87-A28A6B3E4551}" sibTransId="{6BB87738-8DD3-46E9-BC66-3CC8A5626D4E}"/>
    <dgm:cxn modelId="{2D8F2532-4589-48F9-8F70-15DF5373E4B7}" type="presOf" srcId="{422D73B6-7DDA-44BB-B498-98405DF8EA38}" destId="{79B13BEC-4FEF-40DC-8493-CCFA9E76AD96}" srcOrd="0" destOrd="0" presId="urn:microsoft.com/office/officeart/2005/8/layout/vList5"/>
    <dgm:cxn modelId="{13855D3E-CDC5-463E-BAFE-E5D4087701C3}" srcId="{171AF567-53E5-4B2C-AA9B-A9C98298A717}" destId="{C062F9F6-CE07-4175-80C4-B7F3C7455BCA}" srcOrd="1" destOrd="0" parTransId="{3235175B-AC7E-4FAC-9FEF-D410B4F4B9F7}" sibTransId="{4231518E-1DD9-49EC-82E5-D743EE9765F6}"/>
    <dgm:cxn modelId="{212FC03E-9812-494F-A093-3DD9AC195D26}" srcId="{422D73B6-7DDA-44BB-B498-98405DF8EA38}" destId="{01C053DF-E29D-48A6-B565-FE997F41AA7F}" srcOrd="3" destOrd="0" parTransId="{0DC59DDD-1E12-4C72-87EC-2F691828A4D0}" sibTransId="{9E0CAB57-4177-4A1D-85F9-54D093440BE9}"/>
    <dgm:cxn modelId="{22F1AB65-A3C1-42D0-AF42-09F2A71BB877}" type="presOf" srcId="{171AF567-53E5-4B2C-AA9B-A9C98298A717}" destId="{339CD12E-6629-462F-B215-3BF1FAE15E11}" srcOrd="0" destOrd="0" presId="urn:microsoft.com/office/officeart/2005/8/layout/vList5"/>
    <dgm:cxn modelId="{544F814D-0AC8-42FA-A032-D7C96B41F7FD}" type="presOf" srcId="{D1F491D1-15B6-40DB-A443-A25498B6315F}" destId="{FF482A78-336B-42DF-9A0E-1102CD213094}" srcOrd="0" destOrd="0" presId="urn:microsoft.com/office/officeart/2005/8/layout/vList5"/>
    <dgm:cxn modelId="{FA630475-51C1-42BA-99D0-66153CD572C3}" type="presOf" srcId="{F1CCC189-08FF-4CEF-B275-FD52C16ACC8A}" destId="{7FF6AB7D-F047-4FBC-9C76-FD658026D169}" srcOrd="0" destOrd="1" presId="urn:microsoft.com/office/officeart/2005/8/layout/vList5"/>
    <dgm:cxn modelId="{44BFD277-8866-47B6-8FED-91A59F1AFB80}" type="presOf" srcId="{2FD07BAB-172A-4B6F-959F-61B2F409FDE8}" destId="{FF482A78-336B-42DF-9A0E-1102CD213094}" srcOrd="0" destOrd="2" presId="urn:microsoft.com/office/officeart/2005/8/layout/vList5"/>
    <dgm:cxn modelId="{39C4B4B0-7A70-40F1-9742-F6A8BE5EE0DC}" type="presOf" srcId="{03033317-DBD3-470E-ABB6-ABB5A741C9F8}" destId="{7FF6AB7D-F047-4FBC-9C76-FD658026D169}" srcOrd="0" destOrd="0" presId="urn:microsoft.com/office/officeart/2005/8/layout/vList5"/>
    <dgm:cxn modelId="{AA5444B9-F079-431E-BF11-DDA90ADF5AFB}" type="presOf" srcId="{01C053DF-E29D-48A6-B565-FE997F41AA7F}" destId="{7FF6AB7D-F047-4FBC-9C76-FD658026D169}" srcOrd="0" destOrd="3" presId="urn:microsoft.com/office/officeart/2005/8/layout/vList5"/>
    <dgm:cxn modelId="{C348AEBB-0A39-49C4-8A36-AF76DA5A0C1E}" srcId="{C062F9F6-CE07-4175-80C4-B7F3C7455BCA}" destId="{25508545-DA37-4761-9527-EFBE0BD83AD5}" srcOrd="1" destOrd="0" parTransId="{F7D4155F-0D58-4062-91C3-3CF1EA217540}" sibTransId="{EADB883E-D048-412B-A35D-C907F76A7CDD}"/>
    <dgm:cxn modelId="{609497D4-1AF6-4299-846D-063D7322A7B5}" type="presOf" srcId="{7A1E13E4-6AA7-4C8B-9D7D-523426B735B7}" destId="{7FF6AB7D-F047-4FBC-9C76-FD658026D169}" srcOrd="0" destOrd="2" presId="urn:microsoft.com/office/officeart/2005/8/layout/vList5"/>
    <dgm:cxn modelId="{44834ADB-5F35-4662-92E2-0CB58E6A9AD0}" type="presOf" srcId="{25508545-DA37-4761-9527-EFBE0BD83AD5}" destId="{FF482A78-336B-42DF-9A0E-1102CD213094}" srcOrd="0" destOrd="1" presId="urn:microsoft.com/office/officeart/2005/8/layout/vList5"/>
    <dgm:cxn modelId="{12B437E3-3389-4CDD-8843-AA7CE807C881}" srcId="{171AF567-53E5-4B2C-AA9B-A9C98298A717}" destId="{422D73B6-7DDA-44BB-B498-98405DF8EA38}" srcOrd="0" destOrd="0" parTransId="{18425802-4A83-4D98-AD06-07ABF2120660}" sibTransId="{DC2A118F-0CF8-4525-BC56-37E8A9298D7B}"/>
    <dgm:cxn modelId="{A89A40E5-A43D-46B8-979F-33F7FE29BA4F}" type="presOf" srcId="{C062F9F6-CE07-4175-80C4-B7F3C7455BCA}" destId="{DBBFEF2B-E91E-494C-A5F9-72A74E8AC383}" srcOrd="0" destOrd="0" presId="urn:microsoft.com/office/officeart/2005/8/layout/vList5"/>
    <dgm:cxn modelId="{B5968CE6-542A-4DD5-B80C-9158AD27DFAE}" srcId="{422D73B6-7DDA-44BB-B498-98405DF8EA38}" destId="{F1CCC189-08FF-4CEF-B275-FD52C16ACC8A}" srcOrd="1" destOrd="0" parTransId="{A02892D2-1D5A-495A-847C-E3E2ABEE8B0C}" sibTransId="{606B08C2-BC39-41E5-8FD0-EC056335F941}"/>
    <dgm:cxn modelId="{9D06CEFB-BE44-4BCE-B512-12A39E52A4B2}" type="presParOf" srcId="{339CD12E-6629-462F-B215-3BF1FAE15E11}" destId="{0E7CDF6B-29C2-4E2E-909F-8EBDD2862AC1}" srcOrd="0" destOrd="0" presId="urn:microsoft.com/office/officeart/2005/8/layout/vList5"/>
    <dgm:cxn modelId="{491DE003-29FF-48BA-ABB6-EF210E86E736}" type="presParOf" srcId="{0E7CDF6B-29C2-4E2E-909F-8EBDD2862AC1}" destId="{79B13BEC-4FEF-40DC-8493-CCFA9E76AD96}" srcOrd="0" destOrd="0" presId="urn:microsoft.com/office/officeart/2005/8/layout/vList5"/>
    <dgm:cxn modelId="{0CF4E385-825B-476A-B2E8-AB1DD05549DC}" type="presParOf" srcId="{0E7CDF6B-29C2-4E2E-909F-8EBDD2862AC1}" destId="{7FF6AB7D-F047-4FBC-9C76-FD658026D169}" srcOrd="1" destOrd="0" presId="urn:microsoft.com/office/officeart/2005/8/layout/vList5"/>
    <dgm:cxn modelId="{BFB287B9-2BDB-4215-B592-4960A6BF47EA}" type="presParOf" srcId="{339CD12E-6629-462F-B215-3BF1FAE15E11}" destId="{D15E9B6A-5A6B-41A0-9135-02FA59C8611C}" srcOrd="1" destOrd="0" presId="urn:microsoft.com/office/officeart/2005/8/layout/vList5"/>
    <dgm:cxn modelId="{1D19D6EC-C0AE-40BD-8E77-97227679AD0E}" type="presParOf" srcId="{339CD12E-6629-462F-B215-3BF1FAE15E11}" destId="{5A8878BD-EA50-42C0-B8D1-1FD3D67CC194}" srcOrd="2" destOrd="0" presId="urn:microsoft.com/office/officeart/2005/8/layout/vList5"/>
    <dgm:cxn modelId="{ECAC55B7-1D84-4D59-85B8-30DEA30308BF}" type="presParOf" srcId="{5A8878BD-EA50-42C0-B8D1-1FD3D67CC194}" destId="{DBBFEF2B-E91E-494C-A5F9-72A74E8AC383}" srcOrd="0" destOrd="0" presId="urn:microsoft.com/office/officeart/2005/8/layout/vList5"/>
    <dgm:cxn modelId="{0C71764D-857A-4D88-ABA8-0B2DA4B1ECE5}" type="presParOf" srcId="{5A8878BD-EA50-42C0-B8D1-1FD3D67CC194}" destId="{FF482A78-336B-42DF-9A0E-1102CD2130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80880-8F4E-45C8-B718-CA63F9D1BFA0}">
      <dsp:nvSpPr>
        <dsp:cNvPr id="0" name=""/>
        <dsp:cNvSpPr/>
      </dsp:nvSpPr>
      <dsp:spPr>
        <a:xfrm>
          <a:off x="0" y="0"/>
          <a:ext cx="7079492" cy="15813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ED12B-ECF2-4323-8F40-1A112E8109E8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232C-A197-4468-A054-15980BBE3ECD}">
      <dsp:nvSpPr>
        <dsp:cNvPr id="0" name=""/>
        <dsp:cNvSpPr/>
      </dsp:nvSpPr>
      <dsp:spPr>
        <a:xfrm>
          <a:off x="1826480" y="675"/>
          <a:ext cx="318577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to get to P-Card Website</a:t>
          </a:r>
        </a:p>
      </dsp:txBody>
      <dsp:txXfrm>
        <a:off x="1826480" y="675"/>
        <a:ext cx="3185771" cy="1581368"/>
      </dsp:txXfrm>
    </dsp:sp>
    <dsp:sp modelId="{2AAAC85F-224A-48A1-B1D6-64D941893ECB}">
      <dsp:nvSpPr>
        <dsp:cNvPr id="0" name=""/>
        <dsp:cNvSpPr/>
      </dsp:nvSpPr>
      <dsp:spPr>
        <a:xfrm>
          <a:off x="5012251" y="675"/>
          <a:ext cx="2067240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From MyLU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From URL – liberty.edu/finance-admin/procurement/</a:t>
          </a:r>
          <a:r>
            <a:rPr lang="en-US" sz="1100" kern="1200" dirty="0" err="1"/>
            <a:t>pcard</a:t>
          </a:r>
          <a:r>
            <a:rPr lang="en-US" sz="1100" kern="1200" dirty="0"/>
            <a:t>/ </a:t>
          </a:r>
        </a:p>
      </dsp:txBody>
      <dsp:txXfrm>
        <a:off x="5012251" y="675"/>
        <a:ext cx="2067240" cy="1581368"/>
      </dsp:txXfrm>
    </dsp:sp>
    <dsp:sp modelId="{C669F21A-F011-480C-ABC0-17C55745902D}">
      <dsp:nvSpPr>
        <dsp:cNvPr id="0" name=""/>
        <dsp:cNvSpPr/>
      </dsp:nvSpPr>
      <dsp:spPr>
        <a:xfrm>
          <a:off x="0" y="1997501"/>
          <a:ext cx="7079492" cy="1581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EECE3-4224-4AB8-A7A1-4CE9556BEAC5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EF2A6-D8DC-4104-A57C-08149F0F9CC2}">
      <dsp:nvSpPr>
        <dsp:cNvPr id="0" name=""/>
        <dsp:cNvSpPr/>
      </dsp:nvSpPr>
      <dsp:spPr>
        <a:xfrm>
          <a:off x="1826480" y="1977386"/>
          <a:ext cx="318577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Navigate P-Card Website</a:t>
          </a:r>
        </a:p>
      </dsp:txBody>
      <dsp:txXfrm>
        <a:off x="1826480" y="1977386"/>
        <a:ext cx="3185771" cy="1581368"/>
      </dsp:txXfrm>
    </dsp:sp>
    <dsp:sp modelId="{AAC3B44B-A0D0-47D7-AD48-7646167394B4}">
      <dsp:nvSpPr>
        <dsp:cNvPr id="0" name=""/>
        <dsp:cNvSpPr/>
      </dsp:nvSpPr>
      <dsp:spPr>
        <a:xfrm>
          <a:off x="5012251" y="1977386"/>
          <a:ext cx="2067240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Forms available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Missing Receipt Form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Gift Incentive Form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Fraud Report Form</a:t>
          </a:r>
        </a:p>
      </dsp:txBody>
      <dsp:txXfrm>
        <a:off x="5012251" y="1977386"/>
        <a:ext cx="2067240" cy="1581368"/>
      </dsp:txXfrm>
    </dsp:sp>
    <dsp:sp modelId="{4127D2CE-ADDE-49A1-A5F8-87F080EF632B}">
      <dsp:nvSpPr>
        <dsp:cNvPr id="0" name=""/>
        <dsp:cNvSpPr/>
      </dsp:nvSpPr>
      <dsp:spPr>
        <a:xfrm>
          <a:off x="0" y="3954096"/>
          <a:ext cx="7079492" cy="15813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AD97B-F744-40CB-9987-6520B290CDEB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8EB14-69A8-43A2-A3C2-DE8E09370254}">
      <dsp:nvSpPr>
        <dsp:cNvPr id="0" name=""/>
        <dsp:cNvSpPr/>
      </dsp:nvSpPr>
      <dsp:spPr>
        <a:xfrm>
          <a:off x="1826480" y="3954096"/>
          <a:ext cx="318577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Dealing with P-Card Fraud section</a:t>
          </a:r>
        </a:p>
      </dsp:txBody>
      <dsp:txXfrm>
        <a:off x="1826480" y="3954096"/>
        <a:ext cx="3185771" cy="1581368"/>
      </dsp:txXfrm>
    </dsp:sp>
    <dsp:sp modelId="{C297862A-B746-438C-A973-BB29185CA019}">
      <dsp:nvSpPr>
        <dsp:cNvPr id="0" name=""/>
        <dsp:cNvSpPr/>
      </dsp:nvSpPr>
      <dsp:spPr>
        <a:xfrm>
          <a:off x="5012251" y="3954096"/>
          <a:ext cx="2067240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Should be done within 30 days to avoid penalties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Always H2000-60-Fraud – under Fraud expense type</a:t>
          </a:r>
        </a:p>
      </dsp:txBody>
      <dsp:txXfrm>
        <a:off x="5012251" y="3954096"/>
        <a:ext cx="2067240" cy="1581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AB7D-F047-4FBC-9C76-FD658026D169}">
      <dsp:nvSpPr>
        <dsp:cNvPr id="0" name=""/>
        <dsp:cNvSpPr/>
      </dsp:nvSpPr>
      <dsp:spPr>
        <a:xfrm rot="5400000">
          <a:off x="5656307" y="-2222118"/>
          <a:ext cx="2276586" cy="6724131"/>
        </a:xfrm>
        <a:prstGeom prst="round2SameRect">
          <a:avLst/>
        </a:prstGeom>
        <a:solidFill>
          <a:srgbClr val="D0D1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rgbClr val="000000"/>
              </a:solidFill>
            </a:rPr>
            <a:t>Book on Concur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</a:rPr>
            <a:t>Compare Rental VS Personal Car pricing </a:t>
          </a:r>
          <a:r>
            <a:rPr lang="en-US" sz="2000" kern="1200" dirty="0">
              <a:solidFill>
                <a:srgbClr val="000000"/>
              </a:solidFill>
              <a:hlinkClick xmlns:r="http://schemas.openxmlformats.org/officeDocument/2006/relationships" r:id="rId1"/>
            </a:rPr>
            <a:t>here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</a:rPr>
            <a:t>Use the new Travel Request Form for all needs that will be above P-Card limit and for group travel*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</a:rPr>
            <a:t>Request passenger vans through Travel Office</a:t>
          </a:r>
        </a:p>
      </dsp:txBody>
      <dsp:txXfrm rot="-5400000">
        <a:off x="3432535" y="112788"/>
        <a:ext cx="6612997" cy="2054318"/>
      </dsp:txXfrm>
    </dsp:sp>
    <dsp:sp modelId="{79B13BEC-4FEF-40DC-8493-CCFA9E76AD96}">
      <dsp:nvSpPr>
        <dsp:cNvPr id="0" name=""/>
        <dsp:cNvSpPr/>
      </dsp:nvSpPr>
      <dsp:spPr>
        <a:xfrm>
          <a:off x="733737" y="8568"/>
          <a:ext cx="3082745" cy="2262756"/>
        </a:xfrm>
        <a:prstGeom prst="roundRect">
          <a:avLst/>
        </a:prstGeom>
        <a:solidFill>
          <a:srgbClr val="0B2D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Do</a:t>
          </a:r>
          <a:endParaRPr lang="en-US" sz="4800" kern="1200" dirty="0"/>
        </a:p>
      </dsp:txBody>
      <dsp:txXfrm>
        <a:off x="844196" y="119027"/>
        <a:ext cx="2861827" cy="2041838"/>
      </dsp:txXfrm>
    </dsp:sp>
    <dsp:sp modelId="{FF482A78-336B-42DF-9A0E-1102CD213094}">
      <dsp:nvSpPr>
        <dsp:cNvPr id="0" name=""/>
        <dsp:cNvSpPr/>
      </dsp:nvSpPr>
      <dsp:spPr>
        <a:xfrm rot="5400000">
          <a:off x="5670930" y="208618"/>
          <a:ext cx="2228505" cy="6724131"/>
        </a:xfrm>
        <a:prstGeom prst="round2SameRect">
          <a:avLst/>
        </a:prstGeom>
        <a:solidFill>
          <a:srgbClr val="D0D1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0" tIns="28575" rIns="57150" bIns="2857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</a:rPr>
            <a:t>Book directly on supplier site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</a:rPr>
            <a:t>Split payment to be </a:t>
          </a:r>
          <a:r>
            <a:rPr lang="en-US" sz="2000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able</a:t>
          </a:r>
          <a:r>
            <a:rPr lang="en-US" sz="2000" kern="1200" dirty="0">
              <a:solidFill>
                <a:srgbClr val="000000"/>
              </a:solidFill>
            </a:rPr>
            <a:t> to put on P-Card*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</a:rPr>
            <a:t>Sign a contract of any type (whether LU is paying or not)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</a:rPr>
            <a:t>Return rental car without refueling first</a:t>
          </a:r>
        </a:p>
      </dsp:txBody>
      <dsp:txXfrm rot="-5400000">
        <a:off x="3423118" y="2565218"/>
        <a:ext cx="6615344" cy="2010931"/>
      </dsp:txXfrm>
    </dsp:sp>
    <dsp:sp modelId="{DBBFEF2B-E91E-494C-A5F9-72A74E8AC383}">
      <dsp:nvSpPr>
        <dsp:cNvPr id="0" name=""/>
        <dsp:cNvSpPr/>
      </dsp:nvSpPr>
      <dsp:spPr>
        <a:xfrm>
          <a:off x="724323" y="2422180"/>
          <a:ext cx="3082745" cy="2262756"/>
        </a:xfrm>
        <a:prstGeom prst="roundRect">
          <a:avLst/>
        </a:prstGeom>
        <a:solidFill>
          <a:srgbClr val="0B2D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Don’t</a:t>
          </a:r>
          <a:r>
            <a:rPr lang="en-US" sz="5400" kern="1200"/>
            <a:t> </a:t>
          </a:r>
          <a:endParaRPr lang="en-US" sz="5400" kern="1200" dirty="0"/>
        </a:p>
      </dsp:txBody>
      <dsp:txXfrm>
        <a:off x="834782" y="2532639"/>
        <a:ext cx="2861827" cy="204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5BA10-34CD-4529-9E44-7B0D831B1A9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4C054-B97B-407C-806A-1BECFDBC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Hidden </a:t>
            </a:r>
            <a:r>
              <a:rPr lang="en-US" dirty="0" err="1"/>
              <a:t>Sparkys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E34D-CFF1-4FFE-815B-D050E7ED2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4C054-B97B-407C-806A-1BECFDBCF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4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E34D-CFF1-4FFE-815B-D050E7ED2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64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3D4F-19FE-7118-7860-7BC328BBC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13A75-A4EA-74A9-6F98-5F602DAF8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C498-DF4D-C85E-8415-16C38A57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2D31-2FE3-B4D2-27F1-C7ABCFCA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5AB0A-36BD-C778-F1F3-7277DAC3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C60F-49ED-5544-761E-DC3E8BBC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B9446-012B-2B25-0D4E-399A64013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390F-EE46-B888-33B7-B8CDA615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5B250-ED4F-A8AE-B100-8CBBFEAE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35E4-F439-EE3E-8861-87D5511B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8449DC-86C0-4AFC-932A-988C3F124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F4CE-67AC-359A-E578-93E814DEE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49A1-2429-53EB-4A91-6CA39557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156F6-BFDC-A0B5-92EB-32219183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F6E5-5DA5-8535-430B-B8A56679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66AE075-14B2-29B8-2B26-9C40CE6041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79896-9010-68BE-8823-9688212AF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BFDC-C668-04CC-97A8-E97997AF3D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3632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60B7-60DB-03A8-F81C-344D280F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A98F-59BB-8CFB-8F4D-372EF5EC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574C-4F81-A284-BB47-5EDE7ACA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8082F2-F4AC-7F14-EFC4-1C9FAB2481D7}"/>
              </a:ext>
            </a:extLst>
          </p:cNvPr>
          <p:cNvSpPr txBox="1">
            <a:spLocks/>
          </p:cNvSpPr>
          <p:nvPr userDrawn="1"/>
        </p:nvSpPr>
        <p:spPr>
          <a:xfrm>
            <a:off x="1524000" y="4233012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972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C604B7-2E17-4EEA-7010-12390307A1DB}"/>
              </a:ext>
            </a:extLst>
          </p:cNvPr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B2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9F8C9-84E0-8A16-C91B-83572D80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555706"/>
            <a:ext cx="3932237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79D5C-BC23-04CF-B42D-4367BB4C4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5FBE7-FAE5-62A7-0864-7D9330B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5" y="1743959"/>
            <a:ext cx="3932237" cy="4200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1D3C-EABD-E7BF-2DAF-6A54FE4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0831-A570-2D94-50B8-2559EE9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2F34E-C20D-076D-DE67-4C359436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181393" cy="1562959"/>
          </a:xfrm>
        </p:spPr>
        <p:txBody>
          <a:bodyPr wrap="square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3596" y="4508500"/>
            <a:ext cx="6280227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0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C604B7-2E17-4EEA-7010-12390307A1D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B2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9F8C9-84E0-8A16-C91B-83572D80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24064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79D5C-BC23-04CF-B42D-4367BB4C4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0482" y="457201"/>
            <a:ext cx="50056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5FBE7-FAE5-62A7-0864-7D9330B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8544"/>
            <a:ext cx="4524064" cy="4200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1D3C-EABD-E7BF-2DAF-6A54FE4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0831-A570-2D94-50B8-2559EE9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2F34E-C20D-076D-DE67-4C359436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6A0-A645-4AB5-7A06-4117176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345B-8335-4CD3-4197-DE71CAC7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E859-7EDF-D94B-1408-BC2A185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08A4-4379-AC4C-D717-1606796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876B-C577-356D-AF96-F31A78A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1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6A0-A645-4AB5-7A06-4117176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345B-8335-4CD3-4197-DE71CAC7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E859-7EDF-D94B-1408-BC2A185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08A4-4379-AC4C-D717-1606796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876B-C577-356D-AF96-F31A78A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0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942E-B8C6-9906-9E5D-41B2FC32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1ADDA-F8AC-4501-2EAA-4F8A8047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411F-BAB3-8BE6-E732-4FABEF6B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6090-DC73-3A82-4AE0-DB2C41A5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ABED-1384-2E1E-18FD-6AF0274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A545-44A3-3DD2-93C1-58D4F7EF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BCDE-095C-A98A-F44D-AD0B6D1BD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DC263-E447-D064-51FB-00600CF31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445BD-CF58-2762-7D98-05343EBE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54FC3-4D5C-AF00-C039-2394E476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D78D0-5F9C-36ED-44E7-8F5F51F9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9180-6193-C00C-A3CF-CD75AE0E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1E16-87EA-82DC-9595-FD44B153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B4FEA-D492-163A-B67D-D70ACC22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D504-AB2C-33AB-A8D9-11D131F5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A36-4393-82C6-D0D1-C0D9391E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E093-38E2-6F56-013C-DE951FB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09FC5-A6F2-496F-988C-177678142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8FA8A-01E6-1D11-C0AE-9CFF8B749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6CF7C-60CC-221E-41C6-6658D9C9F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02044-6FF4-F73B-F994-934153D0C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F823D-EB81-9A53-1A22-3FAE5183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8655D-D48B-982D-9DDA-B1C29AEB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325E5-F86C-D250-8877-6A0E93F0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3FC7-F19B-4BA2-355A-1B78E5CA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DE771-2BC3-BCEC-4075-D943F54A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B88F-BBFE-338B-5BD8-E5FA9296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F5683-F382-7A7C-7FF2-6F731BED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5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94F25-32FC-A271-9046-A0FA5BFE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F73FA-9BB6-A2AA-FD13-1A7EC5CC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2F13-D53E-4835-6A12-FA03B79B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651D-4F99-F6C9-62D1-FD31BD0C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4A10-8832-2AFF-3C1C-8772E86F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8AE19-89D1-AD79-73C9-C73417C1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4498-73FA-4079-6E2F-893F01B9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9D55-33B7-4AFB-8C1E-FA28A366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5B345-DED6-2755-589B-79085E05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9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651D-4F99-F6C9-62D1-FD31BD0C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4A10-8832-2AFF-3C1C-8772E86F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8AE19-89D1-AD79-73C9-C73417C1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4498-73FA-4079-6E2F-893F01B9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9D55-33B7-4AFB-8C1E-FA28A366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5B345-DED6-2755-589B-79085E05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AE11-0626-B2FB-1DC2-8E82147E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0D766-214D-C916-D20B-8B9B33427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802B-0996-690B-7BBD-DD24E6C6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51D2-3D9B-088C-8BB2-CE35F17B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BC77B-EC7F-46E6-4168-CDE246C1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6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FD83B-EF1F-B6B5-F9AB-EAEF2DEA1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4E2C2-7560-58B8-C6E3-7A4B3CFC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48134-6721-BB40-0DDD-E671F96D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7E34A-36DB-3FBA-CE8F-3EE1B719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6CE7-5195-EFD2-47CD-E5EA74F6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5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2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9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66AE075-14B2-29B8-2B26-9C40CE6041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79896-9010-68BE-8823-9688212AF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BFDC-C668-04CC-97A8-E97997AF3D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3632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60B7-60DB-03A8-F81C-344D280F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A98F-59BB-8CFB-8F4D-372EF5EC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574C-4F81-A284-BB47-5EDE7ACA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8082F2-F4AC-7F14-EFC4-1C9FAB2481D7}"/>
              </a:ext>
            </a:extLst>
          </p:cNvPr>
          <p:cNvSpPr txBox="1">
            <a:spLocks/>
          </p:cNvSpPr>
          <p:nvPr userDrawn="1"/>
        </p:nvSpPr>
        <p:spPr>
          <a:xfrm>
            <a:off x="1524000" y="4233012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33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EC9D-958F-2AC7-B12E-1ABB5D73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8F5D7-AACB-61BF-3B3D-659B6C21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A406D-F830-2ABD-E5F9-79C0E2BA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090C8-EC1D-99D0-D117-83FB1363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3F84-E1D7-3571-7C84-AD86600E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9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C604B7-2E17-4EEA-7010-12390307A1DB}"/>
              </a:ext>
            </a:extLst>
          </p:cNvPr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B2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9F8C9-84E0-8A16-C91B-83572D80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555706"/>
            <a:ext cx="3932237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79D5C-BC23-04CF-B42D-4367BB4C4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5FBE7-FAE5-62A7-0864-7D9330B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5" y="1743959"/>
            <a:ext cx="3932237" cy="4200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1D3C-EABD-E7BF-2DAF-6A54FE4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0831-A570-2D94-50B8-2559EE9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2F34E-C20D-076D-DE67-4C359436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2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181393" cy="1562959"/>
          </a:xfrm>
        </p:spPr>
        <p:txBody>
          <a:bodyPr wrap="square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3596" y="4508500"/>
            <a:ext cx="6280227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5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C604B7-2E17-4EEA-7010-12390307A1D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B2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9F8C9-84E0-8A16-C91B-83572D80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24064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79D5C-BC23-04CF-B42D-4367BB4C4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0482" y="457201"/>
            <a:ext cx="50056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5FBE7-FAE5-62A7-0864-7D9330B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8544"/>
            <a:ext cx="4524064" cy="4200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1D3C-EABD-E7BF-2DAF-6A54FE4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0831-A570-2D94-50B8-2559EE9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2F34E-C20D-076D-DE67-4C359436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0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6A0-A645-4AB5-7A06-4117176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345B-8335-4CD3-4197-DE71CAC7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E859-7EDF-D94B-1408-BC2A185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08A4-4379-AC4C-D717-1606796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876B-C577-356D-AF96-F31A78A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89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6A0-A645-4AB5-7A06-4117176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345B-8335-4CD3-4197-DE71CAC7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E859-7EDF-D94B-1408-BC2A185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08A4-4379-AC4C-D717-1606796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876B-C577-356D-AF96-F31A78A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942E-B8C6-9906-9E5D-41B2FC32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1ADDA-F8AC-4501-2EAA-4F8A8047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411F-BAB3-8BE6-E732-4FABEF6B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6090-DC73-3A82-4AE0-DB2C41A5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ABED-1384-2E1E-18FD-6AF0274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21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A545-44A3-3DD2-93C1-58D4F7EF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BCDE-095C-A98A-F44D-AD0B6D1BD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DC263-E447-D064-51FB-00600CF31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445BD-CF58-2762-7D98-05343EBE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54FC3-4D5C-AF00-C039-2394E476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D78D0-5F9C-36ED-44E7-8F5F51F9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25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E093-38E2-6F56-013C-DE951FB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09FC5-A6F2-496F-988C-177678142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8FA8A-01E6-1D11-C0AE-9CFF8B749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6CF7C-60CC-221E-41C6-6658D9C9F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02044-6FF4-F73B-F994-934153D0C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F823D-EB81-9A53-1A22-3FAE5183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8655D-D48B-982D-9DDA-B1C29AEB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325E5-F86C-D250-8877-6A0E93F0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3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3FC7-F19B-4BA2-355A-1B78E5CA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DE771-2BC3-BCEC-4075-D943F54A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B88F-BBFE-338B-5BD8-E5FA9296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F5683-F382-7A7C-7FF2-6F731BED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1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94F25-32FC-A271-9046-A0FA5BFE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F73FA-9BB6-A2AA-FD13-1A7EC5CC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2F13-D53E-4835-6A12-FA03B79B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4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11FF-35F4-5561-3790-6EB8D056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D45B-74D2-4B34-4B50-0CB87B752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4181E-356E-BC16-DBC3-651185E7E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FCDD-9FE2-91EB-F877-E32BE8B3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28E3C-65B2-D3A5-D2FD-13AF1347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EF56-5C65-D885-1280-20F6227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87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651D-4F99-F6C9-62D1-FD31BD0C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4A10-8832-2AFF-3C1C-8772E86F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8AE19-89D1-AD79-73C9-C73417C1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4498-73FA-4079-6E2F-893F01B9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9D55-33B7-4AFB-8C1E-FA28A366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5B345-DED6-2755-589B-79085E05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8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651D-4F99-F6C9-62D1-FD31BD0C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4A10-8832-2AFF-3C1C-8772E86F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8AE19-89D1-AD79-73C9-C73417C1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4498-73FA-4079-6E2F-893F01B9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9D55-33B7-4AFB-8C1E-FA28A366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5B345-DED6-2755-589B-79085E05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7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AE11-0626-B2FB-1DC2-8E82147E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0D766-214D-C916-D20B-8B9B33427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802B-0996-690B-7BBD-DD24E6C6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51D2-3D9B-088C-8BB2-CE35F17B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BC77B-EC7F-46E6-4168-CDE246C1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1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FD83B-EF1F-B6B5-F9AB-EAEF2DEA1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4E2C2-7560-58B8-C6E3-7A4B3CFC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48134-6721-BB40-0DDD-E671F96D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7E34A-36DB-3FBA-CE8F-3EE1B719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6CE7-5195-EFD2-47CD-E5EA74F6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2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1480-BC6A-962F-0F7A-BD99EA2C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732BA-4473-86BF-86AA-7A33AD79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F7115-6BE4-C923-B858-B4085969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0ACCB-E381-4A45-DFDE-5C5E639A9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1B4F3-90BC-E0D0-8BA4-DA5A9D652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75210-CD7E-0F69-AC83-6629ECA3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1D1ED-21DE-758B-1FA0-DD200E78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67C0B-2D1E-B855-78BB-E73F5D32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DF3E-1100-E8F2-2600-97A84103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3837A-EE6A-7661-BCDB-8AA5B79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237AD-1366-E32C-8271-B63DE793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0943B-8A4F-B3EE-5FE1-EF2DE2DA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04C22-53D4-98F1-3CDA-44A61F90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96AFE-BDD0-2112-AF50-D41759CF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1330E-CAD1-92E9-7D01-9060DA90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FFEB-187E-396C-A5D6-4845ABD3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462A7-4714-5A42-1AE7-E14DF290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F9E59-9263-894A-285F-FE60F1ACA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F8D3D-B214-CB18-58F7-E83A1045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5F38F-FA5F-A5F0-82C9-E2E61C76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CC70-609D-3E21-4F98-12504A8A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8FA0-00A5-7811-495E-67CFB113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7DE20-846E-CAC8-FFC7-984283A75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628BA-9542-8D30-BD63-5A60F405F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5A710-6C07-EA8D-308F-D9B673A3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F6E24-6E6F-B60B-CE36-C832DA60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C3E93-4D8C-83AC-8FD0-1D4E0EB6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5E457-6A62-0013-A116-29958964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12344-A48A-719B-CE77-97F4D51F1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48C82-7239-F2C3-ABB9-0F0E50706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E0099-C8D1-F654-A06E-B0CD17C6F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53E6-68DA-5AC4-13A0-3773F4FEE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7B32-6545-4266-A836-B668D3F3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835D7-381C-A8AE-4FD7-062718DA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54163-EC1B-10F2-2F07-4B5AD1B3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269C-BFA7-3B28-BA5B-680CA713E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7031-0CC7-3BE9-6CFF-46282FFAE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30C61-0BEB-6387-2243-52E80EC70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835D7-381C-A8AE-4FD7-062718DA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54163-EC1B-10F2-2F07-4B5AD1B3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269C-BFA7-3B28-BA5B-680CA713E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7031-0CC7-3BE9-6CFF-46282FFAE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30C61-0BEB-6387-2243-52E80EC70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52B6-2341-6907-E143-71A8CB327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71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P-Card &amp; Travel Services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BEAFD77-F56D-575C-C854-D6EC4B660833}"/>
              </a:ext>
            </a:extLst>
          </p:cNvPr>
          <p:cNvSpPr txBox="1">
            <a:spLocks/>
          </p:cNvSpPr>
          <p:nvPr/>
        </p:nvSpPr>
        <p:spPr>
          <a:xfrm>
            <a:off x="1524000" y="4557372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October 17, 2024</a:t>
            </a:r>
          </a:p>
        </p:txBody>
      </p:sp>
      <p:pic>
        <p:nvPicPr>
          <p:cNvPr id="6" name="Picture 5" descr="A cartoon of a duck holding a card&#10;&#10;Description automatically generated">
            <a:extLst>
              <a:ext uri="{FF2B5EF4-FFF2-40B4-BE49-F238E27FC236}">
                <a16:creationId xmlns:a16="http://schemas.microsoft.com/office/drawing/2014/main" id="{FB822094-CE92-F2E1-CE68-E0BEBCE59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5518111"/>
            <a:ext cx="1105246" cy="111359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85386C2-9E70-526C-8B48-CCC900E8B490}"/>
              </a:ext>
            </a:extLst>
          </p:cNvPr>
          <p:cNvSpPr txBox="1">
            <a:spLocks/>
          </p:cNvSpPr>
          <p:nvPr/>
        </p:nvSpPr>
        <p:spPr>
          <a:xfrm>
            <a:off x="1524000" y="3563069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400" dirty="0">
                <a:solidFill>
                  <a:srgbClr val="FFFFFF"/>
                </a:solidFill>
                <a:latin typeface="Segoe UI"/>
              </a:rPr>
              <a:t>2024 Fall Training</a:t>
            </a:r>
          </a:p>
          <a:p>
            <a:pPr>
              <a:defRPr/>
            </a:pPr>
            <a:r>
              <a:rPr lang="en-US" sz="12400" dirty="0">
                <a:solidFill>
                  <a:srgbClr val="FFFFFF"/>
                </a:solidFill>
                <a:latin typeface="Segoe UI"/>
              </a:rPr>
              <a:t>Procurement &amp; Payment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34B70-42AC-445A-C5FF-DA6875621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Pen placed on top of a signature line">
            <a:extLst>
              <a:ext uri="{FF2B5EF4-FFF2-40B4-BE49-F238E27FC236}">
                <a16:creationId xmlns:a16="http://schemas.microsoft.com/office/drawing/2014/main" id="{96143CD2-E709-746C-0598-8FD95B86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3953B-1E73-4BFF-DAA2-D5402EC1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0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u="sng" dirty="0"/>
              <a:t>Travel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63D3-927E-0BD9-435E-A88FEAF1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096" y="342900"/>
            <a:ext cx="6608979" cy="6680201"/>
          </a:xfrm>
        </p:spPr>
        <p:txBody>
          <a:bodyPr anchor="ctr">
            <a:normAutofit/>
          </a:bodyPr>
          <a:lstStyle/>
          <a:p>
            <a:pPr marL="574675" lvl="1"/>
            <a:r>
              <a:rPr lang="en-US" sz="1600" b="1" dirty="0"/>
              <a:t>Contracts</a:t>
            </a:r>
          </a:p>
          <a:p>
            <a:pPr marL="914400" lvl="2"/>
            <a:r>
              <a:rPr lang="en-US" sz="1600" dirty="0"/>
              <a:t>Any document that requires a signature, must go through the BuyLU contracts process</a:t>
            </a:r>
          </a:p>
          <a:p>
            <a:pPr marL="914400" lvl="2"/>
            <a:r>
              <a:rPr lang="en-US" sz="1600" dirty="0"/>
              <a:t>For Travel contracts – please use the “Travel Contract Request Form” type when submitting a request for proper routing</a:t>
            </a:r>
          </a:p>
          <a:p>
            <a:pPr marL="914400" lvl="2"/>
            <a:r>
              <a:rPr lang="en-US" sz="1600" dirty="0"/>
              <a:t>Anthony Travel should be used for any contract that Liberty University will be paying for – excluding local contracts in which you will use our Travel Office.</a:t>
            </a:r>
          </a:p>
          <a:p>
            <a:pPr marL="574675" lvl="1" indent="-227013"/>
            <a:r>
              <a:rPr lang="en-US" sz="1600" b="1" dirty="0"/>
              <a:t>Spend Thresholds (by Vendor – not Trip)</a:t>
            </a:r>
          </a:p>
          <a:p>
            <a:pPr marL="914400" lvl="2"/>
            <a:r>
              <a:rPr lang="en-US" sz="1600" dirty="0"/>
              <a:t>Under $2,500 should be placed on personal P-Card, or someone in department’s P-Card (within P-Card Policy)</a:t>
            </a:r>
          </a:p>
          <a:p>
            <a:pPr marL="914400" lvl="2"/>
            <a:r>
              <a:rPr lang="en-US" sz="1600" dirty="0"/>
              <a:t>$2,500+ should be placed on Travel P-Card.</a:t>
            </a:r>
          </a:p>
          <a:p>
            <a:pPr marL="914400" lvl="3" indent="0">
              <a:buNone/>
            </a:pPr>
            <a:r>
              <a:rPr lang="en-US" sz="1600" dirty="0"/>
              <a:t>- Notice to Travel Office, Pre-approval and Requisition with proper documentation need to be completed prior to trip.</a:t>
            </a:r>
          </a:p>
          <a:p>
            <a:pPr marL="914400" lvl="3" indent="0">
              <a:buNone/>
            </a:pPr>
            <a:r>
              <a:rPr lang="en-US" sz="1600" dirty="0"/>
              <a:t>- Proper receipts must be supplied to Travel Office within 15 days after trip for reconciliation purposes.</a:t>
            </a:r>
          </a:p>
        </p:txBody>
      </p:sp>
    </p:spTree>
    <p:extLst>
      <p:ext uri="{BB962C8B-B14F-4D97-AF65-F5344CB8AC3E}">
        <p14:creationId xmlns:p14="http://schemas.microsoft.com/office/powerpoint/2010/main" val="96804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Do’s and Don’ts for Travel</a:t>
            </a:r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12BA37-6613-4504-33A6-5E2DC882D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89562"/>
              </p:ext>
            </p:extLst>
          </p:nvPr>
        </p:nvGraphicFramePr>
        <p:xfrm>
          <a:off x="841248" y="1687583"/>
          <a:ext cx="10506456" cy="468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62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Concur</a:t>
            </a: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1FF07C-BAC3-6FAB-5F79-91F401213462}"/>
              </a:ext>
            </a:extLst>
          </p:cNvPr>
          <p:cNvSpPr txBox="1"/>
          <p:nvPr/>
        </p:nvSpPr>
        <p:spPr>
          <a:xfrm>
            <a:off x="762000" y="2032000"/>
            <a:ext cx="5791199" cy="412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Important information about Concur: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Must complete profile upon log-in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Need to click through all pages until you reach the last one that says “finished!” or your trip is not booked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You are allowed to book personal travel on Concur and you can book for a guest as well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Non-refundable flights will provide a credit for future flight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 do not purchase basic economy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Updated Travel Policy has been made available on liberty.edu/finance-admin/procurement/travel/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26" name="Picture 2" descr="Concur Travel">
            <a:extLst>
              <a:ext uri="{FF2B5EF4-FFF2-40B4-BE49-F238E27FC236}">
                <a16:creationId xmlns:a16="http://schemas.microsoft.com/office/drawing/2014/main" id="{ADEFDFB8-4965-1C08-3B40-958101E5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54" y="1762125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5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3FF4B-09B9-9BFB-CDE0-DCDFEA75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 Few Travel Stats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FA6E-F678-14BC-5B78-D68B9127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/>
              <a:t>Anthony Travel has saved the University almost $50k in just the first quarter of FY25 (this is why it is important to use Anthony Travel and Concur for all travel)</a:t>
            </a:r>
          </a:p>
          <a:p>
            <a:pPr marL="685800" lvl="2"/>
            <a:r>
              <a:rPr lang="en-US"/>
              <a:t>Fun fact: over FY24 Anthony travel saved the university approximately $275K – with about $80K of that just in unused tickets</a:t>
            </a:r>
          </a:p>
          <a:p>
            <a:pPr marL="231775" lvl="1" indent="-231775"/>
            <a:r>
              <a:rPr lang="en-US" sz="2000"/>
              <a:t>Travel Requisitions:</a:t>
            </a:r>
          </a:p>
          <a:p>
            <a:pPr marL="690563" lvl="2">
              <a:tabLst>
                <a:tab pos="690563" algn="l"/>
              </a:tabLst>
            </a:pPr>
            <a:r>
              <a:rPr lang="en-US"/>
              <a:t>Received 348 in Q1 – completely processed within 2.8 days (goal is 3 days)</a:t>
            </a:r>
          </a:p>
          <a:p>
            <a:pPr marL="690563" lvl="2"/>
            <a:r>
              <a:rPr lang="en-US"/>
              <a:t>Received 112 travel contracts in Q1 – completed process within 7.8 days (goal is 20 days or less)</a:t>
            </a:r>
          </a:p>
          <a:p>
            <a:pPr marL="1147763" lvl="4"/>
            <a:r>
              <a:rPr lang="en-US" sz="2000"/>
              <a:t>Fun fact: Q4 of FY24 there were 53 contracts completed in 10 days avg</a:t>
            </a:r>
          </a:p>
          <a:p>
            <a:pPr marL="1371600" lvl="3" indent="0">
              <a:buNone/>
            </a:pPr>
            <a:endParaRPr lang="en-US" sz="2000"/>
          </a:p>
        </p:txBody>
      </p:sp>
      <p:pic>
        <p:nvPicPr>
          <p:cNvPr id="4" name="Picture 3" descr="A cartoon of a duck holding a book&#10;&#10;Description automatically generated">
            <a:extLst>
              <a:ext uri="{FF2B5EF4-FFF2-40B4-BE49-F238E27FC236}">
                <a16:creationId xmlns:a16="http://schemas.microsoft.com/office/drawing/2014/main" id="{E6990271-1C41-A251-2E47-5D5DBE6A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108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3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 descr="Person holding mouse">
            <a:extLst>
              <a:ext uri="{FF2B5EF4-FFF2-40B4-BE49-F238E27FC236}">
                <a16:creationId xmlns:a16="http://schemas.microsoft.com/office/drawing/2014/main" id="{5C82FEDA-619D-2A5D-8337-4495DB251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1304B-F3B2-59D2-D895-4AD54927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Thank You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Q&amp;A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11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8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Contact Us</a:t>
            </a:r>
            <a:endParaRPr lang="en-US" sz="4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150B6A-7F87-7E90-914B-7F7B493644A2}"/>
              </a:ext>
            </a:extLst>
          </p:cNvPr>
          <p:cNvGrpSpPr/>
          <p:nvPr/>
        </p:nvGrpSpPr>
        <p:grpSpPr>
          <a:xfrm>
            <a:off x="4450079" y="495176"/>
            <a:ext cx="6903724" cy="822960"/>
            <a:chOff x="4450079" y="495176"/>
            <a:chExt cx="6903724" cy="8229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965025-125F-C165-66DA-8C2260D46214}"/>
                </a:ext>
              </a:extLst>
            </p:cNvPr>
            <p:cNvSpPr/>
            <p:nvPr/>
          </p:nvSpPr>
          <p:spPr>
            <a:xfrm>
              <a:off x="6935419" y="540896"/>
              <a:ext cx="4418384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procurement@liberty.edu</a:t>
              </a: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592-3012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F73A9C-57FE-5AEB-0477-997C10824580}"/>
                </a:ext>
              </a:extLst>
            </p:cNvPr>
            <p:cNvSpPr/>
            <p:nvPr/>
          </p:nvSpPr>
          <p:spPr>
            <a:xfrm>
              <a:off x="4450079" y="49517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Purchasing Services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998F38-2EBE-349F-6C8B-85FEC19F8A4F}"/>
              </a:ext>
            </a:extLst>
          </p:cNvPr>
          <p:cNvGrpSpPr/>
          <p:nvPr/>
        </p:nvGrpSpPr>
        <p:grpSpPr>
          <a:xfrm>
            <a:off x="4440785" y="2198416"/>
            <a:ext cx="6903725" cy="822960"/>
            <a:chOff x="4440785" y="2228785"/>
            <a:chExt cx="6903725" cy="82296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29F0A7-307A-EFE6-8BAC-5B7241981E5D}"/>
                </a:ext>
              </a:extLst>
            </p:cNvPr>
            <p:cNvSpPr/>
            <p:nvPr/>
          </p:nvSpPr>
          <p:spPr>
            <a:xfrm>
              <a:off x="6926125" y="2274505"/>
              <a:ext cx="4418385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contracts@liberty.edu </a:t>
              </a: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582-7839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32A7AA0-591B-5B91-FD64-B2CB4C17F783}"/>
                </a:ext>
              </a:extLst>
            </p:cNvPr>
            <p:cNvSpPr/>
            <p:nvPr/>
          </p:nvSpPr>
          <p:spPr>
            <a:xfrm>
              <a:off x="4440785" y="2228785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Contract Services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F20F23-D002-32F1-6F9B-4273AF447C5C}"/>
              </a:ext>
            </a:extLst>
          </p:cNvPr>
          <p:cNvGrpSpPr/>
          <p:nvPr/>
        </p:nvGrpSpPr>
        <p:grpSpPr>
          <a:xfrm>
            <a:off x="4440785" y="3050036"/>
            <a:ext cx="6903723" cy="822960"/>
            <a:chOff x="4440785" y="3050036"/>
            <a:chExt cx="6903723" cy="8229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EB1707-D66B-A235-90FE-499D36A37F3F}"/>
                </a:ext>
              </a:extLst>
            </p:cNvPr>
            <p:cNvSpPr/>
            <p:nvPr/>
          </p:nvSpPr>
          <p:spPr>
            <a:xfrm>
              <a:off x="6926125" y="3095756"/>
              <a:ext cx="4418383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acctspay@liberty.edu</a:t>
              </a: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592-3166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F538C8-5E6D-8582-9DAE-816BF5342E1C}"/>
                </a:ext>
              </a:extLst>
            </p:cNvPr>
            <p:cNvSpPr/>
            <p:nvPr/>
          </p:nvSpPr>
          <p:spPr>
            <a:xfrm>
              <a:off x="4440785" y="305003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Payment Services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6D556F-32DC-F7BA-3968-DD107C0BCA65}"/>
              </a:ext>
            </a:extLst>
          </p:cNvPr>
          <p:cNvGrpSpPr/>
          <p:nvPr/>
        </p:nvGrpSpPr>
        <p:grpSpPr>
          <a:xfrm>
            <a:off x="4440785" y="3901656"/>
            <a:ext cx="6903723" cy="822960"/>
            <a:chOff x="4440785" y="3901656"/>
            <a:chExt cx="6903723" cy="82296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180C68-8269-E3C7-AEC5-7E7AE832313C}"/>
                </a:ext>
              </a:extLst>
            </p:cNvPr>
            <p:cNvSpPr/>
            <p:nvPr/>
          </p:nvSpPr>
          <p:spPr>
            <a:xfrm>
              <a:off x="6926125" y="3947376"/>
              <a:ext cx="4418383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pcard@liberty.edu</a:t>
              </a: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582-2266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148AF8-EC30-F5DC-5902-3C2988AF7A3B}"/>
                </a:ext>
              </a:extLst>
            </p:cNvPr>
            <p:cNvSpPr/>
            <p:nvPr/>
          </p:nvSpPr>
          <p:spPr>
            <a:xfrm>
              <a:off x="4440785" y="390165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P-Card Services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462A2F-08E6-793A-252E-9FA95936BF35}"/>
              </a:ext>
            </a:extLst>
          </p:cNvPr>
          <p:cNvGrpSpPr/>
          <p:nvPr/>
        </p:nvGrpSpPr>
        <p:grpSpPr>
          <a:xfrm>
            <a:off x="4440785" y="4753276"/>
            <a:ext cx="6903725" cy="822960"/>
            <a:chOff x="4440785" y="4722390"/>
            <a:chExt cx="6903725" cy="82296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242FFC-2506-E133-DBF6-F3FBA3103A79}"/>
                </a:ext>
              </a:extLst>
            </p:cNvPr>
            <p:cNvSpPr/>
            <p:nvPr/>
          </p:nvSpPr>
          <p:spPr>
            <a:xfrm>
              <a:off x="6926125" y="4768110"/>
              <a:ext cx="4418385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6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travel@liberty.edu</a:t>
              </a: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582-8760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ABFA3B-8157-4D7D-D1AF-5A303F6D7DCF}"/>
                </a:ext>
              </a:extLst>
            </p:cNvPr>
            <p:cNvSpPr/>
            <p:nvPr/>
          </p:nvSpPr>
          <p:spPr>
            <a:xfrm>
              <a:off x="4440785" y="4722390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Travel Services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3BEC30-8746-20A2-D947-4A105B24A905}"/>
              </a:ext>
            </a:extLst>
          </p:cNvPr>
          <p:cNvGrpSpPr/>
          <p:nvPr/>
        </p:nvGrpSpPr>
        <p:grpSpPr>
          <a:xfrm>
            <a:off x="4450080" y="1346796"/>
            <a:ext cx="6903721" cy="822960"/>
            <a:chOff x="4450080" y="1400340"/>
            <a:chExt cx="6903721" cy="8229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455A08-BA66-4C81-61F0-2B835C5097A9}"/>
                </a:ext>
              </a:extLst>
            </p:cNvPr>
            <p:cNvSpPr/>
            <p:nvPr/>
          </p:nvSpPr>
          <p:spPr>
            <a:xfrm>
              <a:off x="6935419" y="1446060"/>
              <a:ext cx="4418382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enterprisesourcing@liberty.edu</a:t>
              </a: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592-5058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8BA89D-7422-99F6-C31F-D56B985CB0B5}"/>
                </a:ext>
              </a:extLst>
            </p:cNvPr>
            <p:cNvSpPr/>
            <p:nvPr/>
          </p:nvSpPr>
          <p:spPr>
            <a:xfrm>
              <a:off x="4450080" y="1400340"/>
              <a:ext cx="2843512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Enterprise Sourcing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43577473-CF59-F284-D5DD-96380573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19" y="2828184"/>
            <a:ext cx="1368547" cy="28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932DB10-8AE1-012D-AEE9-4E3C97C87F57}"/>
              </a:ext>
            </a:extLst>
          </p:cNvPr>
          <p:cNvGrpSpPr/>
          <p:nvPr/>
        </p:nvGrpSpPr>
        <p:grpSpPr>
          <a:xfrm>
            <a:off x="4441106" y="5604896"/>
            <a:ext cx="6903725" cy="822960"/>
            <a:chOff x="4441106" y="5604896"/>
            <a:chExt cx="6903725" cy="8229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DA834F-65D4-CB1A-F87B-5F3B9D26556D}"/>
                </a:ext>
              </a:extLst>
            </p:cNvPr>
            <p:cNvSpPr/>
            <p:nvPr/>
          </p:nvSpPr>
          <p:spPr>
            <a:xfrm>
              <a:off x="6926446" y="5650635"/>
              <a:ext cx="4418385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6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725" dirty="0">
                  <a:solidFill>
                    <a:srgbClr val="E7E6E6">
                      <a:lumMod val="10000"/>
                    </a:srgbClr>
                  </a:solidFill>
                  <a:latin typeface="Segoe UI"/>
                </a:rPr>
                <a:t>BuyLU</a:t>
              </a: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</a:rPr>
                <a:t>@liberty.edu</a:t>
              </a: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725" dirty="0">
                  <a:solidFill>
                    <a:srgbClr val="E7E6E6">
                      <a:lumMod val="10000"/>
                    </a:srgbClr>
                  </a:solidFill>
                  <a:latin typeface="Segoe UI"/>
                  <a:ea typeface="+mn-ea"/>
                  <a:cs typeface="+mn-cs"/>
                </a:rPr>
                <a:t>BuyLUReporting@liberty.edu</a:t>
              </a:r>
              <a:endPara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725" dirty="0">
                  <a:solidFill>
                    <a:srgbClr val="E7E6E6">
                      <a:lumMod val="10000"/>
                    </a:srgbClr>
                  </a:solidFill>
                  <a:latin typeface="Segoe UI"/>
                </a:rPr>
                <a:t>SupplierManagement@liberty.edu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70779C-E209-F9DE-B25C-5D3BA6387044}"/>
                </a:ext>
              </a:extLst>
            </p:cNvPr>
            <p:cNvSpPr/>
            <p:nvPr/>
          </p:nvSpPr>
          <p:spPr>
            <a:xfrm>
              <a:off x="4441106" y="560489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Technology Services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1527CB-F218-FDEB-BDA8-9CD7833A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7E653-DB98-F0E8-5CB0-AB7A2027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P-Card Services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1D52D-D5AC-0610-5B86-6B75CB68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P-Card – What’s my balance?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How/where to check it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What information can you see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P-Card – What do you do?</a:t>
            </a:r>
            <a:endParaRPr lang="en-US" sz="2200" dirty="0">
              <a:solidFill>
                <a:srgbClr val="FFFFFF"/>
              </a:solidFill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Missing Receipt forms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Gift Incentive forms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P-Card – Fraud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What do you do?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What does P-Card Team do?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Demo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Check Balance on ESP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Find forms on P-Card Website</a:t>
            </a:r>
          </a:p>
        </p:txBody>
      </p:sp>
    </p:spTree>
    <p:extLst>
      <p:ext uri="{BB962C8B-B14F-4D97-AF65-F5344CB8AC3E}">
        <p14:creationId xmlns:p14="http://schemas.microsoft.com/office/powerpoint/2010/main" val="2352961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61AAC-B26B-73C1-7CB5-F6F64BD2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What’s my P-Card Balance?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325FE-1003-E1FC-004B-998FEA30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7" y="2782501"/>
            <a:ext cx="4465650" cy="3586580"/>
          </a:xfrm>
        </p:spPr>
        <p:txBody>
          <a:bodyPr>
            <a:normAutofit fontScale="92500"/>
          </a:bodyPr>
          <a:lstStyle/>
          <a:p>
            <a:pPr marL="463550" lvl="1" indent="-463550">
              <a:lnSpc>
                <a:spcPct val="120000"/>
              </a:lnSpc>
            </a:pPr>
            <a:r>
              <a:rPr lang="en-US" sz="1800" dirty="0"/>
              <a:t>All cardholders have access to the Truist online banking platform called ESP.</a:t>
            </a:r>
          </a:p>
          <a:p>
            <a:pPr marL="463550" lvl="1" indent="-463550">
              <a:lnSpc>
                <a:spcPct val="120000"/>
              </a:lnSpc>
            </a:pPr>
            <a:r>
              <a:rPr lang="en-US" sz="1800" dirty="0"/>
              <a:t>This allows you to log in and view your recent transactions, available credit, and any pending charges as well.</a:t>
            </a:r>
          </a:p>
          <a:p>
            <a:pPr marL="463550" lvl="1" indent="-463550">
              <a:lnSpc>
                <a:spcPct val="120000"/>
              </a:lnSpc>
            </a:pPr>
            <a:r>
              <a:rPr lang="en-US" sz="1800" dirty="0"/>
              <a:t>You can be made a delegate for someone to check their balance, obtain written approval from cardholder, and email pcard@liberty.edu.</a:t>
            </a:r>
          </a:p>
          <a:p>
            <a:pPr marL="463550" lvl="2" indent="-463550"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0BEC4-50CC-1A49-1F89-1FCCF725A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" t="4397" b="7699"/>
          <a:stretch/>
        </p:blipFill>
        <p:spPr>
          <a:xfrm>
            <a:off x="5467854" y="519948"/>
            <a:ext cx="6721098" cy="63380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683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86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P-Card – What do you do?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artoon bear wearing a jersey&#10;&#10;Description automatically generated">
            <a:extLst>
              <a:ext uri="{FF2B5EF4-FFF2-40B4-BE49-F238E27FC236}">
                <a16:creationId xmlns:a16="http://schemas.microsoft.com/office/drawing/2014/main" id="{98F0BF0C-C0BC-1008-76EE-FB8256277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10" y="2082821"/>
            <a:ext cx="1819021" cy="379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A8234F-4C10-9238-0AFC-E322BA20D87E}"/>
              </a:ext>
            </a:extLst>
          </p:cNvPr>
          <p:cNvSpPr txBox="1"/>
          <p:nvPr/>
        </p:nvSpPr>
        <p:spPr>
          <a:xfrm>
            <a:off x="4296427" y="2101110"/>
            <a:ext cx="6493265" cy="3758775"/>
          </a:xfrm>
          <a:prstGeom prst="rect">
            <a:avLst/>
          </a:prstGeom>
          <a:noFill/>
          <a:ln w="63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Visit the P-Card Website first – you will find a wealth of knowledge there! Such as: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Missing a receipt from your purchase? Missing Receipt Form (MRF)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Gifting something? Including any amount in gift cards: Gift Incentive Form (GIF)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request a change to my limits/P-Card: There’s a link for that! Takes you right to the P-Card Application Suite.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7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red background with red and blue squares">
            <a:extLst>
              <a:ext uri="{FF2B5EF4-FFF2-40B4-BE49-F238E27FC236}">
                <a16:creationId xmlns:a16="http://schemas.microsoft.com/office/drawing/2014/main" id="{700C0115-3306-8869-58DC-53648CFF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8" y="0"/>
            <a:ext cx="123030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7BD94-9C7C-4B69-5739-BD0943D3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3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P-Card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D415-C0B0-3810-AC46-9E0AE6EF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48" y="1055267"/>
            <a:ext cx="4496351" cy="205623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Continually keep watch on your transactions</a:t>
            </a:r>
          </a:p>
          <a:p>
            <a:pPr lvl="1"/>
            <a:r>
              <a:rPr lang="en-US" sz="2600" dirty="0"/>
              <a:t>See something, say something</a:t>
            </a:r>
          </a:p>
          <a:p>
            <a:pPr lvl="1"/>
            <a:r>
              <a:rPr lang="en-US" sz="2600" dirty="0"/>
              <a:t>You’ll need to call the bank (Truist) with your concern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BF41-F5A5-6F4D-8F38-14EE198A44B0}"/>
              </a:ext>
            </a:extLst>
          </p:cNvPr>
          <p:cNvSpPr txBox="1"/>
          <p:nvPr/>
        </p:nvSpPr>
        <p:spPr>
          <a:xfrm>
            <a:off x="6096000" y="1055267"/>
            <a:ext cx="54867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000000"/>
                </a:solidFill>
              </a:rPr>
              <a:t>I’ve called the bank, now what?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Complete the Fraud form on P-Card Website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Reconcile as fraud in Infor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Watch for credits from 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F7B16-1896-403E-3FA7-4A7DBD514F2B}"/>
              </a:ext>
            </a:extLst>
          </p:cNvPr>
          <p:cNvSpPr txBox="1"/>
          <p:nvPr/>
        </p:nvSpPr>
        <p:spPr>
          <a:xfrm>
            <a:off x="939248" y="3355426"/>
            <a:ext cx="4496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000000"/>
                </a:solidFill>
              </a:rPr>
              <a:t>What do you need when you call the bank?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Call from the cell number on file with your card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Have your full card number with you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Other details provided under fraud section on P-Card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9C679-208A-4A86-A9C1-656812A6134A}"/>
              </a:ext>
            </a:extLst>
          </p:cNvPr>
          <p:cNvSpPr txBox="1"/>
          <p:nvPr/>
        </p:nvSpPr>
        <p:spPr>
          <a:xfrm>
            <a:off x="6096000" y="3406226"/>
            <a:ext cx="5927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000000"/>
                </a:solidFill>
              </a:rPr>
              <a:t>How do I prevent fraud?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 aware of the Prohibited shopping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Do NOT save your card on any website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or to your mobile wallet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Do NOT let anyone use your card –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YOU are responsible for all transactions</a:t>
            </a:r>
          </a:p>
        </p:txBody>
      </p:sp>
    </p:spTree>
    <p:extLst>
      <p:ext uri="{BB962C8B-B14F-4D97-AF65-F5344CB8AC3E}">
        <p14:creationId xmlns:p14="http://schemas.microsoft.com/office/powerpoint/2010/main" val="348197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Do’s and Don’ts for P-Card</a:t>
            </a:r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B830D91-64E1-47AF-CFB9-8D42616EDF60}"/>
              </a:ext>
            </a:extLst>
          </p:cNvPr>
          <p:cNvSpPr/>
          <p:nvPr/>
        </p:nvSpPr>
        <p:spPr>
          <a:xfrm>
            <a:off x="2600325" y="1586147"/>
            <a:ext cx="8906127" cy="2255494"/>
          </a:xfrm>
          <a:custGeom>
            <a:avLst/>
            <a:gdLst>
              <a:gd name="connsiteX0" fmla="*/ 375923 w 2255493"/>
              <a:gd name="connsiteY0" fmla="*/ 0 h 8213024"/>
              <a:gd name="connsiteX1" fmla="*/ 1879570 w 2255493"/>
              <a:gd name="connsiteY1" fmla="*/ 0 h 8213024"/>
              <a:gd name="connsiteX2" fmla="*/ 2255493 w 2255493"/>
              <a:gd name="connsiteY2" fmla="*/ 375923 h 8213024"/>
              <a:gd name="connsiteX3" fmla="*/ 2255493 w 2255493"/>
              <a:gd name="connsiteY3" fmla="*/ 8213024 h 8213024"/>
              <a:gd name="connsiteX4" fmla="*/ 2255493 w 2255493"/>
              <a:gd name="connsiteY4" fmla="*/ 8213024 h 8213024"/>
              <a:gd name="connsiteX5" fmla="*/ 0 w 2255493"/>
              <a:gd name="connsiteY5" fmla="*/ 8213024 h 8213024"/>
              <a:gd name="connsiteX6" fmla="*/ 0 w 2255493"/>
              <a:gd name="connsiteY6" fmla="*/ 8213024 h 8213024"/>
              <a:gd name="connsiteX7" fmla="*/ 0 w 2255493"/>
              <a:gd name="connsiteY7" fmla="*/ 375923 h 8213024"/>
              <a:gd name="connsiteX8" fmla="*/ 375923 w 2255493"/>
              <a:gd name="connsiteY8" fmla="*/ 0 h 82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5493" h="8213024">
                <a:moveTo>
                  <a:pt x="2255493" y="1368866"/>
                </a:moveTo>
                <a:lnTo>
                  <a:pt x="2255493" y="6844158"/>
                </a:lnTo>
                <a:cubicBezTo>
                  <a:pt x="2255493" y="7600163"/>
                  <a:pt x="2209272" y="8213022"/>
                  <a:pt x="2152255" y="8213022"/>
                </a:cubicBezTo>
                <a:lnTo>
                  <a:pt x="0" y="8213022"/>
                </a:lnTo>
                <a:lnTo>
                  <a:pt x="0" y="8213022"/>
                </a:lnTo>
                <a:lnTo>
                  <a:pt x="0" y="2"/>
                </a:lnTo>
                <a:lnTo>
                  <a:pt x="0" y="2"/>
                </a:lnTo>
                <a:lnTo>
                  <a:pt x="2152255" y="2"/>
                </a:lnTo>
                <a:cubicBezTo>
                  <a:pt x="2209272" y="2"/>
                  <a:pt x="2255493" y="612861"/>
                  <a:pt x="2255493" y="1368866"/>
                </a:cubicBezTo>
                <a:close/>
              </a:path>
            </a:pathLst>
          </a:custGeom>
          <a:solidFill>
            <a:srgbClr val="D0D1D6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1" tIns="233929" rIns="357754" bIns="233930" numCol="1" spcCol="1270" anchor="ctr" anchorCtr="0">
            <a:noAutofit/>
          </a:bodyPr>
          <a:lstStyle/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Use for travel expenses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Use for office needs not available via BuyLU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Make sure to ALWAYS have itemized receipt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Make sure to ALWAYS include roster for food purchases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Make sure to ALWAYS include business purpose for meals (that are not </a:t>
            </a:r>
            <a:r>
              <a:rPr lang="en-US" sz="2000" kern="1200" dirty="0" err="1">
                <a:solidFill>
                  <a:srgbClr val="000000"/>
                </a:solidFill>
              </a:rPr>
              <a:t>YouMatter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Make sure to ALWAYS use Tax Exemption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8BF78C5-5C33-B63C-99EE-2A6B8858CA2A}"/>
              </a:ext>
            </a:extLst>
          </p:cNvPr>
          <p:cNvSpPr/>
          <p:nvPr/>
        </p:nvSpPr>
        <p:spPr>
          <a:xfrm>
            <a:off x="841248" y="1586147"/>
            <a:ext cx="2159128" cy="2283742"/>
          </a:xfrm>
          <a:custGeom>
            <a:avLst/>
            <a:gdLst>
              <a:gd name="connsiteX0" fmla="*/ 0 w 2192049"/>
              <a:gd name="connsiteY0" fmla="*/ 365349 h 2492858"/>
              <a:gd name="connsiteX1" fmla="*/ 365349 w 2192049"/>
              <a:gd name="connsiteY1" fmla="*/ 0 h 2492858"/>
              <a:gd name="connsiteX2" fmla="*/ 1826700 w 2192049"/>
              <a:gd name="connsiteY2" fmla="*/ 0 h 2492858"/>
              <a:gd name="connsiteX3" fmla="*/ 2192049 w 2192049"/>
              <a:gd name="connsiteY3" fmla="*/ 365349 h 2492858"/>
              <a:gd name="connsiteX4" fmla="*/ 2192049 w 2192049"/>
              <a:gd name="connsiteY4" fmla="*/ 2127509 h 2492858"/>
              <a:gd name="connsiteX5" fmla="*/ 1826700 w 2192049"/>
              <a:gd name="connsiteY5" fmla="*/ 2492858 h 2492858"/>
              <a:gd name="connsiteX6" fmla="*/ 365349 w 2192049"/>
              <a:gd name="connsiteY6" fmla="*/ 2492858 h 2492858"/>
              <a:gd name="connsiteX7" fmla="*/ 0 w 2192049"/>
              <a:gd name="connsiteY7" fmla="*/ 2127509 h 2492858"/>
              <a:gd name="connsiteX8" fmla="*/ 0 w 2192049"/>
              <a:gd name="connsiteY8" fmla="*/ 365349 h 249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049" h="2492858">
                <a:moveTo>
                  <a:pt x="0" y="365349"/>
                </a:moveTo>
                <a:cubicBezTo>
                  <a:pt x="0" y="163572"/>
                  <a:pt x="163572" y="0"/>
                  <a:pt x="365349" y="0"/>
                </a:cubicBezTo>
                <a:lnTo>
                  <a:pt x="1826700" y="0"/>
                </a:lnTo>
                <a:cubicBezTo>
                  <a:pt x="2028477" y="0"/>
                  <a:pt x="2192049" y="163572"/>
                  <a:pt x="2192049" y="365349"/>
                </a:cubicBezTo>
                <a:lnTo>
                  <a:pt x="2192049" y="2127509"/>
                </a:lnTo>
                <a:cubicBezTo>
                  <a:pt x="2192049" y="2329286"/>
                  <a:pt x="2028477" y="2492858"/>
                  <a:pt x="1826700" y="2492858"/>
                </a:cubicBezTo>
                <a:lnTo>
                  <a:pt x="365349" y="2492858"/>
                </a:lnTo>
                <a:cubicBezTo>
                  <a:pt x="163572" y="2492858"/>
                  <a:pt x="0" y="2329286"/>
                  <a:pt x="0" y="2127509"/>
                </a:cubicBezTo>
                <a:lnTo>
                  <a:pt x="0" y="365349"/>
                </a:lnTo>
                <a:close/>
              </a:path>
            </a:pathLst>
          </a:custGeom>
          <a:solidFill>
            <a:srgbClr val="0B2D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167" tIns="175587" rIns="244167" bIns="17558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Do</a:t>
            </a:r>
            <a:endParaRPr lang="en-US" sz="48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416BB0-A1B9-C07D-DD65-BC47EDB4AF3E}"/>
              </a:ext>
            </a:extLst>
          </p:cNvPr>
          <p:cNvSpPr/>
          <p:nvPr/>
        </p:nvSpPr>
        <p:spPr>
          <a:xfrm>
            <a:off x="2600325" y="4054364"/>
            <a:ext cx="8906127" cy="2364076"/>
          </a:xfrm>
          <a:custGeom>
            <a:avLst/>
            <a:gdLst>
              <a:gd name="connsiteX0" fmla="*/ 394020 w 2364075"/>
              <a:gd name="connsiteY0" fmla="*/ 0 h 6660326"/>
              <a:gd name="connsiteX1" fmla="*/ 1970055 w 2364075"/>
              <a:gd name="connsiteY1" fmla="*/ 0 h 6660326"/>
              <a:gd name="connsiteX2" fmla="*/ 2364075 w 2364075"/>
              <a:gd name="connsiteY2" fmla="*/ 394020 h 6660326"/>
              <a:gd name="connsiteX3" fmla="*/ 2364075 w 2364075"/>
              <a:gd name="connsiteY3" fmla="*/ 6660326 h 6660326"/>
              <a:gd name="connsiteX4" fmla="*/ 2364075 w 2364075"/>
              <a:gd name="connsiteY4" fmla="*/ 6660326 h 6660326"/>
              <a:gd name="connsiteX5" fmla="*/ 0 w 2364075"/>
              <a:gd name="connsiteY5" fmla="*/ 6660326 h 6660326"/>
              <a:gd name="connsiteX6" fmla="*/ 0 w 2364075"/>
              <a:gd name="connsiteY6" fmla="*/ 6660326 h 6660326"/>
              <a:gd name="connsiteX7" fmla="*/ 0 w 2364075"/>
              <a:gd name="connsiteY7" fmla="*/ 394020 h 6660326"/>
              <a:gd name="connsiteX8" fmla="*/ 394020 w 2364075"/>
              <a:gd name="connsiteY8" fmla="*/ 0 h 666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4075" h="6660326">
                <a:moveTo>
                  <a:pt x="2364075" y="1110076"/>
                </a:moveTo>
                <a:lnTo>
                  <a:pt x="2364075" y="5550250"/>
                </a:lnTo>
                <a:cubicBezTo>
                  <a:pt x="2364075" y="6163326"/>
                  <a:pt x="2301459" y="6660325"/>
                  <a:pt x="2224218" y="6660325"/>
                </a:cubicBezTo>
                <a:lnTo>
                  <a:pt x="0" y="6660325"/>
                </a:lnTo>
                <a:lnTo>
                  <a:pt x="0" y="6660325"/>
                </a:lnTo>
                <a:lnTo>
                  <a:pt x="0" y="1"/>
                </a:lnTo>
                <a:lnTo>
                  <a:pt x="0" y="1"/>
                </a:lnTo>
                <a:lnTo>
                  <a:pt x="2224218" y="1"/>
                </a:lnTo>
                <a:cubicBezTo>
                  <a:pt x="2301459" y="1"/>
                  <a:pt x="2364075" y="497000"/>
                  <a:pt x="2364075" y="1110076"/>
                </a:cubicBezTo>
                <a:close/>
              </a:path>
            </a:pathLst>
          </a:custGeom>
          <a:solidFill>
            <a:srgbClr val="D0D1D6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1" tIns="143981" rIns="172555" bIns="143980" numCol="1" spcCol="1270" anchor="ctr" anchorCtr="0">
            <a:noAutofit/>
          </a:bodyPr>
          <a:lstStyle/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Pay for personal purchases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Split purchases over $2,500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Let others in office use your card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Store on any website/device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Wait to reconcile to the last minute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Hesitate to reach out to P-Card Office with questions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A7165A6-AAD0-C87A-7306-EEA90D0D180E}"/>
              </a:ext>
            </a:extLst>
          </p:cNvPr>
          <p:cNvSpPr/>
          <p:nvPr/>
        </p:nvSpPr>
        <p:spPr>
          <a:xfrm>
            <a:off x="841248" y="4047040"/>
            <a:ext cx="2159128" cy="2371399"/>
          </a:xfrm>
          <a:custGeom>
            <a:avLst/>
            <a:gdLst>
              <a:gd name="connsiteX0" fmla="*/ 0 w 2192049"/>
              <a:gd name="connsiteY0" fmla="*/ 365349 h 2492858"/>
              <a:gd name="connsiteX1" fmla="*/ 365349 w 2192049"/>
              <a:gd name="connsiteY1" fmla="*/ 0 h 2492858"/>
              <a:gd name="connsiteX2" fmla="*/ 1826700 w 2192049"/>
              <a:gd name="connsiteY2" fmla="*/ 0 h 2492858"/>
              <a:gd name="connsiteX3" fmla="*/ 2192049 w 2192049"/>
              <a:gd name="connsiteY3" fmla="*/ 365349 h 2492858"/>
              <a:gd name="connsiteX4" fmla="*/ 2192049 w 2192049"/>
              <a:gd name="connsiteY4" fmla="*/ 2127509 h 2492858"/>
              <a:gd name="connsiteX5" fmla="*/ 1826700 w 2192049"/>
              <a:gd name="connsiteY5" fmla="*/ 2492858 h 2492858"/>
              <a:gd name="connsiteX6" fmla="*/ 365349 w 2192049"/>
              <a:gd name="connsiteY6" fmla="*/ 2492858 h 2492858"/>
              <a:gd name="connsiteX7" fmla="*/ 0 w 2192049"/>
              <a:gd name="connsiteY7" fmla="*/ 2127509 h 2492858"/>
              <a:gd name="connsiteX8" fmla="*/ 0 w 2192049"/>
              <a:gd name="connsiteY8" fmla="*/ 365349 h 249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049" h="2492858">
                <a:moveTo>
                  <a:pt x="0" y="365349"/>
                </a:moveTo>
                <a:cubicBezTo>
                  <a:pt x="0" y="163572"/>
                  <a:pt x="163572" y="0"/>
                  <a:pt x="365349" y="0"/>
                </a:cubicBezTo>
                <a:lnTo>
                  <a:pt x="1826700" y="0"/>
                </a:lnTo>
                <a:cubicBezTo>
                  <a:pt x="2028477" y="0"/>
                  <a:pt x="2192049" y="163572"/>
                  <a:pt x="2192049" y="365349"/>
                </a:cubicBezTo>
                <a:lnTo>
                  <a:pt x="2192049" y="2127509"/>
                </a:lnTo>
                <a:cubicBezTo>
                  <a:pt x="2192049" y="2329286"/>
                  <a:pt x="2028477" y="2492858"/>
                  <a:pt x="1826700" y="2492858"/>
                </a:cubicBezTo>
                <a:lnTo>
                  <a:pt x="365349" y="2492858"/>
                </a:lnTo>
                <a:cubicBezTo>
                  <a:pt x="163572" y="2492858"/>
                  <a:pt x="0" y="2329286"/>
                  <a:pt x="0" y="2127509"/>
                </a:cubicBezTo>
                <a:lnTo>
                  <a:pt x="0" y="365349"/>
                </a:lnTo>
                <a:close/>
              </a:path>
            </a:pathLst>
          </a:custGeom>
          <a:solidFill>
            <a:srgbClr val="0B2D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167" tIns="175587" rIns="244167" bIns="17558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Don’t</a:t>
            </a:r>
            <a:endParaRPr lang="en-US" sz="4800" kern="1200" dirty="0"/>
          </a:p>
        </p:txBody>
      </p:sp>
      <p:pic>
        <p:nvPicPr>
          <p:cNvPr id="10" name="Picture 9" descr="A cartoon of a duck holding a book&#10;&#10;Description automatically generated">
            <a:extLst>
              <a:ext uri="{FF2B5EF4-FFF2-40B4-BE49-F238E27FC236}">
                <a16:creationId xmlns:a16="http://schemas.microsoft.com/office/drawing/2014/main" id="{2CFCB404-49FA-ADA7-BA29-09C174AED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76" y="292822"/>
            <a:ext cx="1055376" cy="10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Live Example:</a:t>
            </a:r>
            <a:endParaRPr lang="en-US" sz="5400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F9D10E0C-3A0F-67F1-9CB9-D82BC95E3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148194"/>
              </p:ext>
            </p:extLst>
          </p:nvPr>
        </p:nvGraphicFramePr>
        <p:xfrm>
          <a:off x="4648018" y="640822"/>
          <a:ext cx="707949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38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6346-8D63-171C-24D9-CB390C9E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2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Few P-Card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B7647-0169-1C8A-9385-3D2FE66B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774"/>
            <a:ext cx="10515600" cy="51673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There are approximately 1,430 P-Cards across campus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Processed 196 requests concerning P-Card in 1Q FY25: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135 - Closing, replacements (fraud, lost, damaged), transaction limit changes, monthly limit changes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61 - New P-Card requests (not all approved)</a:t>
            </a:r>
          </a:p>
          <a:p>
            <a:pPr>
              <a:lnSpc>
                <a:spcPct val="100000"/>
              </a:lnSpc>
            </a:pPr>
            <a:r>
              <a:rPr lang="en-US" dirty="0"/>
              <a:t>In just the first quarter of FY25, there have been 5K ERs completed (containing about 20K transactions)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Of these, 231 transactions were found to be “rouge” from Amazon (not business), Venmo, Etsy, eBay, PayPal, Airbnb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Starting to be able to monitor late transactions more frequently – if you are past 90 days you are subject to having your P-Card suspended (email notifications will be sent)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 cartoon of a duck holding a book&#10;&#10;Description automatically generated">
            <a:extLst>
              <a:ext uri="{FF2B5EF4-FFF2-40B4-BE49-F238E27FC236}">
                <a16:creationId xmlns:a16="http://schemas.microsoft.com/office/drawing/2014/main" id="{60C31371-CE5C-11CE-D240-A95F3CCA8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88" y="139283"/>
            <a:ext cx="1395023" cy="14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1527CB-F218-FDEB-BDA8-9CD7833A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7E653-DB98-F0E8-5CB0-AB7A2027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Travel Services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1D52D-D5AC-0610-5B86-6B75CB68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Travel Requirements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Contracts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Spend Thresholds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Dos and Don’ts for Travel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Concur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Hotel Search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Adding to Itinerary</a:t>
            </a:r>
            <a:endParaRPr lang="en-US" sz="2200" dirty="0">
              <a:solidFill>
                <a:srgbClr val="FFFFFF"/>
              </a:solidFill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Is it Booked?</a:t>
            </a:r>
          </a:p>
        </p:txBody>
      </p:sp>
    </p:spTree>
    <p:extLst>
      <p:ext uri="{BB962C8B-B14F-4D97-AF65-F5344CB8AC3E}">
        <p14:creationId xmlns:p14="http://schemas.microsoft.com/office/powerpoint/2010/main" val="4240686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4472C4"/>
      </a:accent1>
      <a:accent2>
        <a:srgbClr val="E7E6E6"/>
      </a:accent2>
      <a:accent3>
        <a:srgbClr val="A5A5A5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 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5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4472C4"/>
      </a:accent1>
      <a:accent2>
        <a:srgbClr val="E7E6E6"/>
      </a:accent2>
      <a:accent3>
        <a:srgbClr val="A5A5A5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 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af8218e-b302-4465-a993-4a39c97251b2}" enabled="0" method="" siteId="{baf8218e-b302-4465-a993-4a39c97251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1173</Words>
  <Application>Microsoft Office PowerPoint</Application>
  <PresentationFormat>Widescreen</PresentationFormat>
  <Paragraphs>154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 Segoe UI Semibold</vt:lpstr>
      <vt:lpstr>Arial</vt:lpstr>
      <vt:lpstr>Calibri</vt:lpstr>
      <vt:lpstr>Calibri Light</vt:lpstr>
      <vt:lpstr>Segoe UI</vt:lpstr>
      <vt:lpstr>Segoe UI Semibold</vt:lpstr>
      <vt:lpstr>Office Theme</vt:lpstr>
      <vt:lpstr>1_Office Theme</vt:lpstr>
      <vt:lpstr>2_Office Theme</vt:lpstr>
      <vt:lpstr>P-Card &amp; Travel Services</vt:lpstr>
      <vt:lpstr>P-Card Services</vt:lpstr>
      <vt:lpstr>What’s my P-Card Balance?</vt:lpstr>
      <vt:lpstr>P-Card – What do you do?</vt:lpstr>
      <vt:lpstr>P-Card Fraud</vt:lpstr>
      <vt:lpstr>Do’s and Don’ts for P-Card</vt:lpstr>
      <vt:lpstr>Live Example:</vt:lpstr>
      <vt:lpstr>A Few P-Card Stats</vt:lpstr>
      <vt:lpstr>Travel Services</vt:lpstr>
      <vt:lpstr>Travel Requirements</vt:lpstr>
      <vt:lpstr>Do’s and Don’ts for Travel</vt:lpstr>
      <vt:lpstr>Concur</vt:lpstr>
      <vt:lpstr>A Few Travel Stats</vt:lpstr>
      <vt:lpstr>Thank You Q&amp;A</vt:lpstr>
      <vt:lpstr>Contact Us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4: P-Card Services</dc:title>
  <dc:creator>Williams, Kirk (Procurement &amp; Payment Services)</dc:creator>
  <cp:lastModifiedBy>Yelle, Carlton D (Procurement &amp; Payment Services)</cp:lastModifiedBy>
  <cp:revision>21</cp:revision>
  <dcterms:created xsi:type="dcterms:W3CDTF">2024-03-06T19:52:51Z</dcterms:created>
  <dcterms:modified xsi:type="dcterms:W3CDTF">2024-10-17T13:26:59Z</dcterms:modified>
</cp:coreProperties>
</file>