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4"/>
    <p:sldMasterId id="2147484022" r:id="rId5"/>
  </p:sldMasterIdLst>
  <p:notesMasterIdLst>
    <p:notesMasterId r:id="rId21"/>
  </p:notesMasterIdLst>
  <p:handoutMasterIdLst>
    <p:handoutMasterId r:id="rId22"/>
  </p:handoutMasterIdLst>
  <p:sldIdLst>
    <p:sldId id="430" r:id="rId6"/>
    <p:sldId id="520" r:id="rId7"/>
    <p:sldId id="536" r:id="rId8"/>
    <p:sldId id="478" r:id="rId9"/>
    <p:sldId id="521" r:id="rId10"/>
    <p:sldId id="524" r:id="rId11"/>
    <p:sldId id="482" r:id="rId12"/>
    <p:sldId id="525" r:id="rId13"/>
    <p:sldId id="535" r:id="rId14"/>
    <p:sldId id="537" r:id="rId15"/>
    <p:sldId id="540" r:id="rId16"/>
    <p:sldId id="539" r:id="rId17"/>
    <p:sldId id="541" r:id="rId18"/>
    <p:sldId id="522" r:id="rId19"/>
    <p:sldId id="4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EDD7EF-454F-41DF-ABBB-DD000D6CB9CB}">
          <p14:sldIdLst>
            <p14:sldId id="430"/>
            <p14:sldId id="520"/>
            <p14:sldId id="536"/>
            <p14:sldId id="478"/>
            <p14:sldId id="521"/>
            <p14:sldId id="524"/>
            <p14:sldId id="482"/>
            <p14:sldId id="525"/>
            <p14:sldId id="535"/>
            <p14:sldId id="537"/>
            <p14:sldId id="540"/>
            <p14:sldId id="539"/>
            <p14:sldId id="541"/>
            <p14:sldId id="522"/>
            <p14:sldId id="495"/>
          </p14:sldIdLst>
        </p14:section>
        <p14:section name="Backup Slides" id="{A6BFD3B6-FC79-432B-BBFD-FA2CBD9879DE}">
          <p14:sldIdLst/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92F471-D8A9-19F3-865C-C838B74D360E}" name="Gorman, Alexa Y. (Procurement &amp; Payment Services)" initials="GAY(&amp;PS" userId="S::aygorman@liberty.edu::f00a5c90-a8bf-4dde-8e9c-d41c94729c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D6"/>
    <a:srgbClr val="1B192E"/>
    <a:srgbClr val="000000"/>
    <a:srgbClr val="0B2D5D"/>
    <a:srgbClr val="37335B"/>
    <a:srgbClr val="FFFFFF"/>
    <a:srgbClr val="123867"/>
    <a:srgbClr val="CCE8D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0482" autoAdjust="0"/>
  </p:normalViewPr>
  <p:slideViewPr>
    <p:cSldViewPr snapToGrid="0">
      <p:cViewPr varScale="1">
        <p:scale>
          <a:sx n="70" d="100"/>
          <a:sy n="70" d="100"/>
        </p:scale>
        <p:origin x="960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18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6A949-573E-47BA-BFD2-52AD47A13D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3B957D-3AA6-49F2-974A-1B8521F32DAB}">
      <dgm:prSet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Centralizing sourcing efforts can improve compliance with requirements and standardize procurement practices, leading to greater efficiency and risk mitigation. </a:t>
          </a:r>
        </a:p>
      </dgm:t>
    </dgm:pt>
    <dgm:pt modelId="{7FDAC713-D573-427F-A678-6C0432BD912C}" type="parTrans" cxnId="{EEE76B14-6135-4DEC-925F-4704EF77479A}">
      <dgm:prSet/>
      <dgm:spPr/>
      <dgm:t>
        <a:bodyPr/>
        <a:lstStyle/>
        <a:p>
          <a:endParaRPr lang="en-US"/>
        </a:p>
      </dgm:t>
    </dgm:pt>
    <dgm:pt modelId="{D6E32D74-B845-4298-9F04-FA9E9D0FB2FB}" type="sibTrans" cxnId="{EEE76B14-6135-4DEC-925F-4704EF77479A}">
      <dgm:prSet/>
      <dgm:spPr/>
      <dgm:t>
        <a:bodyPr/>
        <a:lstStyle/>
        <a:p>
          <a:endParaRPr lang="en-US"/>
        </a:p>
      </dgm:t>
    </dgm:pt>
    <dgm:pt modelId="{09E078AB-853B-441F-991D-865C88A4D0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Experience researching Information for products and services in multiple portfolios.</a:t>
          </a:r>
          <a:endParaRPr lang="en-US" dirty="0"/>
        </a:p>
      </dgm:t>
    </dgm:pt>
    <dgm:pt modelId="{C9460864-F390-4048-A3CB-39681178EF96}" type="parTrans" cxnId="{4C3D5FEB-E961-4715-951E-B62911FF1300}">
      <dgm:prSet/>
      <dgm:spPr/>
      <dgm:t>
        <a:bodyPr/>
        <a:lstStyle/>
        <a:p>
          <a:endParaRPr lang="en-US"/>
        </a:p>
      </dgm:t>
    </dgm:pt>
    <dgm:pt modelId="{68F90D14-03A2-45E1-B0CB-54F3CADAA125}" type="sibTrans" cxnId="{4C3D5FEB-E961-4715-951E-B62911FF1300}">
      <dgm:prSet/>
      <dgm:spPr/>
      <dgm:t>
        <a:bodyPr/>
        <a:lstStyle/>
        <a:p>
          <a:endParaRPr lang="en-US"/>
        </a:p>
      </dgm:t>
    </dgm:pt>
    <dgm:pt modelId="{7A99DD9E-F03A-465D-9662-4FF7EE31DB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Provide assistance with large or small projects and obtain quotes.</a:t>
          </a:r>
          <a:endParaRPr lang="en-US" dirty="0"/>
        </a:p>
      </dgm:t>
    </dgm:pt>
    <dgm:pt modelId="{DB1731AF-B12C-4432-A645-F8953725B888}" type="parTrans" cxnId="{6AFB2BE4-181D-41B3-9C04-1C912D22991E}">
      <dgm:prSet/>
      <dgm:spPr/>
      <dgm:t>
        <a:bodyPr/>
        <a:lstStyle/>
        <a:p>
          <a:endParaRPr lang="en-US"/>
        </a:p>
      </dgm:t>
    </dgm:pt>
    <dgm:pt modelId="{45CA2F41-CD26-4494-9657-F5D27C8E3ECE}" type="sibTrans" cxnId="{6AFB2BE4-181D-41B3-9C04-1C912D22991E}">
      <dgm:prSet/>
      <dgm:spPr/>
      <dgm:t>
        <a:bodyPr/>
        <a:lstStyle/>
        <a:p>
          <a:endParaRPr lang="en-US"/>
        </a:p>
      </dgm:t>
    </dgm:pt>
    <dgm:pt modelId="{5DB3169D-7CA4-4F6F-86A5-242D63DABF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Aid in getting the best product and service for your department.</a:t>
          </a:r>
          <a:endParaRPr lang="en-US" dirty="0"/>
        </a:p>
      </dgm:t>
    </dgm:pt>
    <dgm:pt modelId="{274E4C5C-4DFF-4505-8838-6C526D658AF9}" type="parTrans" cxnId="{CF0B99B2-E227-4ACE-AF7D-EAE473A601CE}">
      <dgm:prSet/>
      <dgm:spPr/>
      <dgm:t>
        <a:bodyPr/>
        <a:lstStyle/>
        <a:p>
          <a:endParaRPr lang="en-US"/>
        </a:p>
      </dgm:t>
    </dgm:pt>
    <dgm:pt modelId="{203518C6-B759-41A2-9C69-D68647B5F6D0}" type="sibTrans" cxnId="{CF0B99B2-E227-4ACE-AF7D-EAE473A601CE}">
      <dgm:prSet/>
      <dgm:spPr/>
      <dgm:t>
        <a:bodyPr/>
        <a:lstStyle/>
        <a:p>
          <a:endParaRPr lang="en-US"/>
        </a:p>
      </dgm:t>
    </dgm:pt>
    <dgm:pt modelId="{1F1B8124-08E8-43A9-BC6D-56EA82F299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Whatever the need, we are here to help!</a:t>
          </a:r>
          <a:endParaRPr lang="en-US" dirty="0"/>
        </a:p>
      </dgm:t>
    </dgm:pt>
    <dgm:pt modelId="{4F41159A-7303-4D5F-A4F7-F8E2A3748AEB}" type="parTrans" cxnId="{596F0FE6-846A-41C3-A640-5F5FE8C52342}">
      <dgm:prSet/>
      <dgm:spPr/>
      <dgm:t>
        <a:bodyPr/>
        <a:lstStyle/>
        <a:p>
          <a:endParaRPr lang="en-US"/>
        </a:p>
      </dgm:t>
    </dgm:pt>
    <dgm:pt modelId="{59799BBE-43B7-4231-8AC9-984B373383D0}" type="sibTrans" cxnId="{596F0FE6-846A-41C3-A640-5F5FE8C52342}">
      <dgm:prSet/>
      <dgm:spPr/>
      <dgm:t>
        <a:bodyPr/>
        <a:lstStyle/>
        <a:p>
          <a:endParaRPr lang="en-US"/>
        </a:p>
      </dgm:t>
    </dgm:pt>
    <dgm:pt modelId="{3E6A0A3C-E348-4A86-BA86-8238F7570E7C}" type="pres">
      <dgm:prSet presAssocID="{90A6A949-573E-47BA-BFD2-52AD47A13D58}" presName="root" presStyleCnt="0">
        <dgm:presLayoutVars>
          <dgm:dir/>
          <dgm:resizeHandles val="exact"/>
        </dgm:presLayoutVars>
      </dgm:prSet>
      <dgm:spPr/>
    </dgm:pt>
    <dgm:pt modelId="{B1295AB8-A8F3-46E7-B6F9-7A7634B71117}" type="pres">
      <dgm:prSet presAssocID="{903B957D-3AA6-49F2-974A-1B8521F32DAB}" presName="compNode" presStyleCnt="0"/>
      <dgm:spPr/>
    </dgm:pt>
    <dgm:pt modelId="{BFC56B63-49BB-4AA0-A9A9-AFAA7DBB6294}" type="pres">
      <dgm:prSet presAssocID="{903B957D-3AA6-49F2-974A-1B8521F32DAB}" presName="bgRect" presStyleLbl="bgShp" presStyleIdx="0" presStyleCnt="5" custScaleY="120475" custLinFactNeighborY="36369"/>
      <dgm:spPr/>
    </dgm:pt>
    <dgm:pt modelId="{BCE4BA1A-CCB3-48F1-BFB2-8A322A1C88AF}" type="pres">
      <dgm:prSet presAssocID="{903B957D-3AA6-49F2-974A-1B8521F32DAB}" presName="iconRect" presStyleLbl="node1" presStyleIdx="0" presStyleCnt="5" custLinFactNeighborX="5327" custLinFactNeighborY="661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C621BA9-3C98-40A5-A084-02D7136275DE}" type="pres">
      <dgm:prSet presAssocID="{903B957D-3AA6-49F2-974A-1B8521F32DAB}" presName="spaceRect" presStyleCnt="0"/>
      <dgm:spPr/>
    </dgm:pt>
    <dgm:pt modelId="{EB74930A-CC1F-44FA-9115-B1DADBC06E63}" type="pres">
      <dgm:prSet presAssocID="{903B957D-3AA6-49F2-974A-1B8521F32DAB}" presName="parTx" presStyleLbl="revTx" presStyleIdx="0" presStyleCnt="5" custScaleY="197843" custLinFactNeighborX="-2480" custLinFactNeighborY="36369">
        <dgm:presLayoutVars>
          <dgm:chMax val="0"/>
          <dgm:chPref val="0"/>
        </dgm:presLayoutVars>
      </dgm:prSet>
      <dgm:spPr/>
    </dgm:pt>
    <dgm:pt modelId="{E6FCC8AF-6274-4304-96E6-F6FB5B916547}" type="pres">
      <dgm:prSet presAssocID="{D6E32D74-B845-4298-9F04-FA9E9D0FB2FB}" presName="sibTrans" presStyleCnt="0"/>
      <dgm:spPr/>
    </dgm:pt>
    <dgm:pt modelId="{C6F84C14-FE24-41C1-BEC7-8936191C6AD9}" type="pres">
      <dgm:prSet presAssocID="{09E078AB-853B-441F-991D-865C88A4D04B}" presName="compNode" presStyleCnt="0"/>
      <dgm:spPr/>
    </dgm:pt>
    <dgm:pt modelId="{BD0047BE-6542-4A87-8934-6AA419648898}" type="pres">
      <dgm:prSet presAssocID="{09E078AB-853B-441F-991D-865C88A4D04B}" presName="bgRect" presStyleLbl="bgShp" presStyleIdx="1" presStyleCnt="5"/>
      <dgm:spPr/>
    </dgm:pt>
    <dgm:pt modelId="{FE100864-1395-4131-9A82-7367D29F947B}" type="pres">
      <dgm:prSet presAssocID="{09E078AB-853B-441F-991D-865C88A4D0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F5FCD1C-F766-4F41-AE05-0BD181D420FF}" type="pres">
      <dgm:prSet presAssocID="{09E078AB-853B-441F-991D-865C88A4D04B}" presName="spaceRect" presStyleCnt="0"/>
      <dgm:spPr/>
    </dgm:pt>
    <dgm:pt modelId="{1AEEEBBF-CD20-4AC9-9546-D362CC91379B}" type="pres">
      <dgm:prSet presAssocID="{09E078AB-853B-441F-991D-865C88A4D04B}" presName="parTx" presStyleLbl="revTx" presStyleIdx="1" presStyleCnt="5" custScaleY="81681" custLinFactNeighborX="0" custLinFactNeighborY="1772">
        <dgm:presLayoutVars>
          <dgm:chMax val="0"/>
          <dgm:chPref val="0"/>
        </dgm:presLayoutVars>
      </dgm:prSet>
      <dgm:spPr/>
    </dgm:pt>
    <dgm:pt modelId="{7D9D9923-4C81-4EF5-9711-9D7926F35406}" type="pres">
      <dgm:prSet presAssocID="{68F90D14-03A2-45E1-B0CB-54F3CADAA125}" presName="sibTrans" presStyleCnt="0"/>
      <dgm:spPr/>
    </dgm:pt>
    <dgm:pt modelId="{72F47B46-C4FF-4281-BD77-E3BA0DD6307F}" type="pres">
      <dgm:prSet presAssocID="{7A99DD9E-F03A-465D-9662-4FF7EE31DB41}" presName="compNode" presStyleCnt="0"/>
      <dgm:spPr/>
    </dgm:pt>
    <dgm:pt modelId="{BD13D29F-356A-4D1B-BC9F-4B870919F91D}" type="pres">
      <dgm:prSet presAssocID="{7A99DD9E-F03A-465D-9662-4FF7EE31DB41}" presName="bgRect" presStyleLbl="bgShp" presStyleIdx="2" presStyleCnt="5"/>
      <dgm:spPr/>
    </dgm:pt>
    <dgm:pt modelId="{909B3870-4349-4050-BCB9-FAC6DC8FC623}" type="pres">
      <dgm:prSet presAssocID="{7A99DD9E-F03A-465D-9662-4FF7EE31DB4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C5EF060-E60F-41A9-804E-0FC52FE8CEAB}" type="pres">
      <dgm:prSet presAssocID="{7A99DD9E-F03A-465D-9662-4FF7EE31DB41}" presName="spaceRect" presStyleCnt="0"/>
      <dgm:spPr/>
    </dgm:pt>
    <dgm:pt modelId="{2520E38D-4AD4-4947-A70E-6F13B22424A6}" type="pres">
      <dgm:prSet presAssocID="{7A99DD9E-F03A-465D-9662-4FF7EE31DB41}" presName="parTx" presStyleLbl="revTx" presStyleIdx="2" presStyleCnt="5">
        <dgm:presLayoutVars>
          <dgm:chMax val="0"/>
          <dgm:chPref val="0"/>
        </dgm:presLayoutVars>
      </dgm:prSet>
      <dgm:spPr/>
    </dgm:pt>
    <dgm:pt modelId="{A16657F2-B273-4443-9654-E58709385D99}" type="pres">
      <dgm:prSet presAssocID="{45CA2F41-CD26-4494-9657-F5D27C8E3ECE}" presName="sibTrans" presStyleCnt="0"/>
      <dgm:spPr/>
    </dgm:pt>
    <dgm:pt modelId="{6D1352F2-9865-45BA-9EC1-5C1BF6408DB4}" type="pres">
      <dgm:prSet presAssocID="{5DB3169D-7CA4-4F6F-86A5-242D63DABF37}" presName="compNode" presStyleCnt="0"/>
      <dgm:spPr/>
    </dgm:pt>
    <dgm:pt modelId="{B59E03B7-7C4D-4D1E-AB54-B5DEFF74BBD8}" type="pres">
      <dgm:prSet presAssocID="{5DB3169D-7CA4-4F6F-86A5-242D63DABF37}" presName="bgRect" presStyleLbl="bgShp" presStyleIdx="3" presStyleCnt="5"/>
      <dgm:spPr/>
    </dgm:pt>
    <dgm:pt modelId="{59A8A443-A312-4C41-BEA6-81556C8CBE82}" type="pres">
      <dgm:prSet presAssocID="{5DB3169D-7CA4-4F6F-86A5-242D63DABF3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EF55B0D-0811-4C75-8732-CA737F2DB391}" type="pres">
      <dgm:prSet presAssocID="{5DB3169D-7CA4-4F6F-86A5-242D63DABF37}" presName="spaceRect" presStyleCnt="0"/>
      <dgm:spPr/>
    </dgm:pt>
    <dgm:pt modelId="{75F03069-3A70-4A53-8538-873A88E0A69D}" type="pres">
      <dgm:prSet presAssocID="{5DB3169D-7CA4-4F6F-86A5-242D63DABF37}" presName="parTx" presStyleLbl="revTx" presStyleIdx="3" presStyleCnt="5">
        <dgm:presLayoutVars>
          <dgm:chMax val="0"/>
          <dgm:chPref val="0"/>
        </dgm:presLayoutVars>
      </dgm:prSet>
      <dgm:spPr/>
    </dgm:pt>
    <dgm:pt modelId="{9B8960F5-3AC6-405B-A5D3-0A304412B0D7}" type="pres">
      <dgm:prSet presAssocID="{203518C6-B759-41A2-9C69-D68647B5F6D0}" presName="sibTrans" presStyleCnt="0"/>
      <dgm:spPr/>
    </dgm:pt>
    <dgm:pt modelId="{D3C4ACAD-B254-4878-8363-6F5115575793}" type="pres">
      <dgm:prSet presAssocID="{1F1B8124-08E8-43A9-BC6D-56EA82F29932}" presName="compNode" presStyleCnt="0"/>
      <dgm:spPr/>
    </dgm:pt>
    <dgm:pt modelId="{F0CA6799-B252-401B-9C4B-48C5539D6371}" type="pres">
      <dgm:prSet presAssocID="{1F1B8124-08E8-43A9-BC6D-56EA82F29932}" presName="bgRect" presStyleLbl="bgShp" presStyleIdx="4" presStyleCnt="5"/>
      <dgm:spPr/>
    </dgm:pt>
    <dgm:pt modelId="{9B81E3F5-6BDE-4800-AADE-8E598FE3A2EF}" type="pres">
      <dgm:prSet presAssocID="{1F1B8124-08E8-43A9-BC6D-56EA82F299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6E991670-5968-4753-8018-4A9987C79E8B}" type="pres">
      <dgm:prSet presAssocID="{1F1B8124-08E8-43A9-BC6D-56EA82F29932}" presName="spaceRect" presStyleCnt="0"/>
      <dgm:spPr/>
    </dgm:pt>
    <dgm:pt modelId="{BBBAC479-CD51-4A3A-A154-7000F0EFBF3E}" type="pres">
      <dgm:prSet presAssocID="{1F1B8124-08E8-43A9-BC6D-56EA82F299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EE76B14-6135-4DEC-925F-4704EF77479A}" srcId="{90A6A949-573E-47BA-BFD2-52AD47A13D58}" destId="{903B957D-3AA6-49F2-974A-1B8521F32DAB}" srcOrd="0" destOrd="0" parTransId="{7FDAC713-D573-427F-A678-6C0432BD912C}" sibTransId="{D6E32D74-B845-4298-9F04-FA9E9D0FB2FB}"/>
    <dgm:cxn modelId="{1694411C-2729-48CB-8A7E-57B029A1C14B}" type="presOf" srcId="{90A6A949-573E-47BA-BFD2-52AD47A13D58}" destId="{3E6A0A3C-E348-4A86-BA86-8238F7570E7C}" srcOrd="0" destOrd="0" presId="urn:microsoft.com/office/officeart/2018/2/layout/IconVerticalSolidList"/>
    <dgm:cxn modelId="{E2A0961D-09E3-4007-92A1-3D6D3946B09F}" type="presOf" srcId="{5DB3169D-7CA4-4F6F-86A5-242D63DABF37}" destId="{75F03069-3A70-4A53-8538-873A88E0A69D}" srcOrd="0" destOrd="0" presId="urn:microsoft.com/office/officeart/2018/2/layout/IconVerticalSolidList"/>
    <dgm:cxn modelId="{9EA9025B-6D13-4103-8D9B-B578294D56C9}" type="presOf" srcId="{903B957D-3AA6-49F2-974A-1B8521F32DAB}" destId="{EB74930A-CC1F-44FA-9115-B1DADBC06E63}" srcOrd="0" destOrd="0" presId="urn:microsoft.com/office/officeart/2018/2/layout/IconVerticalSolidList"/>
    <dgm:cxn modelId="{0AFF4462-8104-44A3-9B53-F8FCCD9E300B}" type="presOf" srcId="{1F1B8124-08E8-43A9-BC6D-56EA82F29932}" destId="{BBBAC479-CD51-4A3A-A154-7000F0EFBF3E}" srcOrd="0" destOrd="0" presId="urn:microsoft.com/office/officeart/2018/2/layout/IconVerticalSolidList"/>
    <dgm:cxn modelId="{F2863597-F70F-4C6F-AF58-7691659E24AD}" type="presOf" srcId="{09E078AB-853B-441F-991D-865C88A4D04B}" destId="{1AEEEBBF-CD20-4AC9-9546-D362CC91379B}" srcOrd="0" destOrd="0" presId="urn:microsoft.com/office/officeart/2018/2/layout/IconVerticalSolidList"/>
    <dgm:cxn modelId="{B88841AB-68DF-4E75-A42E-F51395B6C350}" type="presOf" srcId="{7A99DD9E-F03A-465D-9662-4FF7EE31DB41}" destId="{2520E38D-4AD4-4947-A70E-6F13B22424A6}" srcOrd="0" destOrd="0" presId="urn:microsoft.com/office/officeart/2018/2/layout/IconVerticalSolidList"/>
    <dgm:cxn modelId="{CF0B99B2-E227-4ACE-AF7D-EAE473A601CE}" srcId="{90A6A949-573E-47BA-BFD2-52AD47A13D58}" destId="{5DB3169D-7CA4-4F6F-86A5-242D63DABF37}" srcOrd="3" destOrd="0" parTransId="{274E4C5C-4DFF-4505-8838-6C526D658AF9}" sibTransId="{203518C6-B759-41A2-9C69-D68647B5F6D0}"/>
    <dgm:cxn modelId="{6AFB2BE4-181D-41B3-9C04-1C912D22991E}" srcId="{90A6A949-573E-47BA-BFD2-52AD47A13D58}" destId="{7A99DD9E-F03A-465D-9662-4FF7EE31DB41}" srcOrd="2" destOrd="0" parTransId="{DB1731AF-B12C-4432-A645-F8953725B888}" sibTransId="{45CA2F41-CD26-4494-9657-F5D27C8E3ECE}"/>
    <dgm:cxn modelId="{596F0FE6-846A-41C3-A640-5F5FE8C52342}" srcId="{90A6A949-573E-47BA-BFD2-52AD47A13D58}" destId="{1F1B8124-08E8-43A9-BC6D-56EA82F29932}" srcOrd="4" destOrd="0" parTransId="{4F41159A-7303-4D5F-A4F7-F8E2A3748AEB}" sibTransId="{59799BBE-43B7-4231-8AC9-984B373383D0}"/>
    <dgm:cxn modelId="{4C3D5FEB-E961-4715-951E-B62911FF1300}" srcId="{90A6A949-573E-47BA-BFD2-52AD47A13D58}" destId="{09E078AB-853B-441F-991D-865C88A4D04B}" srcOrd="1" destOrd="0" parTransId="{C9460864-F390-4048-A3CB-39681178EF96}" sibTransId="{68F90D14-03A2-45E1-B0CB-54F3CADAA125}"/>
    <dgm:cxn modelId="{EEF7E1A0-DCE3-451C-B92F-999EBA70A569}" type="presParOf" srcId="{3E6A0A3C-E348-4A86-BA86-8238F7570E7C}" destId="{B1295AB8-A8F3-46E7-B6F9-7A7634B71117}" srcOrd="0" destOrd="0" presId="urn:microsoft.com/office/officeart/2018/2/layout/IconVerticalSolidList"/>
    <dgm:cxn modelId="{F097CBED-A4C8-45F0-BAA7-6DB6CA3A0311}" type="presParOf" srcId="{B1295AB8-A8F3-46E7-B6F9-7A7634B71117}" destId="{BFC56B63-49BB-4AA0-A9A9-AFAA7DBB6294}" srcOrd="0" destOrd="0" presId="urn:microsoft.com/office/officeart/2018/2/layout/IconVerticalSolidList"/>
    <dgm:cxn modelId="{F3BC0FAD-13A1-4393-89A1-9B226CFEF7BE}" type="presParOf" srcId="{B1295AB8-A8F3-46E7-B6F9-7A7634B71117}" destId="{BCE4BA1A-CCB3-48F1-BFB2-8A322A1C88AF}" srcOrd="1" destOrd="0" presId="urn:microsoft.com/office/officeart/2018/2/layout/IconVerticalSolidList"/>
    <dgm:cxn modelId="{6F3EB34F-DDFA-4CAB-B1F3-F26FBEEBA1E2}" type="presParOf" srcId="{B1295AB8-A8F3-46E7-B6F9-7A7634B71117}" destId="{2C621BA9-3C98-40A5-A084-02D7136275DE}" srcOrd="2" destOrd="0" presId="urn:microsoft.com/office/officeart/2018/2/layout/IconVerticalSolidList"/>
    <dgm:cxn modelId="{267D244F-FF66-46EC-A619-479B3F19257A}" type="presParOf" srcId="{B1295AB8-A8F3-46E7-B6F9-7A7634B71117}" destId="{EB74930A-CC1F-44FA-9115-B1DADBC06E63}" srcOrd="3" destOrd="0" presId="urn:microsoft.com/office/officeart/2018/2/layout/IconVerticalSolidList"/>
    <dgm:cxn modelId="{2C5FE9A5-1E0D-452F-9EEC-47DA07BDB1FD}" type="presParOf" srcId="{3E6A0A3C-E348-4A86-BA86-8238F7570E7C}" destId="{E6FCC8AF-6274-4304-96E6-F6FB5B916547}" srcOrd="1" destOrd="0" presId="urn:microsoft.com/office/officeart/2018/2/layout/IconVerticalSolidList"/>
    <dgm:cxn modelId="{90460538-00A7-41BC-ACD5-C0FC0B975036}" type="presParOf" srcId="{3E6A0A3C-E348-4A86-BA86-8238F7570E7C}" destId="{C6F84C14-FE24-41C1-BEC7-8936191C6AD9}" srcOrd="2" destOrd="0" presId="urn:microsoft.com/office/officeart/2018/2/layout/IconVerticalSolidList"/>
    <dgm:cxn modelId="{DA07E39B-FE94-43FC-A28A-D8CA91C7DED3}" type="presParOf" srcId="{C6F84C14-FE24-41C1-BEC7-8936191C6AD9}" destId="{BD0047BE-6542-4A87-8934-6AA419648898}" srcOrd="0" destOrd="0" presId="urn:microsoft.com/office/officeart/2018/2/layout/IconVerticalSolidList"/>
    <dgm:cxn modelId="{5F44811F-4BAF-4C9D-A489-2AB34D07F481}" type="presParOf" srcId="{C6F84C14-FE24-41C1-BEC7-8936191C6AD9}" destId="{FE100864-1395-4131-9A82-7367D29F947B}" srcOrd="1" destOrd="0" presId="urn:microsoft.com/office/officeart/2018/2/layout/IconVerticalSolidList"/>
    <dgm:cxn modelId="{ABC5B5B1-B013-4CBA-BA82-8E293F72D288}" type="presParOf" srcId="{C6F84C14-FE24-41C1-BEC7-8936191C6AD9}" destId="{8F5FCD1C-F766-4F41-AE05-0BD181D420FF}" srcOrd="2" destOrd="0" presId="urn:microsoft.com/office/officeart/2018/2/layout/IconVerticalSolidList"/>
    <dgm:cxn modelId="{123FEFAD-BD6F-44F4-967F-F23A15E4F172}" type="presParOf" srcId="{C6F84C14-FE24-41C1-BEC7-8936191C6AD9}" destId="{1AEEEBBF-CD20-4AC9-9546-D362CC91379B}" srcOrd="3" destOrd="0" presId="urn:microsoft.com/office/officeart/2018/2/layout/IconVerticalSolidList"/>
    <dgm:cxn modelId="{E8CC53F5-6A3B-4816-8AAC-03F05427BFC2}" type="presParOf" srcId="{3E6A0A3C-E348-4A86-BA86-8238F7570E7C}" destId="{7D9D9923-4C81-4EF5-9711-9D7926F35406}" srcOrd="3" destOrd="0" presId="urn:microsoft.com/office/officeart/2018/2/layout/IconVerticalSolidList"/>
    <dgm:cxn modelId="{882E5B54-2799-47A1-81C2-68C83304AC1D}" type="presParOf" srcId="{3E6A0A3C-E348-4A86-BA86-8238F7570E7C}" destId="{72F47B46-C4FF-4281-BD77-E3BA0DD6307F}" srcOrd="4" destOrd="0" presId="urn:microsoft.com/office/officeart/2018/2/layout/IconVerticalSolidList"/>
    <dgm:cxn modelId="{2F8E4B3C-3FEA-442B-85E4-ED7272733FDF}" type="presParOf" srcId="{72F47B46-C4FF-4281-BD77-E3BA0DD6307F}" destId="{BD13D29F-356A-4D1B-BC9F-4B870919F91D}" srcOrd="0" destOrd="0" presId="urn:microsoft.com/office/officeart/2018/2/layout/IconVerticalSolidList"/>
    <dgm:cxn modelId="{7A54B484-BA3F-4FBB-9CF6-0322CFE98A61}" type="presParOf" srcId="{72F47B46-C4FF-4281-BD77-E3BA0DD6307F}" destId="{909B3870-4349-4050-BCB9-FAC6DC8FC623}" srcOrd="1" destOrd="0" presId="urn:microsoft.com/office/officeart/2018/2/layout/IconVerticalSolidList"/>
    <dgm:cxn modelId="{1B9ECC3E-DAF6-4A81-A644-C572FE425EEE}" type="presParOf" srcId="{72F47B46-C4FF-4281-BD77-E3BA0DD6307F}" destId="{1C5EF060-E60F-41A9-804E-0FC52FE8CEAB}" srcOrd="2" destOrd="0" presId="urn:microsoft.com/office/officeart/2018/2/layout/IconVerticalSolidList"/>
    <dgm:cxn modelId="{4EEFF712-F31C-4FD6-9207-DFBEC0FD40E1}" type="presParOf" srcId="{72F47B46-C4FF-4281-BD77-E3BA0DD6307F}" destId="{2520E38D-4AD4-4947-A70E-6F13B22424A6}" srcOrd="3" destOrd="0" presId="urn:microsoft.com/office/officeart/2018/2/layout/IconVerticalSolidList"/>
    <dgm:cxn modelId="{7397EEA8-36EA-4735-8D04-79877D3533BF}" type="presParOf" srcId="{3E6A0A3C-E348-4A86-BA86-8238F7570E7C}" destId="{A16657F2-B273-4443-9654-E58709385D99}" srcOrd="5" destOrd="0" presId="urn:microsoft.com/office/officeart/2018/2/layout/IconVerticalSolidList"/>
    <dgm:cxn modelId="{F60D8419-BD0F-4DDC-B075-FBC8125AFDC1}" type="presParOf" srcId="{3E6A0A3C-E348-4A86-BA86-8238F7570E7C}" destId="{6D1352F2-9865-45BA-9EC1-5C1BF6408DB4}" srcOrd="6" destOrd="0" presId="urn:microsoft.com/office/officeart/2018/2/layout/IconVerticalSolidList"/>
    <dgm:cxn modelId="{18E1FECB-AEAE-4548-807A-F5C7347ABB92}" type="presParOf" srcId="{6D1352F2-9865-45BA-9EC1-5C1BF6408DB4}" destId="{B59E03B7-7C4D-4D1E-AB54-B5DEFF74BBD8}" srcOrd="0" destOrd="0" presId="urn:microsoft.com/office/officeart/2018/2/layout/IconVerticalSolidList"/>
    <dgm:cxn modelId="{2A7FB4E7-8A2B-4220-9E91-15406345A992}" type="presParOf" srcId="{6D1352F2-9865-45BA-9EC1-5C1BF6408DB4}" destId="{59A8A443-A312-4C41-BEA6-81556C8CBE82}" srcOrd="1" destOrd="0" presId="urn:microsoft.com/office/officeart/2018/2/layout/IconVerticalSolidList"/>
    <dgm:cxn modelId="{31075E45-A309-45F9-9DCA-11787862B3B2}" type="presParOf" srcId="{6D1352F2-9865-45BA-9EC1-5C1BF6408DB4}" destId="{2EF55B0D-0811-4C75-8732-CA737F2DB391}" srcOrd="2" destOrd="0" presId="urn:microsoft.com/office/officeart/2018/2/layout/IconVerticalSolidList"/>
    <dgm:cxn modelId="{C824312D-EF19-4C08-95C5-55AF82F2D049}" type="presParOf" srcId="{6D1352F2-9865-45BA-9EC1-5C1BF6408DB4}" destId="{75F03069-3A70-4A53-8538-873A88E0A69D}" srcOrd="3" destOrd="0" presId="urn:microsoft.com/office/officeart/2018/2/layout/IconVerticalSolidList"/>
    <dgm:cxn modelId="{C7B53CDE-C978-4EF8-8B5B-7BEA95C4BD56}" type="presParOf" srcId="{3E6A0A3C-E348-4A86-BA86-8238F7570E7C}" destId="{9B8960F5-3AC6-405B-A5D3-0A304412B0D7}" srcOrd="7" destOrd="0" presId="urn:microsoft.com/office/officeart/2018/2/layout/IconVerticalSolidList"/>
    <dgm:cxn modelId="{3301D58F-D93C-41F1-ADAB-42C082956AE8}" type="presParOf" srcId="{3E6A0A3C-E348-4A86-BA86-8238F7570E7C}" destId="{D3C4ACAD-B254-4878-8363-6F5115575793}" srcOrd="8" destOrd="0" presId="urn:microsoft.com/office/officeart/2018/2/layout/IconVerticalSolidList"/>
    <dgm:cxn modelId="{A9C0A004-DDBB-431C-B971-35E6FC3B9302}" type="presParOf" srcId="{D3C4ACAD-B254-4878-8363-6F5115575793}" destId="{F0CA6799-B252-401B-9C4B-48C5539D6371}" srcOrd="0" destOrd="0" presId="urn:microsoft.com/office/officeart/2018/2/layout/IconVerticalSolidList"/>
    <dgm:cxn modelId="{C63406D9-5EA3-46A5-8859-D02E210332E9}" type="presParOf" srcId="{D3C4ACAD-B254-4878-8363-6F5115575793}" destId="{9B81E3F5-6BDE-4800-AADE-8E598FE3A2EF}" srcOrd="1" destOrd="0" presId="urn:microsoft.com/office/officeart/2018/2/layout/IconVerticalSolidList"/>
    <dgm:cxn modelId="{511D6FCC-A62B-4972-9084-80EFB865A99D}" type="presParOf" srcId="{D3C4ACAD-B254-4878-8363-6F5115575793}" destId="{6E991670-5968-4753-8018-4A9987C79E8B}" srcOrd="2" destOrd="0" presId="urn:microsoft.com/office/officeart/2018/2/layout/IconVerticalSolidList"/>
    <dgm:cxn modelId="{4C243651-CDA2-469F-A44F-839DB3D4C61F}" type="presParOf" srcId="{D3C4ACAD-B254-4878-8363-6F5115575793}" destId="{BBBAC479-CD51-4A3A-A154-7000F0EFBF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6B63-49BB-4AA0-A9A9-AFAA7DBB6294}">
      <dsp:nvSpPr>
        <dsp:cNvPr id="0" name=""/>
        <dsp:cNvSpPr/>
      </dsp:nvSpPr>
      <dsp:spPr>
        <a:xfrm>
          <a:off x="0" y="660632"/>
          <a:ext cx="7247229" cy="10591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4BA1A-CCB3-48F1-BFB2-8A322A1C88AF}">
      <dsp:nvSpPr>
        <dsp:cNvPr id="0" name=""/>
        <dsp:cNvSpPr/>
      </dsp:nvSpPr>
      <dsp:spPr>
        <a:xfrm>
          <a:off x="291705" y="948452"/>
          <a:ext cx="483541" cy="483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4930A-CC1F-44FA-9115-B1DADBC06E63}">
      <dsp:nvSpPr>
        <dsp:cNvPr id="0" name=""/>
        <dsp:cNvSpPr/>
      </dsp:nvSpPr>
      <dsp:spPr>
        <a:xfrm>
          <a:off x="860888" y="320535"/>
          <a:ext cx="6231792" cy="173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5" tIns="93045" rIns="93045" bIns="930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Centralizing sourcing efforts can improve compliance with requirements and standardize procurement practices, leading to greater efficiency and risk mitigation. </a:t>
          </a:r>
        </a:p>
      </dsp:txBody>
      <dsp:txXfrm>
        <a:off x="860888" y="320535"/>
        <a:ext cx="6231792" cy="1739368"/>
      </dsp:txXfrm>
    </dsp:sp>
    <dsp:sp modelId="{BD0047BE-6542-4A87-8934-6AA419648898}">
      <dsp:nvSpPr>
        <dsp:cNvPr id="0" name=""/>
        <dsp:cNvSpPr/>
      </dsp:nvSpPr>
      <dsp:spPr>
        <a:xfrm>
          <a:off x="0" y="1959952"/>
          <a:ext cx="7247229" cy="879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00864-1395-4131-9A82-7367D29F947B}">
      <dsp:nvSpPr>
        <dsp:cNvPr id="0" name=""/>
        <dsp:cNvSpPr/>
      </dsp:nvSpPr>
      <dsp:spPr>
        <a:xfrm>
          <a:off x="265947" y="2157764"/>
          <a:ext cx="483541" cy="483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EEBBF-CD20-4AC9-9546-D362CC91379B}">
      <dsp:nvSpPr>
        <dsp:cNvPr id="0" name=""/>
        <dsp:cNvSpPr/>
      </dsp:nvSpPr>
      <dsp:spPr>
        <a:xfrm>
          <a:off x="1015436" y="2056058"/>
          <a:ext cx="6231792" cy="71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5" tIns="93045" rIns="93045" bIns="930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Experience researching Information for products and services in multiple portfolios.</a:t>
          </a:r>
          <a:endParaRPr lang="en-US" sz="1500" kern="1200" dirty="0"/>
        </a:p>
      </dsp:txBody>
      <dsp:txXfrm>
        <a:off x="1015436" y="2056058"/>
        <a:ext cx="6231792" cy="718111"/>
      </dsp:txXfrm>
    </dsp:sp>
    <dsp:sp modelId="{BD13D29F-356A-4D1B-BC9F-4B870919F91D}">
      <dsp:nvSpPr>
        <dsp:cNvPr id="0" name=""/>
        <dsp:cNvSpPr/>
      </dsp:nvSpPr>
      <dsp:spPr>
        <a:xfrm>
          <a:off x="0" y="3058909"/>
          <a:ext cx="7247229" cy="879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B3870-4349-4050-BCB9-FAC6DC8FC623}">
      <dsp:nvSpPr>
        <dsp:cNvPr id="0" name=""/>
        <dsp:cNvSpPr/>
      </dsp:nvSpPr>
      <dsp:spPr>
        <a:xfrm>
          <a:off x="265947" y="3256722"/>
          <a:ext cx="483541" cy="483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0E38D-4AD4-4947-A70E-6F13B22424A6}">
      <dsp:nvSpPr>
        <dsp:cNvPr id="0" name=""/>
        <dsp:cNvSpPr/>
      </dsp:nvSpPr>
      <dsp:spPr>
        <a:xfrm>
          <a:off x="1015436" y="3058909"/>
          <a:ext cx="6231792" cy="87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5" tIns="93045" rIns="93045" bIns="930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Provide assistance with large or small projects and obtain quotes.</a:t>
          </a:r>
          <a:endParaRPr lang="en-US" sz="1500" kern="1200" dirty="0"/>
        </a:p>
      </dsp:txBody>
      <dsp:txXfrm>
        <a:off x="1015436" y="3058909"/>
        <a:ext cx="6231792" cy="879166"/>
      </dsp:txXfrm>
    </dsp:sp>
    <dsp:sp modelId="{B59E03B7-7C4D-4D1E-AB54-B5DEFF74BBD8}">
      <dsp:nvSpPr>
        <dsp:cNvPr id="0" name=""/>
        <dsp:cNvSpPr/>
      </dsp:nvSpPr>
      <dsp:spPr>
        <a:xfrm>
          <a:off x="0" y="4157867"/>
          <a:ext cx="7247229" cy="879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8A443-A312-4C41-BEA6-81556C8CBE82}">
      <dsp:nvSpPr>
        <dsp:cNvPr id="0" name=""/>
        <dsp:cNvSpPr/>
      </dsp:nvSpPr>
      <dsp:spPr>
        <a:xfrm>
          <a:off x="265947" y="4355679"/>
          <a:ext cx="483541" cy="483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03069-3A70-4A53-8538-873A88E0A69D}">
      <dsp:nvSpPr>
        <dsp:cNvPr id="0" name=""/>
        <dsp:cNvSpPr/>
      </dsp:nvSpPr>
      <dsp:spPr>
        <a:xfrm>
          <a:off x="1015436" y="4157867"/>
          <a:ext cx="6231792" cy="87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5" tIns="93045" rIns="93045" bIns="930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Aid in getting the best product and service for your department.</a:t>
          </a:r>
          <a:endParaRPr lang="en-US" sz="1500" kern="1200" dirty="0"/>
        </a:p>
      </dsp:txBody>
      <dsp:txXfrm>
        <a:off x="1015436" y="4157867"/>
        <a:ext cx="6231792" cy="879166"/>
      </dsp:txXfrm>
    </dsp:sp>
    <dsp:sp modelId="{F0CA6799-B252-401B-9C4B-48C5539D6371}">
      <dsp:nvSpPr>
        <dsp:cNvPr id="0" name=""/>
        <dsp:cNvSpPr/>
      </dsp:nvSpPr>
      <dsp:spPr>
        <a:xfrm>
          <a:off x="0" y="5256824"/>
          <a:ext cx="7247229" cy="8791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1E3F5-6BDE-4800-AADE-8E598FE3A2EF}">
      <dsp:nvSpPr>
        <dsp:cNvPr id="0" name=""/>
        <dsp:cNvSpPr/>
      </dsp:nvSpPr>
      <dsp:spPr>
        <a:xfrm>
          <a:off x="265947" y="5454637"/>
          <a:ext cx="483541" cy="483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C479-CD51-4A3A-A154-7000F0EFBF3E}">
      <dsp:nvSpPr>
        <dsp:cNvPr id="0" name=""/>
        <dsp:cNvSpPr/>
      </dsp:nvSpPr>
      <dsp:spPr>
        <a:xfrm>
          <a:off x="1015436" y="5256824"/>
          <a:ext cx="6231792" cy="87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5" tIns="93045" rIns="93045" bIns="930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Whatever the need, we are here to help!</a:t>
          </a:r>
          <a:endParaRPr lang="en-US" sz="1500" kern="1200" dirty="0"/>
        </a:p>
      </dsp:txBody>
      <dsp:txXfrm>
        <a:off x="1015436" y="5256824"/>
        <a:ext cx="6231792" cy="87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Recreate slide to contact </a:t>
            </a:r>
            <a:r>
              <a:rPr lang="en-US" dirty="0" err="1"/>
              <a:t>contact</a:t>
            </a:r>
            <a:r>
              <a:rPr lang="en-US" dirty="0"/>
              <a:t> points</a:t>
            </a:r>
          </a:p>
          <a:p>
            <a:r>
              <a:rPr lang="en-US" dirty="0"/>
              <a:t>List of catalogs that don’t have tiles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9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2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Sourcing Module here?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CE34D-CFF1-4FFE-815B-D050E7ED2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4755-850C-F956-DAC2-1C4972D07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3487F-A2A9-FF38-56BE-7AEADCEB9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ED55-1138-EE2A-96A6-2E901F13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5024B-8A97-C4A1-F9E4-A2C84687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D107-884E-2CEF-A2ED-75F26745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5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2A28-C97B-1C37-628C-C27EA307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6189D-08F8-3304-E0DC-2828DA37C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6E4F-43A2-BAA1-4BA7-4782B752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6E6B2-E037-AEAB-D490-16B668E8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40697-5DBA-488C-E7A8-FE452E88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A8F68-7F4A-71F0-059D-3FF26912B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BF46B-B32F-A75D-FB49-832A20A39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C-ECC2-209E-5BEB-9D3DC7DD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EC76A-D968-AF3E-D145-3E5EB886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685F-496F-0643-8468-7F63D993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9F6D2CA-8EB2-1B6C-2686-1F987017C1B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639E2FA-E4F3-8BC2-0B40-97BD637E2AEA}"/>
              </a:ext>
            </a:extLst>
          </p:cNvPr>
          <p:cNvSpPr txBox="1">
            <a:spLocks/>
          </p:cNvSpPr>
          <p:nvPr userDrawn="1"/>
        </p:nvSpPr>
        <p:spPr>
          <a:xfrm>
            <a:off x="1524000" y="4233012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811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2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8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54F3-E4B7-4E4D-5174-CA7EF071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DCF4-0510-A773-0BD1-6ADE9F88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0F7C-7456-0684-4DB5-8456A0B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A4AB-14AA-82B8-BFEF-B60DD226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A10EB-F241-8894-B043-F4F1AF8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5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850EEF-D1A5-C644-999A-3242485FD507}"/>
              </a:ext>
            </a:extLst>
          </p:cNvPr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B2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1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181393" cy="1562959"/>
          </a:xfrm>
        </p:spPr>
        <p:txBody>
          <a:bodyPr wrap="square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3596" y="4508500"/>
            <a:ext cx="6280227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23867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AFC2-ADC8-6D5B-D28B-539C1ABF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E391F-C904-2EBF-CCEC-CAF29FE3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34B02-B321-A468-A663-84CBA0B9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6973-14FA-CCFD-A2FD-2F4BFC5D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13356-188D-1586-C5EF-471B75CE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3746-AEFF-DDF0-9821-E7F91B6A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8A86-F5C2-EEC0-5F91-84A33806F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132AA-B4B6-08CC-D7E8-AEE4D0E5B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9A047-9955-9546-AB97-DDEBADDE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6AD43-4E95-04D1-AA43-A16EE780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9F572-12AE-6EA4-AA15-C569EC23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0822-8724-174E-C421-30102AE2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0AF9E-B6A7-BC87-61A8-704C8BD28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88C37-ADCE-E428-9687-E0D8A68F7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DD521-B765-539E-CB26-21287E0B1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67D56-3FD7-0414-5EA9-B8C57444D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DE416-B7D7-E160-78F0-883136F2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7CD5A-A789-69FF-CFB6-C28A91F1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EBD8A-A3B6-2A3C-277E-2DB933F3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8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87B0-C281-344A-6F5B-C714E17B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440FC-D6DA-647A-8034-D2D457FD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2691C-ED7D-5520-611F-3BCFB4E6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EF8AD-B127-3B44-8EA5-CC63689E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8133F-F76F-2107-35D5-4EBEF894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73E12-5C8C-CE2F-F310-5E77D2E9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0721C-4882-BEB0-03F9-4697A2F8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32EB-84B0-6D87-E14B-7927BC42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7C45-C63D-1A92-1F26-33B165CB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2DD25-0D4B-6AC3-FF74-48DDA4C28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337D7-BC83-7B4D-4157-7A5EEEC7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94BA6-16A6-0B86-F34D-69B7CE4A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43FD0-AC31-44FC-98AE-404A6929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AB07-A9FE-75A3-6D6C-816B689B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C8B6D-4338-B91F-23FC-AF88F7F0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0E611-BF6F-DFD2-996D-A8E6B3A79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17D3-C3AA-C3EA-5196-33A9DF51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E3CA-50B3-3674-A80E-14FC5070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025B8-0A90-0446-D864-87B129CD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CAE87-9D69-A985-36B9-A803A25B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A389-D6EB-4ABF-052F-291A7A34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5C36B-1154-8376-4D0A-07F1DB7AA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6DBBE-62C5-3514-C310-3AA8D62DE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B350-65B7-9DAE-3C9B-963BDCDF5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7072A6-E769-4FFD-AF3B-485373100B8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322800-3F44-4256-9855-35CEF4DC0B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3731" r:id="rId12"/>
    <p:sldLayoutId id="2147483734" r:id="rId13"/>
    <p:sldLayoutId id="2147483696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52B6-2341-6907-E143-71A8CB327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71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ENTERPRISE SOURCING</a:t>
            </a:r>
            <a:br>
              <a:rPr lang="en-US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4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B0ED8-E7C1-69F5-EBF0-2FF74B0C8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3112"/>
            <a:ext cx="9144000" cy="536329"/>
          </a:xfr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2024 Fall Training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Procurement &amp; Payment Services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EAFD77-F56D-575C-C854-D6EC4B660833}"/>
              </a:ext>
            </a:extLst>
          </p:cNvPr>
          <p:cNvSpPr txBox="1">
            <a:spLocks/>
          </p:cNvSpPr>
          <p:nvPr/>
        </p:nvSpPr>
        <p:spPr>
          <a:xfrm>
            <a:off x="1450109" y="4538899"/>
            <a:ext cx="9144000" cy="53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October </a:t>
            </a:r>
            <a:r>
              <a:rPr lang="en-US" i="1" dirty="0">
                <a:solidFill>
                  <a:srgbClr val="FFFFFF"/>
                </a:solidFill>
                <a:latin typeface="Segoe UI"/>
              </a:rPr>
              <a:t>14,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2024</a:t>
            </a:r>
          </a:p>
          <a:p>
            <a:endParaRPr lang="en-US" dirty="0"/>
          </a:p>
        </p:txBody>
      </p:sp>
      <p:pic>
        <p:nvPicPr>
          <p:cNvPr id="5" name="Picture 4" descr="A cartoon of a duck holding a card&#10;&#10;Description automatically generated">
            <a:extLst>
              <a:ext uri="{FF2B5EF4-FFF2-40B4-BE49-F238E27FC236}">
                <a16:creationId xmlns:a16="http://schemas.microsoft.com/office/drawing/2014/main" id="{B2DF9D09-0690-E7D3-EA38-958003A98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5518111"/>
            <a:ext cx="1105246" cy="11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01D4-D190-6E03-12F0-FC0FF603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035" y="167333"/>
            <a:ext cx="9071113" cy="945849"/>
          </a:xfrm>
        </p:spPr>
        <p:txBody>
          <a:bodyPr>
            <a:normAutofit/>
          </a:bodyPr>
          <a:lstStyle/>
          <a:p>
            <a:r>
              <a:rPr lang="en-US" dirty="0"/>
              <a:t>What’s new in Enterprise Sourcing 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49F908-B2CD-0070-5702-0D376816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7" y="1492934"/>
            <a:ext cx="4152840" cy="4799431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45CE3-9996-44B4-CD54-9CF3E8E7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232" y="1903847"/>
            <a:ext cx="6143359" cy="39538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60424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FF70-4678-D6D0-0649-7194094C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429015"/>
            <a:ext cx="10058400" cy="1450757"/>
          </a:xfrm>
        </p:spPr>
        <p:txBody>
          <a:bodyPr/>
          <a:lstStyle/>
          <a:p>
            <a:r>
              <a:rPr lang="en-US" dirty="0"/>
              <a:t>What’s new in Enterprise Sourcing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61FB3-FD8D-3EC7-3567-B23C752B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396" y="2388358"/>
            <a:ext cx="5285968" cy="30427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5E8E01-DF0B-4E85-60F4-B5B700E90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097"/>
          <a:stretch/>
        </p:blipFill>
        <p:spPr bwMode="auto">
          <a:xfrm>
            <a:off x="249381" y="1721922"/>
            <a:ext cx="5642223" cy="39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8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5EE32-F411-812D-F8CA-D2A25C15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77" y="634946"/>
            <a:ext cx="6846166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Sourcing Module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9772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artoon of a duck holding a book&#10;&#10;Description automatically generated">
            <a:extLst>
              <a:ext uri="{FF2B5EF4-FFF2-40B4-BE49-F238E27FC236}">
                <a16:creationId xmlns:a16="http://schemas.microsoft.com/office/drawing/2014/main" id="{481BBA90-FA3D-86AB-76EF-F4393D7CB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4" y="1319764"/>
            <a:ext cx="1961944" cy="2001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46B689-CC8C-4071-CCA0-04483163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97" y="3429000"/>
            <a:ext cx="1567924" cy="847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B3775E-EB1F-EC53-E9CE-ED4767D5E8FA}"/>
              </a:ext>
            </a:extLst>
          </p:cNvPr>
          <p:cNvSpPr txBox="1"/>
          <p:nvPr/>
        </p:nvSpPr>
        <p:spPr>
          <a:xfrm>
            <a:off x="4701747" y="2198914"/>
            <a:ext cx="6847996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Streamlining Process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Transparency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 Decision Making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Savings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Collaboration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4A84-6802-0C83-59D7-B0AFAEBB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Training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11236-EEE7-57BE-74BE-2FCD8C05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Catalog Training</a:t>
            </a:r>
          </a:p>
          <a:p>
            <a:r>
              <a:rPr lang="en-US" sz="2400" dirty="0"/>
              <a:t>Sourcing Module Training</a:t>
            </a:r>
          </a:p>
        </p:txBody>
      </p:sp>
    </p:spTree>
    <p:extLst>
      <p:ext uri="{BB962C8B-B14F-4D97-AF65-F5344CB8AC3E}">
        <p14:creationId xmlns:p14="http://schemas.microsoft.com/office/powerpoint/2010/main" val="216698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on holding mouse">
            <a:extLst>
              <a:ext uri="{FF2B5EF4-FFF2-40B4-BE49-F238E27FC236}">
                <a16:creationId xmlns:a16="http://schemas.microsoft.com/office/drawing/2014/main" id="{5C82FEDA-619D-2A5D-8337-4495DB251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1304B-F3B2-59D2-D895-4AD54927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Thank You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Q&amp;A</a:t>
            </a:r>
          </a:p>
        </p:txBody>
      </p:sp>
      <p:pic>
        <p:nvPicPr>
          <p:cNvPr id="9" name="Picture 8" descr="A cartoon bear wearing a jersey&#10;&#10;Description automatically generated">
            <a:extLst>
              <a:ext uri="{FF2B5EF4-FFF2-40B4-BE49-F238E27FC236}">
                <a16:creationId xmlns:a16="http://schemas.microsoft.com/office/drawing/2014/main" id="{DC26BFD5-E31A-504F-2F03-14996E23C3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63524"/>
            <a:ext cx="805042" cy="159789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E8C6CD1-0B6B-5899-B3C5-59F2944EC0B5}"/>
              </a:ext>
            </a:extLst>
          </p:cNvPr>
          <p:cNvSpPr/>
          <p:nvPr/>
        </p:nvSpPr>
        <p:spPr>
          <a:xfrm>
            <a:off x="2104080" y="353337"/>
            <a:ext cx="2021704" cy="1209293"/>
          </a:xfrm>
          <a:prstGeom prst="wedgeEllipseCallout">
            <a:avLst>
              <a:gd name="adj1" fmla="val -57139"/>
              <a:gd name="adj2" fmla="val -36344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Segoe UI"/>
              </a:rPr>
              <a:t>Any Questions?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01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800" b="1">
                <a:latin typeface="Segoe UI Semibold" panose="020B0702040204020203" pitchFamily="34" charset="0"/>
                <a:cs typeface="Segoe UI Semibold" panose="020B0702040204020203" pitchFamily="34" charset="0"/>
              </a:rPr>
              <a:t>Contact Us</a:t>
            </a:r>
            <a:endParaRPr lang="en-US" sz="4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A6CD7-1EE0-C0F6-6CD2-9220ED5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10" y="6414834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577473-CF59-F284-D5DD-96380573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19" y="2828184"/>
            <a:ext cx="1368547" cy="28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A6E1F98-5FA9-D9DA-0632-7BE6EB9A860C}"/>
              </a:ext>
            </a:extLst>
          </p:cNvPr>
          <p:cNvGrpSpPr/>
          <p:nvPr/>
        </p:nvGrpSpPr>
        <p:grpSpPr>
          <a:xfrm>
            <a:off x="4450079" y="495176"/>
            <a:ext cx="6903724" cy="822960"/>
            <a:chOff x="4450079" y="495176"/>
            <a:chExt cx="6903724" cy="82296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C61A3E5-5AD5-9D83-8BC6-FB9FF869FE4F}"/>
                </a:ext>
              </a:extLst>
            </p:cNvPr>
            <p:cNvSpPr/>
            <p:nvPr/>
          </p:nvSpPr>
          <p:spPr>
            <a:xfrm>
              <a:off x="6935419" y="540896"/>
              <a:ext cx="4418384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procurement@liberty.edu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592-3012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8AC2A08-F785-F91D-E38A-EC79275180FE}"/>
                </a:ext>
              </a:extLst>
            </p:cNvPr>
            <p:cNvSpPr/>
            <p:nvPr/>
          </p:nvSpPr>
          <p:spPr>
            <a:xfrm>
              <a:off x="4450079" y="49517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Purchasing Services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C58F82B-CF3C-2A26-7FFB-239BB3063A5C}"/>
              </a:ext>
            </a:extLst>
          </p:cNvPr>
          <p:cNvGrpSpPr/>
          <p:nvPr/>
        </p:nvGrpSpPr>
        <p:grpSpPr>
          <a:xfrm>
            <a:off x="4440785" y="2198416"/>
            <a:ext cx="6903725" cy="822960"/>
            <a:chOff x="4440785" y="2228785"/>
            <a:chExt cx="6903725" cy="82296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92F5A6E-107D-7D66-5920-C43BB075BCD2}"/>
                </a:ext>
              </a:extLst>
            </p:cNvPr>
            <p:cNvSpPr/>
            <p:nvPr/>
          </p:nvSpPr>
          <p:spPr>
            <a:xfrm>
              <a:off x="6926125" y="2274505"/>
              <a:ext cx="4418385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contracts@liberty.edu 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582-7839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9F9C9D-8B83-D64A-2123-42B603F03927}"/>
                </a:ext>
              </a:extLst>
            </p:cNvPr>
            <p:cNvSpPr/>
            <p:nvPr/>
          </p:nvSpPr>
          <p:spPr>
            <a:xfrm>
              <a:off x="4440785" y="2228785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Contract Services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7C3EC2-67DD-3191-B7FC-F1C18937342F}"/>
              </a:ext>
            </a:extLst>
          </p:cNvPr>
          <p:cNvGrpSpPr/>
          <p:nvPr/>
        </p:nvGrpSpPr>
        <p:grpSpPr>
          <a:xfrm>
            <a:off x="4440785" y="3050036"/>
            <a:ext cx="6903723" cy="822960"/>
            <a:chOff x="4440785" y="3050036"/>
            <a:chExt cx="6903723" cy="82296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15F2F0-1ABD-4515-7C0B-25B8B1A826A8}"/>
                </a:ext>
              </a:extLst>
            </p:cNvPr>
            <p:cNvSpPr/>
            <p:nvPr/>
          </p:nvSpPr>
          <p:spPr>
            <a:xfrm>
              <a:off x="6926125" y="3095756"/>
              <a:ext cx="4418383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acctspay@liberty.edu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592-3166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721E1C0-CF97-3FB0-66ED-8E10F431E5B4}"/>
                </a:ext>
              </a:extLst>
            </p:cNvPr>
            <p:cNvSpPr/>
            <p:nvPr/>
          </p:nvSpPr>
          <p:spPr>
            <a:xfrm>
              <a:off x="4440785" y="305003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Payment Services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B24A44-3CE4-5759-E8EC-83F80D557772}"/>
              </a:ext>
            </a:extLst>
          </p:cNvPr>
          <p:cNvGrpSpPr/>
          <p:nvPr/>
        </p:nvGrpSpPr>
        <p:grpSpPr>
          <a:xfrm>
            <a:off x="4440785" y="3901656"/>
            <a:ext cx="6903723" cy="822960"/>
            <a:chOff x="4440785" y="3901656"/>
            <a:chExt cx="6903723" cy="82296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61CD0E-EE3F-A026-4EB5-EBF66C999D0A}"/>
                </a:ext>
              </a:extLst>
            </p:cNvPr>
            <p:cNvSpPr/>
            <p:nvPr/>
          </p:nvSpPr>
          <p:spPr>
            <a:xfrm>
              <a:off x="6926125" y="3947376"/>
              <a:ext cx="4418383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pcard@liberty.edu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582-2266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E11975A-EDA2-860E-CC60-D749F5FE85CF}"/>
                </a:ext>
              </a:extLst>
            </p:cNvPr>
            <p:cNvSpPr/>
            <p:nvPr/>
          </p:nvSpPr>
          <p:spPr>
            <a:xfrm>
              <a:off x="4440785" y="390165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P-Card Services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32239D-02F9-C580-C686-A27CCF9ED082}"/>
              </a:ext>
            </a:extLst>
          </p:cNvPr>
          <p:cNvGrpSpPr/>
          <p:nvPr/>
        </p:nvGrpSpPr>
        <p:grpSpPr>
          <a:xfrm>
            <a:off x="4440785" y="4753276"/>
            <a:ext cx="6903725" cy="822960"/>
            <a:chOff x="4440785" y="4722390"/>
            <a:chExt cx="6903725" cy="82296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4836D3-1F32-BCCA-A182-32921C2F4BE0}"/>
                </a:ext>
              </a:extLst>
            </p:cNvPr>
            <p:cNvSpPr/>
            <p:nvPr/>
          </p:nvSpPr>
          <p:spPr>
            <a:xfrm>
              <a:off x="6926125" y="4768110"/>
              <a:ext cx="4418385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6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travel@liberty.edu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582-8760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D89255E-FD99-52AD-328D-5E3AC52840D1}"/>
                </a:ext>
              </a:extLst>
            </p:cNvPr>
            <p:cNvSpPr/>
            <p:nvPr/>
          </p:nvSpPr>
          <p:spPr>
            <a:xfrm>
              <a:off x="4440785" y="4722390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Travel Services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C9176C-B917-B2DD-BFFF-A29971B2260E}"/>
              </a:ext>
            </a:extLst>
          </p:cNvPr>
          <p:cNvGrpSpPr/>
          <p:nvPr/>
        </p:nvGrpSpPr>
        <p:grpSpPr>
          <a:xfrm>
            <a:off x="4450080" y="1346796"/>
            <a:ext cx="6903721" cy="822960"/>
            <a:chOff x="4450080" y="1400340"/>
            <a:chExt cx="6903721" cy="82296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368EB8-32C3-2A3B-AB56-3FC0CB4B63DE}"/>
                </a:ext>
              </a:extLst>
            </p:cNvPr>
            <p:cNvSpPr/>
            <p:nvPr/>
          </p:nvSpPr>
          <p:spPr>
            <a:xfrm>
              <a:off x="6935419" y="1446060"/>
              <a:ext cx="4418382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5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enterprisesourcing@liberty.edu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(434) 592-5058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D96B33C-4232-8DC1-2845-F05F8CD0D3ED}"/>
                </a:ext>
              </a:extLst>
            </p:cNvPr>
            <p:cNvSpPr/>
            <p:nvPr/>
          </p:nvSpPr>
          <p:spPr>
            <a:xfrm>
              <a:off x="4450080" y="1400340"/>
              <a:ext cx="2843512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Enterprise Sourcing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C7D3A-9A65-7A85-8184-6B32EB91166B}"/>
              </a:ext>
            </a:extLst>
          </p:cNvPr>
          <p:cNvGrpSpPr/>
          <p:nvPr/>
        </p:nvGrpSpPr>
        <p:grpSpPr>
          <a:xfrm>
            <a:off x="4441106" y="5604896"/>
            <a:ext cx="6903725" cy="943060"/>
            <a:chOff x="4441106" y="5604896"/>
            <a:chExt cx="6903725" cy="8229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E77FE2-4C71-ABEB-D1E0-321A26442138}"/>
                </a:ext>
              </a:extLst>
            </p:cNvPr>
            <p:cNvSpPr/>
            <p:nvPr/>
          </p:nvSpPr>
          <p:spPr>
            <a:xfrm>
              <a:off x="6926446" y="5650635"/>
              <a:ext cx="4418385" cy="731520"/>
            </a:xfrm>
            <a:custGeom>
              <a:avLst/>
              <a:gdLst>
                <a:gd name="connsiteX0" fmla="*/ 102155 w 612920"/>
                <a:gd name="connsiteY0" fmla="*/ 0 h 6729984"/>
                <a:gd name="connsiteX1" fmla="*/ 510765 w 612920"/>
                <a:gd name="connsiteY1" fmla="*/ 0 h 6729984"/>
                <a:gd name="connsiteX2" fmla="*/ 612920 w 612920"/>
                <a:gd name="connsiteY2" fmla="*/ 102155 h 6729984"/>
                <a:gd name="connsiteX3" fmla="*/ 612920 w 612920"/>
                <a:gd name="connsiteY3" fmla="*/ 6729984 h 6729984"/>
                <a:gd name="connsiteX4" fmla="*/ 612920 w 612920"/>
                <a:gd name="connsiteY4" fmla="*/ 6729984 h 6729984"/>
                <a:gd name="connsiteX5" fmla="*/ 0 w 612920"/>
                <a:gd name="connsiteY5" fmla="*/ 6729984 h 6729984"/>
                <a:gd name="connsiteX6" fmla="*/ 0 w 612920"/>
                <a:gd name="connsiteY6" fmla="*/ 6729984 h 6729984"/>
                <a:gd name="connsiteX7" fmla="*/ 0 w 612920"/>
                <a:gd name="connsiteY7" fmla="*/ 102155 h 6729984"/>
                <a:gd name="connsiteX8" fmla="*/ 102155 w 612920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920" h="6729984">
                  <a:moveTo>
                    <a:pt x="612920" y="1121686"/>
                  </a:moveTo>
                  <a:lnTo>
                    <a:pt x="612920" y="5608298"/>
                  </a:lnTo>
                  <a:cubicBezTo>
                    <a:pt x="612920" y="6227789"/>
                    <a:pt x="608755" y="6729979"/>
                    <a:pt x="603616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3616" y="5"/>
                  </a:lnTo>
                  <a:cubicBezTo>
                    <a:pt x="608755" y="5"/>
                    <a:pt x="612920" y="502195"/>
                    <a:pt x="612920" y="1121686"/>
                  </a:cubicBezTo>
                  <a:close/>
                </a:path>
              </a:pathLst>
            </a:custGeom>
            <a:solidFill>
              <a:srgbClr val="FFFFFF">
                <a:lumMod val="95000"/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0" tIns="58495" rIns="0" bIns="58496" numCol="1" spcCol="1270" anchor="ctr" anchorCtr="0">
              <a:noAutofit/>
            </a:bodyPr>
            <a:lstStyle/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BuyLU@liberty.edu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BuyLUReporting@liberty.edu</a:t>
              </a:r>
            </a:p>
            <a:p>
              <a:pPr marL="131468" marR="0" lvl="1" indent="-131468" defTabSz="76689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725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SupplierManagement@liberty.edu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D60B6F8-6BDB-8667-D109-76FD40A1B6D3}"/>
                </a:ext>
              </a:extLst>
            </p:cNvPr>
            <p:cNvSpPr/>
            <p:nvPr/>
          </p:nvSpPr>
          <p:spPr>
            <a:xfrm>
              <a:off x="4441106" y="5604896"/>
              <a:ext cx="2843514" cy="822960"/>
            </a:xfrm>
            <a:custGeom>
              <a:avLst/>
              <a:gdLst>
                <a:gd name="connsiteX0" fmla="*/ 0 w 3785616"/>
                <a:gd name="connsiteY0" fmla="*/ 127694 h 766150"/>
                <a:gd name="connsiteX1" fmla="*/ 127694 w 3785616"/>
                <a:gd name="connsiteY1" fmla="*/ 0 h 766150"/>
                <a:gd name="connsiteX2" fmla="*/ 3657922 w 3785616"/>
                <a:gd name="connsiteY2" fmla="*/ 0 h 766150"/>
                <a:gd name="connsiteX3" fmla="*/ 3785616 w 3785616"/>
                <a:gd name="connsiteY3" fmla="*/ 127694 h 766150"/>
                <a:gd name="connsiteX4" fmla="*/ 3785616 w 3785616"/>
                <a:gd name="connsiteY4" fmla="*/ 638456 h 766150"/>
                <a:gd name="connsiteX5" fmla="*/ 3657922 w 3785616"/>
                <a:gd name="connsiteY5" fmla="*/ 766150 h 766150"/>
                <a:gd name="connsiteX6" fmla="*/ 127694 w 3785616"/>
                <a:gd name="connsiteY6" fmla="*/ 766150 h 766150"/>
                <a:gd name="connsiteX7" fmla="*/ 0 w 3785616"/>
                <a:gd name="connsiteY7" fmla="*/ 638456 h 766150"/>
                <a:gd name="connsiteX8" fmla="*/ 0 w 3785616"/>
                <a:gd name="connsiteY8" fmla="*/ 127694 h 76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766150">
                  <a:moveTo>
                    <a:pt x="0" y="127694"/>
                  </a:moveTo>
                  <a:cubicBezTo>
                    <a:pt x="0" y="57171"/>
                    <a:pt x="57171" y="0"/>
                    <a:pt x="127694" y="0"/>
                  </a:cubicBezTo>
                  <a:lnTo>
                    <a:pt x="3657922" y="0"/>
                  </a:lnTo>
                  <a:cubicBezTo>
                    <a:pt x="3728445" y="0"/>
                    <a:pt x="3785616" y="57171"/>
                    <a:pt x="3785616" y="127694"/>
                  </a:cubicBezTo>
                  <a:lnTo>
                    <a:pt x="3785616" y="638456"/>
                  </a:lnTo>
                  <a:cubicBezTo>
                    <a:pt x="3785616" y="708979"/>
                    <a:pt x="3728445" y="766150"/>
                    <a:pt x="3657922" y="766150"/>
                  </a:cubicBezTo>
                  <a:lnTo>
                    <a:pt x="127694" y="766150"/>
                  </a:lnTo>
                  <a:cubicBezTo>
                    <a:pt x="57171" y="766150"/>
                    <a:pt x="0" y="708979"/>
                    <a:pt x="0" y="638456"/>
                  </a:cubicBezTo>
                  <a:lnTo>
                    <a:pt x="0" y="127694"/>
                  </a:lnTo>
                  <a:close/>
                </a:path>
              </a:pathLst>
            </a:custGeom>
            <a:solidFill>
              <a:srgbClr val="0B2D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3600" tIns="75500" rIns="0" bIns="75500" numCol="1" spcCol="1270" anchor="ctr" anchorCtr="0">
              <a:noAutofit/>
            </a:bodyPr>
            <a:lstStyle/>
            <a:p>
              <a:pPr marL="0" marR="0" lvl="0" indent="0" defTabSz="1022528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Technology Services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FA4DC-2F51-4070-FF1D-6700EF8BEFC6}"/>
              </a:ext>
            </a:extLst>
          </p:cNvPr>
          <p:cNvSpPr txBox="1">
            <a:spLocks/>
          </p:cNvSpPr>
          <p:nvPr/>
        </p:nvSpPr>
        <p:spPr>
          <a:xfrm>
            <a:off x="938213" y="162953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DA208A56-C269-4591-B2CF-2BE6D0A4174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A1B0FB-D917-4C8C-928F-313BD683BF39}" type="slidenum">
              <a:rPr lang="en-US" smtClean="0">
                <a:solidFill>
                  <a:srgbClr val="37335B"/>
                </a:solidFill>
              </a:rPr>
              <a:pPr/>
              <a:t>2</a:t>
            </a:fld>
            <a:endParaRPr lang="en-US" dirty="0">
              <a:solidFill>
                <a:srgbClr val="37335B"/>
              </a:solidFill>
            </a:endParaRPr>
          </a:p>
        </p:txBody>
      </p:sp>
      <p:pic>
        <p:nvPicPr>
          <p:cNvPr id="5" name="Picture 4" descr="A cartoon of a duck holding a book&#10;&#10;Description automatically generated">
            <a:extLst>
              <a:ext uri="{FF2B5EF4-FFF2-40B4-BE49-F238E27FC236}">
                <a16:creationId xmlns:a16="http://schemas.microsoft.com/office/drawing/2014/main" id="{962FA2B3-50F0-E2CD-9A21-475001729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50" y="5305660"/>
            <a:ext cx="1387499" cy="141581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2BC7D4A-1F95-6464-623E-CB73B401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Topics of Presentation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D5969-D151-4EF7-49E8-42936B0206A9}"/>
              </a:ext>
            </a:extLst>
          </p:cNvPr>
          <p:cNvSpPr txBox="1"/>
          <p:nvPr/>
        </p:nvSpPr>
        <p:spPr>
          <a:xfrm>
            <a:off x="1097280" y="2157784"/>
            <a:ext cx="81898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1. Sourcing Team Purpose</a:t>
            </a:r>
            <a:b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2. Accessing catalogs and usage</a:t>
            </a:r>
            <a:b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3. Shopping Dashboard</a:t>
            </a:r>
            <a:b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4. What’s New in Sourcing</a:t>
            </a:r>
            <a:b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5. Quick Overview of the New Sourcing Module</a:t>
            </a:r>
            <a:endParaRPr lang="en-US" sz="2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4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C48C-A802-1C40-25D5-C409EE79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6" y="708338"/>
            <a:ext cx="3412990" cy="483494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Enterprise Sourcing can offer guidance for your sourcing needs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5B4C6A-0391-095F-8DF9-A2B77A903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17652"/>
              </p:ext>
            </p:extLst>
          </p:nvPr>
        </p:nvGraphicFramePr>
        <p:xfrm>
          <a:off x="4300916" y="0"/>
          <a:ext cx="7247229" cy="613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6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on a path in a park&#10;&#10;Description automatically generated">
            <a:extLst>
              <a:ext uri="{FF2B5EF4-FFF2-40B4-BE49-F238E27FC236}">
                <a16:creationId xmlns:a16="http://schemas.microsoft.com/office/drawing/2014/main" id="{AB004F32-C419-B030-B417-8B15F1568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Catalog vs. Non-Catalog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FA4DC-2F51-4070-FF1D-6700EF8BEFC6}"/>
              </a:ext>
            </a:extLst>
          </p:cNvPr>
          <p:cNvSpPr txBox="1">
            <a:spLocks/>
          </p:cNvSpPr>
          <p:nvPr/>
        </p:nvSpPr>
        <p:spPr>
          <a:xfrm>
            <a:off x="841248" y="157887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395DDA-9032-E699-3630-9D68ED5C148A}"/>
              </a:ext>
            </a:extLst>
          </p:cNvPr>
          <p:cNvGrpSpPr/>
          <p:nvPr/>
        </p:nvGrpSpPr>
        <p:grpSpPr>
          <a:xfrm>
            <a:off x="1971321" y="1407746"/>
            <a:ext cx="8055428" cy="5242613"/>
            <a:chOff x="5997572" y="1504650"/>
            <a:chExt cx="5350130" cy="557693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6DFC6F-E9A8-BAAE-3D3F-59A2C577946E}"/>
                </a:ext>
              </a:extLst>
            </p:cNvPr>
            <p:cNvSpPr/>
            <p:nvPr/>
          </p:nvSpPr>
          <p:spPr>
            <a:xfrm>
              <a:off x="5997572" y="1504650"/>
              <a:ext cx="5350130" cy="924084"/>
            </a:xfrm>
            <a:custGeom>
              <a:avLst/>
              <a:gdLst>
                <a:gd name="connsiteX0" fmla="*/ 0 w 5350130"/>
                <a:gd name="connsiteY0" fmla="*/ 0 h 1872000"/>
                <a:gd name="connsiteX1" fmla="*/ 5350130 w 5350130"/>
                <a:gd name="connsiteY1" fmla="*/ 0 h 1872000"/>
                <a:gd name="connsiteX2" fmla="*/ 5350130 w 5350130"/>
                <a:gd name="connsiteY2" fmla="*/ 1872000 h 1872000"/>
                <a:gd name="connsiteX3" fmla="*/ 0 w 5350130"/>
                <a:gd name="connsiteY3" fmla="*/ 1872000 h 1872000"/>
                <a:gd name="connsiteX4" fmla="*/ 0 w 5350130"/>
                <a:gd name="connsiteY4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0130" h="1872000">
                  <a:moveTo>
                    <a:pt x="0" y="0"/>
                  </a:moveTo>
                  <a:lnTo>
                    <a:pt x="5350130" y="0"/>
                  </a:lnTo>
                  <a:lnTo>
                    <a:pt x="5350130" y="1872000"/>
                  </a:lnTo>
                  <a:lnTo>
                    <a:pt x="0" y="18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92E"/>
            </a:solidFill>
            <a:ln w="12700" cap="flat" cmpd="sng" algn="ctr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Pros for Catalog vs. Non-Catalog Orders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25B9D9-DEBA-3C82-C56A-878734C3DF24}"/>
                </a:ext>
              </a:extLst>
            </p:cNvPr>
            <p:cNvSpPr/>
            <p:nvPr/>
          </p:nvSpPr>
          <p:spPr>
            <a:xfrm>
              <a:off x="5997572" y="2428734"/>
              <a:ext cx="5350130" cy="4652852"/>
            </a:xfrm>
            <a:custGeom>
              <a:avLst/>
              <a:gdLst>
                <a:gd name="connsiteX0" fmla="*/ 0 w 5350130"/>
                <a:gd name="connsiteY0" fmla="*/ 0 h 2854828"/>
                <a:gd name="connsiteX1" fmla="*/ 5350130 w 5350130"/>
                <a:gd name="connsiteY1" fmla="*/ 0 h 2854828"/>
                <a:gd name="connsiteX2" fmla="*/ 5350130 w 5350130"/>
                <a:gd name="connsiteY2" fmla="*/ 2854828 h 2854828"/>
                <a:gd name="connsiteX3" fmla="*/ 0 w 5350130"/>
                <a:gd name="connsiteY3" fmla="*/ 2854828 h 2854828"/>
                <a:gd name="connsiteX4" fmla="*/ 0 w 5350130"/>
                <a:gd name="connsiteY4" fmla="*/ 0 h 285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0130" h="2854828">
                  <a:moveTo>
                    <a:pt x="0" y="0"/>
                  </a:moveTo>
                  <a:lnTo>
                    <a:pt x="5350130" y="0"/>
                  </a:lnTo>
                  <a:lnTo>
                    <a:pt x="5350130" y="2854828"/>
                  </a:lnTo>
                  <a:lnTo>
                    <a:pt x="0" y="2854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1D6"/>
            </a:solidFill>
            <a:ln w="12700" cap="flat" cmpd="sng" algn="ctr">
              <a:solidFill>
                <a:srgbClr val="002060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Less manual entry 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Able to search the catalogs for Suppliers,  product information, pricing &amp; availability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Commodity codes and product descriptions are provided 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PO is automatically generated after financial approvals of the requisition and no buyer processing is required</a:t>
              </a:r>
            </a:p>
            <a:p>
              <a:pPr marL="171450" lvl="1" indent="-171450" defTabSz="755650"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Multiple quotes are still required for orders over $15,000 and Branding Purchases $1000 or more.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Please reach out to your buyer for additional information.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DA208A56-C269-4591-B2CF-2BE6D0A4174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35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7335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0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path in a park&#10;&#10;Description automatically generated">
            <a:extLst>
              <a:ext uri="{FF2B5EF4-FFF2-40B4-BE49-F238E27FC236}">
                <a16:creationId xmlns:a16="http://schemas.microsoft.com/office/drawing/2014/main" id="{437B5D0F-99DE-4982-0138-A7556B6EB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" y="-5"/>
            <a:ext cx="12191695" cy="5238979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53B5-9FAD-BDFE-2EDC-C40DFF0C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52" y="4908134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Accessing Catalogs</a:t>
            </a:r>
          </a:p>
        </p:txBody>
      </p:sp>
    </p:spTree>
    <p:extLst>
      <p:ext uri="{BB962C8B-B14F-4D97-AF65-F5344CB8AC3E}">
        <p14:creationId xmlns:p14="http://schemas.microsoft.com/office/powerpoint/2010/main" val="308475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11528-D49B-7E73-D647-A5FB0328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" y="136525"/>
            <a:ext cx="11868138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8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igh angle view of a city&#10;&#10;Description automatically generated">
            <a:extLst>
              <a:ext uri="{FF2B5EF4-FFF2-40B4-BE49-F238E27FC236}">
                <a16:creationId xmlns:a16="http://schemas.microsoft.com/office/drawing/2014/main" id="{A74C5F24-9DC9-EDA5-3A0A-FBFAF99AA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36076-0F5F-E5EF-1B6D-81C02935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Catalogs Types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FA4DC-2F51-4070-FF1D-6700EF8BEFC6}"/>
              </a:ext>
            </a:extLst>
          </p:cNvPr>
          <p:cNvSpPr txBox="1">
            <a:spLocks/>
          </p:cNvSpPr>
          <p:nvPr/>
        </p:nvSpPr>
        <p:spPr>
          <a:xfrm>
            <a:off x="841248" y="157887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DA208A56-C269-4591-B2CF-2BE6D0A4174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A1B0FB-D917-4C8C-928F-313BD683BF39}" type="slidenum">
              <a:rPr lang="en-US" smtClean="0">
                <a:solidFill>
                  <a:srgbClr val="37335B"/>
                </a:solidFill>
              </a:rPr>
              <a:pPr/>
              <a:t>7</a:t>
            </a:fld>
            <a:endParaRPr lang="en-US" dirty="0">
              <a:solidFill>
                <a:srgbClr val="37335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D8379-2BD0-FF06-B2FB-DE5CE4FF3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35" y="2370033"/>
            <a:ext cx="5157786" cy="424713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5B095E-92BF-E35C-70D9-8003C7CE9DA0}"/>
              </a:ext>
            </a:extLst>
          </p:cNvPr>
          <p:cNvSpPr/>
          <p:nvPr/>
        </p:nvSpPr>
        <p:spPr>
          <a:xfrm>
            <a:off x="5999035" y="1507326"/>
            <a:ext cx="5157786" cy="857074"/>
          </a:xfrm>
          <a:custGeom>
            <a:avLst/>
            <a:gdLst>
              <a:gd name="connsiteX0" fmla="*/ 0 w 5350130"/>
              <a:gd name="connsiteY0" fmla="*/ 0 h 1872000"/>
              <a:gd name="connsiteX1" fmla="*/ 5350130 w 5350130"/>
              <a:gd name="connsiteY1" fmla="*/ 0 h 1872000"/>
              <a:gd name="connsiteX2" fmla="*/ 5350130 w 5350130"/>
              <a:gd name="connsiteY2" fmla="*/ 1872000 h 1872000"/>
              <a:gd name="connsiteX3" fmla="*/ 0 w 5350130"/>
              <a:gd name="connsiteY3" fmla="*/ 1872000 h 1872000"/>
              <a:gd name="connsiteX4" fmla="*/ 0 w 5350130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130" h="1872000">
                <a:moveTo>
                  <a:pt x="0" y="0"/>
                </a:moveTo>
                <a:lnTo>
                  <a:pt x="5350130" y="0"/>
                </a:lnTo>
                <a:lnTo>
                  <a:pt x="5350130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olidFill>
            <a:srgbClr val="1B192E"/>
          </a:solidFill>
          <a:ln w="12700" cap="flat" cmpd="sng" algn="ctr">
            <a:solidFill>
              <a:srgbClr val="002060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BuyLU Showcase/Punch Out/Hosted Catalog Tiles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5C7B2-08A9-8A6C-E500-6877CCF05FCB}"/>
              </a:ext>
            </a:extLst>
          </p:cNvPr>
          <p:cNvSpPr/>
          <p:nvPr/>
        </p:nvSpPr>
        <p:spPr>
          <a:xfrm>
            <a:off x="1432919" y="1914972"/>
            <a:ext cx="2301197" cy="1129309"/>
          </a:xfrm>
          <a:prstGeom prst="rect">
            <a:avLst/>
          </a:prstGeom>
          <a:solidFill>
            <a:srgbClr val="1B19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Punch-out Catalog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7FD87-4C32-D6D4-FC4E-A1C94E3A3CEF}"/>
              </a:ext>
            </a:extLst>
          </p:cNvPr>
          <p:cNvSpPr/>
          <p:nvPr/>
        </p:nvSpPr>
        <p:spPr>
          <a:xfrm>
            <a:off x="1432918" y="3402316"/>
            <a:ext cx="2301197" cy="1129309"/>
          </a:xfrm>
          <a:prstGeom prst="rect">
            <a:avLst/>
          </a:prstGeom>
          <a:solidFill>
            <a:srgbClr val="1B19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Hosted Catalog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DD48B-FBD5-7391-917F-1CB2A6D4F33B}"/>
              </a:ext>
            </a:extLst>
          </p:cNvPr>
          <p:cNvSpPr/>
          <p:nvPr/>
        </p:nvSpPr>
        <p:spPr>
          <a:xfrm>
            <a:off x="1432919" y="4889661"/>
            <a:ext cx="2301196" cy="1129309"/>
          </a:xfrm>
          <a:prstGeom prst="rect">
            <a:avLst/>
          </a:prstGeom>
          <a:solidFill>
            <a:srgbClr val="1B19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Self-Managed Catalog</a:t>
            </a:r>
          </a:p>
        </p:txBody>
      </p:sp>
    </p:spTree>
    <p:extLst>
      <p:ext uri="{BB962C8B-B14F-4D97-AF65-F5344CB8AC3E}">
        <p14:creationId xmlns:p14="http://schemas.microsoft.com/office/powerpoint/2010/main" val="150566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D3EF25-DA7A-ADE8-C351-2DF7A4FD7F75}"/>
              </a:ext>
            </a:extLst>
          </p:cNvPr>
          <p:cNvSpPr txBox="1"/>
          <p:nvPr/>
        </p:nvSpPr>
        <p:spPr>
          <a:xfrm>
            <a:off x="251792" y="196444"/>
            <a:ext cx="584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Shopping Dashboard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42B996-75EF-6FF6-10F2-07BBFB7E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12192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parking lot and trees&#10;&#10;Description automatically generated">
            <a:extLst>
              <a:ext uri="{FF2B5EF4-FFF2-40B4-BE49-F238E27FC236}">
                <a16:creationId xmlns:a16="http://schemas.microsoft.com/office/drawing/2014/main" id="{710BBFFC-351C-0DB7-BE41-601D5683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2463"/>
            <a:ext cx="12192000" cy="707046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B9E00-D512-9D00-2EC0-6349D2484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8123"/>
          <a:stretch/>
        </p:blipFill>
        <p:spPr>
          <a:xfrm>
            <a:off x="145543" y="3750774"/>
            <a:ext cx="11869207" cy="2216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0AF0E9-1C84-D743-67DC-F967413B5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768" r="12057"/>
          <a:stretch/>
        </p:blipFill>
        <p:spPr>
          <a:xfrm>
            <a:off x="663209" y="534235"/>
            <a:ext cx="10833877" cy="2682303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40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af8218e-b302-4465-a993-4a39c97251b2}" enabled="0" method="" siteId="{baf8218e-b302-4465-a993-4a39c97251b2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53006</TotalTime>
  <Words>387</Words>
  <Application>Microsoft Office PowerPoint</Application>
  <PresentationFormat>Widescreen</PresentationFormat>
  <Paragraphs>81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Segoe UI</vt:lpstr>
      <vt:lpstr>Segoe UI Historic</vt:lpstr>
      <vt:lpstr>Segoe UI Semibold</vt:lpstr>
      <vt:lpstr>Office Theme</vt:lpstr>
      <vt:lpstr>Retrospect</vt:lpstr>
      <vt:lpstr>ENTERPRISE SOURCING </vt:lpstr>
      <vt:lpstr>Topics of Presentation</vt:lpstr>
      <vt:lpstr>Enterprise Sourcing can offer guidance for your sourcing needs</vt:lpstr>
      <vt:lpstr>Catalog vs. Non-Catalog</vt:lpstr>
      <vt:lpstr>Accessing Catalogs</vt:lpstr>
      <vt:lpstr>PowerPoint Presentation</vt:lpstr>
      <vt:lpstr>Catalogs Types  </vt:lpstr>
      <vt:lpstr>PowerPoint Presentation</vt:lpstr>
      <vt:lpstr>PowerPoint Presentation</vt:lpstr>
      <vt:lpstr>What’s new in Enterprise Sourcing ?</vt:lpstr>
      <vt:lpstr>What’s new in Enterprise Sourcing Cont.</vt:lpstr>
      <vt:lpstr>Sourcing Module</vt:lpstr>
      <vt:lpstr>Future Training Interest</vt:lpstr>
      <vt:lpstr>Thank You Q&amp;A</vt:lpstr>
      <vt:lpstr>Contact Us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&amp; Contract Admin</dc:title>
  <dc:creator>Jones, Cody Douglas (Procurement &amp; Contract Admin)</dc:creator>
  <cp:lastModifiedBy>Williams, Kirk (Procurement &amp; Payment Services)</cp:lastModifiedBy>
  <cp:revision>230</cp:revision>
  <dcterms:created xsi:type="dcterms:W3CDTF">2022-09-28T15:21:23Z</dcterms:created>
  <dcterms:modified xsi:type="dcterms:W3CDTF">2024-10-17T14:25:33Z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